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24.xml" ContentType="application/vnd.openxmlformats-officedocument.presentationml.tags+xml"/>
  <Override PartName="/ppt/diagrams/layout2.xml" ContentType="application/vnd.openxmlformats-officedocument.drawingml.diagramLayout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59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18">
  <p:sldMasterIdLst>
    <p:sldMasterId id="2147483648" r:id="rId1"/>
    <p:sldMasterId id="2147483660" r:id="rId2"/>
    <p:sldMasterId id="2147483672" r:id="rId3"/>
  </p:sldMasterIdLst>
  <p:notesMasterIdLst>
    <p:notesMasterId r:id="rId47"/>
  </p:notesMasterIdLst>
  <p:sldIdLst>
    <p:sldId id="1566" r:id="rId4"/>
    <p:sldId id="1533" r:id="rId5"/>
    <p:sldId id="1647" r:id="rId6"/>
    <p:sldId id="1680" r:id="rId7"/>
    <p:sldId id="1599" r:id="rId8"/>
    <p:sldId id="1581" r:id="rId9"/>
    <p:sldId id="1681" r:id="rId10"/>
    <p:sldId id="1682" r:id="rId11"/>
    <p:sldId id="1683" r:id="rId12"/>
    <p:sldId id="1691" r:id="rId13"/>
    <p:sldId id="1678" r:id="rId14"/>
    <p:sldId id="1684" r:id="rId15"/>
    <p:sldId id="1685" r:id="rId16"/>
    <p:sldId id="1637" r:id="rId17"/>
    <p:sldId id="1686" r:id="rId18"/>
    <p:sldId id="1688" r:id="rId19"/>
    <p:sldId id="1669" r:id="rId20"/>
    <p:sldId id="1610" r:id="rId21"/>
    <p:sldId id="1643" r:id="rId22"/>
    <p:sldId id="1658" r:id="rId23"/>
    <p:sldId id="1675" r:id="rId24"/>
    <p:sldId id="1690" r:id="rId25"/>
    <p:sldId id="1670" r:id="rId26"/>
    <p:sldId id="1673" r:id="rId27"/>
    <p:sldId id="1689" r:id="rId28"/>
    <p:sldId id="1651" r:id="rId29"/>
    <p:sldId id="1585" r:id="rId30"/>
    <p:sldId id="1687" r:id="rId31"/>
    <p:sldId id="1646" r:id="rId32"/>
    <p:sldId id="1632" r:id="rId33"/>
    <p:sldId id="1616" r:id="rId34"/>
    <p:sldId id="1619" r:id="rId35"/>
    <p:sldId id="1622" r:id="rId36"/>
    <p:sldId id="1623" r:id="rId37"/>
    <p:sldId id="1692" r:id="rId38"/>
    <p:sldId id="1624" r:id="rId39"/>
    <p:sldId id="1626" r:id="rId40"/>
    <p:sldId id="1628" r:id="rId41"/>
    <p:sldId id="1633" r:id="rId42"/>
    <p:sldId id="1630" r:id="rId43"/>
    <p:sldId id="1631" r:id="rId44"/>
    <p:sldId id="1617" r:id="rId45"/>
    <p:sldId id="1642" r:id="rId46"/>
  </p:sldIdLst>
  <p:sldSz cx="12192000" cy="6858000"/>
  <p:notesSz cx="6858000" cy="91440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stantinos Takos (GR)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CC7CE"/>
    <a:srgbClr val="417B85"/>
    <a:srgbClr val="7F8FA9"/>
    <a:srgbClr val="DEECEF"/>
    <a:srgbClr val="3B4759"/>
    <a:srgbClr val="BDDADF"/>
    <a:srgbClr val="013476"/>
    <a:srgbClr val="ACCBF9"/>
    <a:srgbClr val="3EBBF0"/>
    <a:srgbClr val="4A66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346" autoAdjust="0"/>
    <p:restoredTop sz="93817" autoAdjust="0"/>
  </p:normalViewPr>
  <p:slideViewPr>
    <p:cSldViewPr snapToGrid="0" snapToObjects="1">
      <p:cViewPr varScale="1">
        <p:scale>
          <a:sx n="73" d="100"/>
          <a:sy n="73" d="100"/>
        </p:scale>
        <p:origin x="-5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E5DEB1-F32D-42B2-B82F-BAA4139BADD7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4" csCatId="colorful" phldr="1"/>
      <dgm:spPr/>
    </dgm:pt>
    <dgm:pt modelId="{0B1EAAB9-2035-432F-8648-8262700522E9}">
      <dgm:prSet phldrT="[Κείμενο]"/>
      <dgm:spPr/>
      <dgm:t>
        <a:bodyPr/>
        <a:lstStyle/>
        <a:p>
          <a:r>
            <a:rPr lang="el-GR" b="1" dirty="0">
              <a:latin typeface="+mn-lt"/>
            </a:rPr>
            <a:t>69χ</a:t>
          </a:r>
        </a:p>
      </dgm:t>
    </dgm:pt>
    <dgm:pt modelId="{09B87D00-31B8-44E2-89D1-9EACEA7E6B95}" type="parTrans" cxnId="{BA9CD194-D51A-45BE-870D-0383F0AC7475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ABA10E6C-9171-4A6F-98EA-299440B00DAD}" type="sibTrans" cxnId="{BA9CD194-D51A-45BE-870D-0383F0AC7475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1AAAF98C-B376-48DD-B32C-09051C3870C6}">
      <dgm:prSet phldrT="[Κείμενο]"/>
      <dgm:spPr/>
      <dgm:t>
        <a:bodyPr/>
        <a:lstStyle/>
        <a:p>
          <a:r>
            <a:rPr lang="el-GR" b="1" dirty="0">
              <a:latin typeface="+mn-lt"/>
              <a:ea typeface="+mn-ea"/>
              <a:cs typeface="+mn-cs"/>
            </a:rPr>
            <a:t>156χ</a:t>
          </a:r>
          <a:endParaRPr lang="el-GR" dirty="0">
            <a:latin typeface="+mn-lt"/>
          </a:endParaRPr>
        </a:p>
      </dgm:t>
    </dgm:pt>
    <dgm:pt modelId="{26D4C00E-9DB9-4920-8D29-65F20A61188F}" type="parTrans" cxnId="{929D74E5-1B2F-4E27-B8CF-8AE5039C9CA8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00C559F7-DF0F-4150-AD11-717B2E191B31}" type="sibTrans" cxnId="{929D74E5-1B2F-4E27-B8CF-8AE5039C9CA8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89627D0D-D094-4C1B-B536-81934CB97AFD}">
      <dgm:prSet phldrT="[Κείμενο]"/>
      <dgm:spPr/>
      <dgm:t>
        <a:bodyPr/>
        <a:lstStyle/>
        <a:p>
          <a:r>
            <a:rPr lang="el-GR" b="1" dirty="0">
              <a:latin typeface="+mn-lt"/>
            </a:rPr>
            <a:t>532χ</a:t>
          </a:r>
        </a:p>
        <a:p>
          <a:r>
            <a:rPr lang="el-GR" b="1" dirty="0">
              <a:latin typeface="+mn-lt"/>
            </a:rPr>
            <a:t>(77%)</a:t>
          </a:r>
        </a:p>
      </dgm:t>
    </dgm:pt>
    <dgm:pt modelId="{F3F278CE-F9F5-47FA-863D-8FF2AD44DC61}" type="parTrans" cxnId="{392A0DA3-C0CC-4C63-AF2D-57002FAE89EF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9189D91D-F122-441B-9647-75D2DB5848F3}" type="sibTrans" cxnId="{392A0DA3-C0CC-4C63-AF2D-57002FAE89EF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1210A2A2-C6F6-4766-86CE-9E72EC36EB24}">
      <dgm:prSet phldrT="[Κείμενο]"/>
      <dgm:spPr/>
      <dgm:t>
        <a:bodyPr/>
        <a:lstStyle/>
        <a:p>
          <a:r>
            <a:rPr lang="el-GR" b="1" dirty="0">
              <a:latin typeface="+mn-lt"/>
            </a:rPr>
            <a:t>7χ</a:t>
          </a:r>
        </a:p>
      </dgm:t>
    </dgm:pt>
    <dgm:pt modelId="{6D1E4ECC-0EF2-4DDD-8E16-FD9EF0DAA118}" type="parTrans" cxnId="{42B6169E-C33D-4DF8-8B19-14E33BE66079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5AC99656-2B89-481A-AB65-EC3F5935ABF5}" type="sibTrans" cxnId="{42B6169E-C33D-4DF8-8B19-14E33BE66079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86F745AB-D2C6-4B68-82A0-00AA8CFA2000}">
      <dgm:prSet phldrT="[Κείμενο]"/>
      <dgm:spPr/>
      <dgm:t>
        <a:bodyPr/>
        <a:lstStyle/>
        <a:p>
          <a:r>
            <a:rPr lang="el-GR" b="1" dirty="0">
              <a:latin typeface="+mn-lt"/>
            </a:rPr>
            <a:t>300χ</a:t>
          </a:r>
        </a:p>
      </dgm:t>
    </dgm:pt>
    <dgm:pt modelId="{AEA5DFCE-A355-40D1-B4EC-5C2C1F556335}" type="parTrans" cxnId="{6E028CF0-7AB9-4344-A62B-C6E91C5C1DB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B66C0663-5ABF-413B-A48F-BD912106BC2A}" type="sibTrans" cxnId="{6E028CF0-7AB9-4344-A62B-C6E91C5C1DB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670B754E-C896-4088-B04C-84F730F65D37}" type="pres">
      <dgm:prSet presAssocID="{F4E5DEB1-F32D-42B2-B82F-BAA4139BADD7}" presName="linearFlow" presStyleCnt="0">
        <dgm:presLayoutVars>
          <dgm:dir/>
          <dgm:resizeHandles val="exact"/>
        </dgm:presLayoutVars>
      </dgm:prSet>
      <dgm:spPr/>
    </dgm:pt>
    <dgm:pt modelId="{13DFEB32-BEAA-43D4-8420-832402BA4A34}" type="pres">
      <dgm:prSet presAssocID="{0B1EAAB9-2035-432F-8648-8262700522E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CF2E5AE-1D0C-4A77-9682-35C0EAA9275B}" type="pres">
      <dgm:prSet presAssocID="{ABA10E6C-9171-4A6F-98EA-299440B00DAD}" presName="spacerL" presStyleCnt="0"/>
      <dgm:spPr/>
    </dgm:pt>
    <dgm:pt modelId="{D3F546A5-5171-4E8A-8EAE-B258473985BC}" type="pres">
      <dgm:prSet presAssocID="{ABA10E6C-9171-4A6F-98EA-299440B00DAD}" presName="sibTrans" presStyleLbl="sibTrans2D1" presStyleIdx="0" presStyleCnt="4"/>
      <dgm:spPr/>
      <dgm:t>
        <a:bodyPr/>
        <a:lstStyle/>
        <a:p>
          <a:endParaRPr lang="el-GR"/>
        </a:p>
      </dgm:t>
    </dgm:pt>
    <dgm:pt modelId="{8DB036C4-F3FC-4780-B6F8-EF9CC4AEAFAA}" type="pres">
      <dgm:prSet presAssocID="{ABA10E6C-9171-4A6F-98EA-299440B00DAD}" presName="spacerR" presStyleCnt="0"/>
      <dgm:spPr/>
    </dgm:pt>
    <dgm:pt modelId="{4A0A71D1-E3BA-4D98-9A49-5CD008C198C4}" type="pres">
      <dgm:prSet presAssocID="{1AAAF98C-B376-48DD-B32C-09051C3870C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B51B7A0-8623-41AE-BFC8-768DD75345FA}" type="pres">
      <dgm:prSet presAssocID="{00C559F7-DF0F-4150-AD11-717B2E191B31}" presName="spacerL" presStyleCnt="0"/>
      <dgm:spPr/>
    </dgm:pt>
    <dgm:pt modelId="{FC545151-7CA4-4760-B41B-DC70C9952FFD}" type="pres">
      <dgm:prSet presAssocID="{00C559F7-DF0F-4150-AD11-717B2E191B31}" presName="sibTrans" presStyleLbl="sibTrans2D1" presStyleIdx="1" presStyleCnt="4"/>
      <dgm:spPr/>
      <dgm:t>
        <a:bodyPr/>
        <a:lstStyle/>
        <a:p>
          <a:endParaRPr lang="el-GR"/>
        </a:p>
      </dgm:t>
    </dgm:pt>
    <dgm:pt modelId="{565E511C-3603-4E16-BA14-5A9C9C5EAF48}" type="pres">
      <dgm:prSet presAssocID="{00C559F7-DF0F-4150-AD11-717B2E191B31}" presName="spacerR" presStyleCnt="0"/>
      <dgm:spPr/>
    </dgm:pt>
    <dgm:pt modelId="{9F29C26A-9E9D-4611-902F-DD75C0F7DACA}" type="pres">
      <dgm:prSet presAssocID="{1210A2A2-C6F6-4766-86CE-9E72EC36EB2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B0EF22A-1038-4B3E-9D66-C039167674F3}" type="pres">
      <dgm:prSet presAssocID="{5AC99656-2B89-481A-AB65-EC3F5935ABF5}" presName="spacerL" presStyleCnt="0"/>
      <dgm:spPr/>
    </dgm:pt>
    <dgm:pt modelId="{480780DE-7FAD-4527-8675-05E641449FE1}" type="pres">
      <dgm:prSet presAssocID="{5AC99656-2B89-481A-AB65-EC3F5935ABF5}" presName="sibTrans" presStyleLbl="sibTrans2D1" presStyleIdx="2" presStyleCnt="4"/>
      <dgm:spPr/>
      <dgm:t>
        <a:bodyPr/>
        <a:lstStyle/>
        <a:p>
          <a:endParaRPr lang="el-GR"/>
        </a:p>
      </dgm:t>
    </dgm:pt>
    <dgm:pt modelId="{8A3D64DE-44C1-4F96-BB9A-44CCA16F9292}" type="pres">
      <dgm:prSet presAssocID="{5AC99656-2B89-481A-AB65-EC3F5935ABF5}" presName="spacerR" presStyleCnt="0"/>
      <dgm:spPr/>
    </dgm:pt>
    <dgm:pt modelId="{FCD60A63-329F-4616-ACF3-21958455DDB8}" type="pres">
      <dgm:prSet presAssocID="{86F745AB-D2C6-4B68-82A0-00AA8CFA200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A57A9AC-811D-41B5-BA62-1675C39AD1A5}" type="pres">
      <dgm:prSet presAssocID="{B66C0663-5ABF-413B-A48F-BD912106BC2A}" presName="spacerL" presStyleCnt="0"/>
      <dgm:spPr/>
    </dgm:pt>
    <dgm:pt modelId="{F6EF7D04-C3C9-4740-BF2D-52E8FD05D7E2}" type="pres">
      <dgm:prSet presAssocID="{B66C0663-5ABF-413B-A48F-BD912106BC2A}" presName="sibTrans" presStyleLbl="sibTrans2D1" presStyleIdx="3" presStyleCnt="4"/>
      <dgm:spPr/>
      <dgm:t>
        <a:bodyPr/>
        <a:lstStyle/>
        <a:p>
          <a:endParaRPr lang="el-GR"/>
        </a:p>
      </dgm:t>
    </dgm:pt>
    <dgm:pt modelId="{4613585F-B1B0-45A9-89F7-2F279129476F}" type="pres">
      <dgm:prSet presAssocID="{B66C0663-5ABF-413B-A48F-BD912106BC2A}" presName="spacerR" presStyleCnt="0"/>
      <dgm:spPr/>
    </dgm:pt>
    <dgm:pt modelId="{03FA384B-8606-446F-B863-7C9891326A78}" type="pres">
      <dgm:prSet presAssocID="{89627D0D-D094-4C1B-B536-81934CB97AF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54B8971-B978-46EF-AE22-907FE1B82CC6}" type="presOf" srcId="{86F745AB-D2C6-4B68-82A0-00AA8CFA2000}" destId="{FCD60A63-329F-4616-ACF3-21958455DDB8}" srcOrd="0" destOrd="0" presId="urn:microsoft.com/office/officeart/2005/8/layout/equation1"/>
    <dgm:cxn modelId="{1DC5AC8C-7FE7-46C8-BEA4-2A908E04C90C}" type="presOf" srcId="{B66C0663-5ABF-413B-A48F-BD912106BC2A}" destId="{F6EF7D04-C3C9-4740-BF2D-52E8FD05D7E2}" srcOrd="0" destOrd="0" presId="urn:microsoft.com/office/officeart/2005/8/layout/equation1"/>
    <dgm:cxn modelId="{DC6E40DF-75E0-48BF-AEEC-7B6946F1BC62}" type="presOf" srcId="{1210A2A2-C6F6-4766-86CE-9E72EC36EB24}" destId="{9F29C26A-9E9D-4611-902F-DD75C0F7DACA}" srcOrd="0" destOrd="0" presId="urn:microsoft.com/office/officeart/2005/8/layout/equation1"/>
    <dgm:cxn modelId="{C2928FE6-35D4-4585-AACD-2074E01820E0}" type="presOf" srcId="{00C559F7-DF0F-4150-AD11-717B2E191B31}" destId="{FC545151-7CA4-4760-B41B-DC70C9952FFD}" srcOrd="0" destOrd="0" presId="urn:microsoft.com/office/officeart/2005/8/layout/equation1"/>
    <dgm:cxn modelId="{935D6237-A837-4EB6-B474-577F50129B37}" type="presOf" srcId="{0B1EAAB9-2035-432F-8648-8262700522E9}" destId="{13DFEB32-BEAA-43D4-8420-832402BA4A34}" srcOrd="0" destOrd="0" presId="urn:microsoft.com/office/officeart/2005/8/layout/equation1"/>
    <dgm:cxn modelId="{B59F8EDE-4111-4623-9D4E-021E65B344CA}" type="presOf" srcId="{ABA10E6C-9171-4A6F-98EA-299440B00DAD}" destId="{D3F546A5-5171-4E8A-8EAE-B258473985BC}" srcOrd="0" destOrd="0" presId="urn:microsoft.com/office/officeart/2005/8/layout/equation1"/>
    <dgm:cxn modelId="{BA9CD194-D51A-45BE-870D-0383F0AC7475}" srcId="{F4E5DEB1-F32D-42B2-B82F-BAA4139BADD7}" destId="{0B1EAAB9-2035-432F-8648-8262700522E9}" srcOrd="0" destOrd="0" parTransId="{09B87D00-31B8-44E2-89D1-9EACEA7E6B95}" sibTransId="{ABA10E6C-9171-4A6F-98EA-299440B00DAD}"/>
    <dgm:cxn modelId="{C294615F-91B7-484C-A569-9A6440A2B93E}" type="presOf" srcId="{F4E5DEB1-F32D-42B2-B82F-BAA4139BADD7}" destId="{670B754E-C896-4088-B04C-84F730F65D37}" srcOrd="0" destOrd="0" presId="urn:microsoft.com/office/officeart/2005/8/layout/equation1"/>
    <dgm:cxn modelId="{71D6808D-BC14-43C3-9C2A-E046917C9330}" type="presOf" srcId="{5AC99656-2B89-481A-AB65-EC3F5935ABF5}" destId="{480780DE-7FAD-4527-8675-05E641449FE1}" srcOrd="0" destOrd="0" presId="urn:microsoft.com/office/officeart/2005/8/layout/equation1"/>
    <dgm:cxn modelId="{929D74E5-1B2F-4E27-B8CF-8AE5039C9CA8}" srcId="{F4E5DEB1-F32D-42B2-B82F-BAA4139BADD7}" destId="{1AAAF98C-B376-48DD-B32C-09051C3870C6}" srcOrd="1" destOrd="0" parTransId="{26D4C00E-9DB9-4920-8D29-65F20A61188F}" sibTransId="{00C559F7-DF0F-4150-AD11-717B2E191B31}"/>
    <dgm:cxn modelId="{6E028CF0-7AB9-4344-A62B-C6E91C5C1DB0}" srcId="{F4E5DEB1-F32D-42B2-B82F-BAA4139BADD7}" destId="{86F745AB-D2C6-4B68-82A0-00AA8CFA2000}" srcOrd="3" destOrd="0" parTransId="{AEA5DFCE-A355-40D1-B4EC-5C2C1F556335}" sibTransId="{B66C0663-5ABF-413B-A48F-BD912106BC2A}"/>
    <dgm:cxn modelId="{392A0DA3-C0CC-4C63-AF2D-57002FAE89EF}" srcId="{F4E5DEB1-F32D-42B2-B82F-BAA4139BADD7}" destId="{89627D0D-D094-4C1B-B536-81934CB97AFD}" srcOrd="4" destOrd="0" parTransId="{F3F278CE-F9F5-47FA-863D-8FF2AD44DC61}" sibTransId="{9189D91D-F122-441B-9647-75D2DB5848F3}"/>
    <dgm:cxn modelId="{A1299478-6160-4434-909F-41FEE70E95B3}" type="presOf" srcId="{89627D0D-D094-4C1B-B536-81934CB97AFD}" destId="{03FA384B-8606-446F-B863-7C9891326A78}" srcOrd="0" destOrd="0" presId="urn:microsoft.com/office/officeart/2005/8/layout/equation1"/>
    <dgm:cxn modelId="{42B6169E-C33D-4DF8-8B19-14E33BE66079}" srcId="{F4E5DEB1-F32D-42B2-B82F-BAA4139BADD7}" destId="{1210A2A2-C6F6-4766-86CE-9E72EC36EB24}" srcOrd="2" destOrd="0" parTransId="{6D1E4ECC-0EF2-4DDD-8E16-FD9EF0DAA118}" sibTransId="{5AC99656-2B89-481A-AB65-EC3F5935ABF5}"/>
    <dgm:cxn modelId="{EC28EB50-459F-4E98-A56F-72516CB6D77D}" type="presOf" srcId="{1AAAF98C-B376-48DD-B32C-09051C3870C6}" destId="{4A0A71D1-E3BA-4D98-9A49-5CD008C198C4}" srcOrd="0" destOrd="0" presId="urn:microsoft.com/office/officeart/2005/8/layout/equation1"/>
    <dgm:cxn modelId="{0C10AF59-B36F-4642-BADB-5D6E9AF65CDD}" type="presParOf" srcId="{670B754E-C896-4088-B04C-84F730F65D37}" destId="{13DFEB32-BEAA-43D4-8420-832402BA4A34}" srcOrd="0" destOrd="0" presId="urn:microsoft.com/office/officeart/2005/8/layout/equation1"/>
    <dgm:cxn modelId="{04BC6CB3-DE92-4EEA-8E4A-87366930ACF6}" type="presParOf" srcId="{670B754E-C896-4088-B04C-84F730F65D37}" destId="{3CF2E5AE-1D0C-4A77-9682-35C0EAA9275B}" srcOrd="1" destOrd="0" presId="urn:microsoft.com/office/officeart/2005/8/layout/equation1"/>
    <dgm:cxn modelId="{B1805A71-EF1C-4A7B-95FE-66F305CAA205}" type="presParOf" srcId="{670B754E-C896-4088-B04C-84F730F65D37}" destId="{D3F546A5-5171-4E8A-8EAE-B258473985BC}" srcOrd="2" destOrd="0" presId="urn:microsoft.com/office/officeart/2005/8/layout/equation1"/>
    <dgm:cxn modelId="{C65B4C59-3649-444D-B9C0-9E5EF9B4F7F4}" type="presParOf" srcId="{670B754E-C896-4088-B04C-84F730F65D37}" destId="{8DB036C4-F3FC-4780-B6F8-EF9CC4AEAFAA}" srcOrd="3" destOrd="0" presId="urn:microsoft.com/office/officeart/2005/8/layout/equation1"/>
    <dgm:cxn modelId="{889AD4B5-7B88-4F4A-8483-6CB4FD596136}" type="presParOf" srcId="{670B754E-C896-4088-B04C-84F730F65D37}" destId="{4A0A71D1-E3BA-4D98-9A49-5CD008C198C4}" srcOrd="4" destOrd="0" presId="urn:microsoft.com/office/officeart/2005/8/layout/equation1"/>
    <dgm:cxn modelId="{A77A19BA-E790-4B81-BBCC-8540094562FF}" type="presParOf" srcId="{670B754E-C896-4088-B04C-84F730F65D37}" destId="{2B51B7A0-8623-41AE-BFC8-768DD75345FA}" srcOrd="5" destOrd="0" presId="urn:microsoft.com/office/officeart/2005/8/layout/equation1"/>
    <dgm:cxn modelId="{B21C28BC-6A32-4881-8EBD-D2A0464D4807}" type="presParOf" srcId="{670B754E-C896-4088-B04C-84F730F65D37}" destId="{FC545151-7CA4-4760-B41B-DC70C9952FFD}" srcOrd="6" destOrd="0" presId="urn:microsoft.com/office/officeart/2005/8/layout/equation1"/>
    <dgm:cxn modelId="{29C643EB-0CDF-4B73-B260-013A1AED695B}" type="presParOf" srcId="{670B754E-C896-4088-B04C-84F730F65D37}" destId="{565E511C-3603-4E16-BA14-5A9C9C5EAF48}" srcOrd="7" destOrd="0" presId="urn:microsoft.com/office/officeart/2005/8/layout/equation1"/>
    <dgm:cxn modelId="{7E538B2A-77E0-4AC7-A6A4-B73CCBCB80E5}" type="presParOf" srcId="{670B754E-C896-4088-B04C-84F730F65D37}" destId="{9F29C26A-9E9D-4611-902F-DD75C0F7DACA}" srcOrd="8" destOrd="0" presId="urn:microsoft.com/office/officeart/2005/8/layout/equation1"/>
    <dgm:cxn modelId="{C06716D9-86CC-4931-8449-56D7E2601909}" type="presParOf" srcId="{670B754E-C896-4088-B04C-84F730F65D37}" destId="{AB0EF22A-1038-4B3E-9D66-C039167674F3}" srcOrd="9" destOrd="0" presId="urn:microsoft.com/office/officeart/2005/8/layout/equation1"/>
    <dgm:cxn modelId="{FFA0B5AC-EB41-4FD6-872B-732F04429107}" type="presParOf" srcId="{670B754E-C896-4088-B04C-84F730F65D37}" destId="{480780DE-7FAD-4527-8675-05E641449FE1}" srcOrd="10" destOrd="0" presId="urn:microsoft.com/office/officeart/2005/8/layout/equation1"/>
    <dgm:cxn modelId="{018F41C4-5361-4B35-BF2A-9EBF77DB8C5B}" type="presParOf" srcId="{670B754E-C896-4088-B04C-84F730F65D37}" destId="{8A3D64DE-44C1-4F96-BB9A-44CCA16F9292}" srcOrd="11" destOrd="0" presId="urn:microsoft.com/office/officeart/2005/8/layout/equation1"/>
    <dgm:cxn modelId="{DF7E6AE7-BF5F-48AF-84F1-18F8574698E3}" type="presParOf" srcId="{670B754E-C896-4088-B04C-84F730F65D37}" destId="{FCD60A63-329F-4616-ACF3-21958455DDB8}" srcOrd="12" destOrd="0" presId="urn:microsoft.com/office/officeart/2005/8/layout/equation1"/>
    <dgm:cxn modelId="{FDB8CEEB-90FF-46A1-9796-D808DEA660FC}" type="presParOf" srcId="{670B754E-C896-4088-B04C-84F730F65D37}" destId="{CA57A9AC-811D-41B5-BA62-1675C39AD1A5}" srcOrd="13" destOrd="0" presId="urn:microsoft.com/office/officeart/2005/8/layout/equation1"/>
    <dgm:cxn modelId="{74299DD1-12A9-4193-8B0A-E5B4C58A5D4B}" type="presParOf" srcId="{670B754E-C896-4088-B04C-84F730F65D37}" destId="{F6EF7D04-C3C9-4740-BF2D-52E8FD05D7E2}" srcOrd="14" destOrd="0" presId="urn:microsoft.com/office/officeart/2005/8/layout/equation1"/>
    <dgm:cxn modelId="{EDABA8A5-AA37-41BE-8267-F31EDF3EBFDE}" type="presParOf" srcId="{670B754E-C896-4088-B04C-84F730F65D37}" destId="{4613585F-B1B0-45A9-89F7-2F279129476F}" srcOrd="15" destOrd="0" presId="urn:microsoft.com/office/officeart/2005/8/layout/equation1"/>
    <dgm:cxn modelId="{9180130B-8C02-426F-B601-3E4E8DE094C8}" type="presParOf" srcId="{670B754E-C896-4088-B04C-84F730F65D37}" destId="{03FA384B-8606-446F-B863-7C9891326A78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E5DEB1-F32D-42B2-B82F-BAA4139BADD7}" type="doc">
      <dgm:prSet loTypeId="urn:microsoft.com/office/officeart/2005/8/layout/equation1" loCatId="relationship" qsTypeId="urn:microsoft.com/office/officeart/2005/8/quickstyle/simple1" qsCatId="simple" csTypeId="urn:microsoft.com/office/officeart/2005/8/colors/accent3_4" csCatId="accent3" phldr="1"/>
      <dgm:spPr/>
    </dgm:pt>
    <dgm:pt modelId="{0B1EAAB9-2035-432F-8648-8262700522E9}">
      <dgm:prSet phldrT="[Κείμενο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l-GR" b="1" dirty="0">
              <a:latin typeface="+mn-lt"/>
            </a:rPr>
            <a:t>26χ</a:t>
          </a:r>
        </a:p>
      </dgm:t>
    </dgm:pt>
    <dgm:pt modelId="{09B87D00-31B8-44E2-89D1-9EACEA7E6B95}" type="parTrans" cxnId="{BA9CD194-D51A-45BE-870D-0383F0AC7475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ABA10E6C-9171-4A6F-98EA-299440B00DAD}" type="sibTrans" cxnId="{BA9CD194-D51A-45BE-870D-0383F0AC7475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1AAAF98C-B376-48DD-B32C-09051C3870C6}">
      <dgm:prSet phldrT="[Κείμενο]"/>
      <dgm:spPr/>
      <dgm:t>
        <a:bodyPr/>
        <a:lstStyle/>
        <a:p>
          <a:r>
            <a:rPr lang="el-GR" b="1" dirty="0">
              <a:latin typeface="+mn-lt"/>
              <a:ea typeface="+mn-ea"/>
              <a:cs typeface="+mn-cs"/>
            </a:rPr>
            <a:t>66χ  </a:t>
          </a:r>
          <a:endParaRPr lang="el-GR" dirty="0">
            <a:latin typeface="+mn-lt"/>
          </a:endParaRPr>
        </a:p>
      </dgm:t>
    </dgm:pt>
    <dgm:pt modelId="{26D4C00E-9DB9-4920-8D29-65F20A61188F}" type="parTrans" cxnId="{929D74E5-1B2F-4E27-B8CF-8AE5039C9CA8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00C559F7-DF0F-4150-AD11-717B2E191B31}" type="sibTrans" cxnId="{929D74E5-1B2F-4E27-B8CF-8AE5039C9CA8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89627D0D-D094-4C1B-B536-81934CB97AFD}">
      <dgm:prSet phldrT="[Κείμενο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>
              <a:latin typeface="+mn-lt"/>
            </a:rPr>
            <a:t>1</a:t>
          </a:r>
          <a:r>
            <a:rPr lang="el-GR" b="1" dirty="0">
              <a:latin typeface="+mn-lt"/>
            </a:rPr>
            <a:t>70χ</a:t>
          </a:r>
        </a:p>
        <a:p>
          <a:r>
            <a:rPr lang="el-GR" b="1" dirty="0">
              <a:latin typeface="+mn-lt"/>
            </a:rPr>
            <a:t>(</a:t>
          </a:r>
          <a:r>
            <a:rPr lang="en-US" b="1" dirty="0">
              <a:latin typeface="+mn-lt"/>
            </a:rPr>
            <a:t>65</a:t>
          </a:r>
          <a:r>
            <a:rPr lang="el-GR" b="1" dirty="0">
              <a:latin typeface="+mn-lt"/>
            </a:rPr>
            <a:t>%)</a:t>
          </a:r>
        </a:p>
      </dgm:t>
    </dgm:pt>
    <dgm:pt modelId="{F3F278CE-F9F5-47FA-863D-8FF2AD44DC61}" type="parTrans" cxnId="{392A0DA3-C0CC-4C63-AF2D-57002FAE89EF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9189D91D-F122-441B-9647-75D2DB5848F3}" type="sibTrans" cxnId="{392A0DA3-C0CC-4C63-AF2D-57002FAE89EF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1210A2A2-C6F6-4766-86CE-9E72EC36EB24}">
      <dgm:prSet phldrT="[Κείμενο]"/>
      <dgm:spPr/>
      <dgm:t>
        <a:bodyPr/>
        <a:lstStyle/>
        <a:p>
          <a:r>
            <a:rPr lang="el-GR" b="1" dirty="0">
              <a:latin typeface="+mn-lt"/>
            </a:rPr>
            <a:t>2χ</a:t>
          </a:r>
        </a:p>
      </dgm:t>
    </dgm:pt>
    <dgm:pt modelId="{6D1E4ECC-0EF2-4DDD-8E16-FD9EF0DAA118}" type="parTrans" cxnId="{42B6169E-C33D-4DF8-8B19-14E33BE66079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5AC99656-2B89-481A-AB65-EC3F5935ABF5}" type="sibTrans" cxnId="{42B6169E-C33D-4DF8-8B19-14E33BE66079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86F745AB-D2C6-4B68-82A0-00AA8CFA2000}">
      <dgm:prSet phldrT="[Κείμενο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l-GR" b="1" dirty="0">
              <a:latin typeface="+mn-lt"/>
            </a:rPr>
            <a:t>76χ</a:t>
          </a:r>
        </a:p>
      </dgm:t>
    </dgm:pt>
    <dgm:pt modelId="{AEA5DFCE-A355-40D1-B4EC-5C2C1F556335}" type="parTrans" cxnId="{6E028CF0-7AB9-4344-A62B-C6E91C5C1DB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B66C0663-5ABF-413B-A48F-BD912106BC2A}" type="sibTrans" cxnId="{6E028CF0-7AB9-4344-A62B-C6E91C5C1DB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670B754E-C896-4088-B04C-84F730F65D37}" type="pres">
      <dgm:prSet presAssocID="{F4E5DEB1-F32D-42B2-B82F-BAA4139BADD7}" presName="linearFlow" presStyleCnt="0">
        <dgm:presLayoutVars>
          <dgm:dir/>
          <dgm:resizeHandles val="exact"/>
        </dgm:presLayoutVars>
      </dgm:prSet>
      <dgm:spPr/>
    </dgm:pt>
    <dgm:pt modelId="{13DFEB32-BEAA-43D4-8420-832402BA4A34}" type="pres">
      <dgm:prSet presAssocID="{0B1EAAB9-2035-432F-8648-8262700522E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CF2E5AE-1D0C-4A77-9682-35C0EAA9275B}" type="pres">
      <dgm:prSet presAssocID="{ABA10E6C-9171-4A6F-98EA-299440B00DAD}" presName="spacerL" presStyleCnt="0"/>
      <dgm:spPr/>
    </dgm:pt>
    <dgm:pt modelId="{D3F546A5-5171-4E8A-8EAE-B258473985BC}" type="pres">
      <dgm:prSet presAssocID="{ABA10E6C-9171-4A6F-98EA-299440B00DAD}" presName="sibTrans" presStyleLbl="sibTrans2D1" presStyleIdx="0" presStyleCnt="4"/>
      <dgm:spPr/>
      <dgm:t>
        <a:bodyPr/>
        <a:lstStyle/>
        <a:p>
          <a:endParaRPr lang="el-GR"/>
        </a:p>
      </dgm:t>
    </dgm:pt>
    <dgm:pt modelId="{8DB036C4-F3FC-4780-B6F8-EF9CC4AEAFAA}" type="pres">
      <dgm:prSet presAssocID="{ABA10E6C-9171-4A6F-98EA-299440B00DAD}" presName="spacerR" presStyleCnt="0"/>
      <dgm:spPr/>
    </dgm:pt>
    <dgm:pt modelId="{4A0A71D1-E3BA-4D98-9A49-5CD008C198C4}" type="pres">
      <dgm:prSet presAssocID="{1AAAF98C-B376-48DD-B32C-09051C3870C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B51B7A0-8623-41AE-BFC8-768DD75345FA}" type="pres">
      <dgm:prSet presAssocID="{00C559F7-DF0F-4150-AD11-717B2E191B31}" presName="spacerL" presStyleCnt="0"/>
      <dgm:spPr/>
    </dgm:pt>
    <dgm:pt modelId="{FC545151-7CA4-4760-B41B-DC70C9952FFD}" type="pres">
      <dgm:prSet presAssocID="{00C559F7-DF0F-4150-AD11-717B2E191B31}" presName="sibTrans" presStyleLbl="sibTrans2D1" presStyleIdx="1" presStyleCnt="4"/>
      <dgm:spPr/>
      <dgm:t>
        <a:bodyPr/>
        <a:lstStyle/>
        <a:p>
          <a:endParaRPr lang="el-GR"/>
        </a:p>
      </dgm:t>
    </dgm:pt>
    <dgm:pt modelId="{565E511C-3603-4E16-BA14-5A9C9C5EAF48}" type="pres">
      <dgm:prSet presAssocID="{00C559F7-DF0F-4150-AD11-717B2E191B31}" presName="spacerR" presStyleCnt="0"/>
      <dgm:spPr/>
    </dgm:pt>
    <dgm:pt modelId="{9F29C26A-9E9D-4611-902F-DD75C0F7DACA}" type="pres">
      <dgm:prSet presAssocID="{1210A2A2-C6F6-4766-86CE-9E72EC36EB2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B0EF22A-1038-4B3E-9D66-C039167674F3}" type="pres">
      <dgm:prSet presAssocID="{5AC99656-2B89-481A-AB65-EC3F5935ABF5}" presName="spacerL" presStyleCnt="0"/>
      <dgm:spPr/>
    </dgm:pt>
    <dgm:pt modelId="{480780DE-7FAD-4527-8675-05E641449FE1}" type="pres">
      <dgm:prSet presAssocID="{5AC99656-2B89-481A-AB65-EC3F5935ABF5}" presName="sibTrans" presStyleLbl="sibTrans2D1" presStyleIdx="2" presStyleCnt="4"/>
      <dgm:spPr/>
      <dgm:t>
        <a:bodyPr/>
        <a:lstStyle/>
        <a:p>
          <a:endParaRPr lang="el-GR"/>
        </a:p>
      </dgm:t>
    </dgm:pt>
    <dgm:pt modelId="{8A3D64DE-44C1-4F96-BB9A-44CCA16F9292}" type="pres">
      <dgm:prSet presAssocID="{5AC99656-2B89-481A-AB65-EC3F5935ABF5}" presName="spacerR" presStyleCnt="0"/>
      <dgm:spPr/>
    </dgm:pt>
    <dgm:pt modelId="{FCD60A63-329F-4616-ACF3-21958455DDB8}" type="pres">
      <dgm:prSet presAssocID="{86F745AB-D2C6-4B68-82A0-00AA8CFA200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A57A9AC-811D-41B5-BA62-1675C39AD1A5}" type="pres">
      <dgm:prSet presAssocID="{B66C0663-5ABF-413B-A48F-BD912106BC2A}" presName="spacerL" presStyleCnt="0"/>
      <dgm:spPr/>
    </dgm:pt>
    <dgm:pt modelId="{F6EF7D04-C3C9-4740-BF2D-52E8FD05D7E2}" type="pres">
      <dgm:prSet presAssocID="{B66C0663-5ABF-413B-A48F-BD912106BC2A}" presName="sibTrans" presStyleLbl="sibTrans2D1" presStyleIdx="3" presStyleCnt="4"/>
      <dgm:spPr/>
      <dgm:t>
        <a:bodyPr/>
        <a:lstStyle/>
        <a:p>
          <a:endParaRPr lang="el-GR"/>
        </a:p>
      </dgm:t>
    </dgm:pt>
    <dgm:pt modelId="{4613585F-B1B0-45A9-89F7-2F279129476F}" type="pres">
      <dgm:prSet presAssocID="{B66C0663-5ABF-413B-A48F-BD912106BC2A}" presName="spacerR" presStyleCnt="0"/>
      <dgm:spPr/>
    </dgm:pt>
    <dgm:pt modelId="{03FA384B-8606-446F-B863-7C9891326A78}" type="pres">
      <dgm:prSet presAssocID="{89627D0D-D094-4C1B-B536-81934CB97AF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BAF29A0-B06C-4C2D-8F31-E2D415FAF6CA}" type="presOf" srcId="{00C559F7-DF0F-4150-AD11-717B2E191B31}" destId="{FC545151-7CA4-4760-B41B-DC70C9952FFD}" srcOrd="0" destOrd="0" presId="urn:microsoft.com/office/officeart/2005/8/layout/equation1"/>
    <dgm:cxn modelId="{34AE40C2-4AB9-4F4A-9DC7-E0BF8DFA1CC7}" type="presOf" srcId="{86F745AB-D2C6-4B68-82A0-00AA8CFA2000}" destId="{FCD60A63-329F-4616-ACF3-21958455DDB8}" srcOrd="0" destOrd="0" presId="urn:microsoft.com/office/officeart/2005/8/layout/equation1"/>
    <dgm:cxn modelId="{815884F1-F9A6-4A90-964B-98F56A8DDC9C}" type="presOf" srcId="{1210A2A2-C6F6-4766-86CE-9E72EC36EB24}" destId="{9F29C26A-9E9D-4611-902F-DD75C0F7DACA}" srcOrd="0" destOrd="0" presId="urn:microsoft.com/office/officeart/2005/8/layout/equation1"/>
    <dgm:cxn modelId="{A16D61EC-1AF8-403B-AE59-D6D6F8D1FB53}" type="presOf" srcId="{B66C0663-5ABF-413B-A48F-BD912106BC2A}" destId="{F6EF7D04-C3C9-4740-BF2D-52E8FD05D7E2}" srcOrd="0" destOrd="0" presId="urn:microsoft.com/office/officeart/2005/8/layout/equation1"/>
    <dgm:cxn modelId="{9C9BF9DF-859F-4B7A-BDBD-72BB01ADE0A5}" type="presOf" srcId="{5AC99656-2B89-481A-AB65-EC3F5935ABF5}" destId="{480780DE-7FAD-4527-8675-05E641449FE1}" srcOrd="0" destOrd="0" presId="urn:microsoft.com/office/officeart/2005/8/layout/equation1"/>
    <dgm:cxn modelId="{38376636-8AF2-4B72-9739-33885FA928E3}" type="presOf" srcId="{1AAAF98C-B376-48DD-B32C-09051C3870C6}" destId="{4A0A71D1-E3BA-4D98-9A49-5CD008C198C4}" srcOrd="0" destOrd="0" presId="urn:microsoft.com/office/officeart/2005/8/layout/equation1"/>
    <dgm:cxn modelId="{BA9CD194-D51A-45BE-870D-0383F0AC7475}" srcId="{F4E5DEB1-F32D-42B2-B82F-BAA4139BADD7}" destId="{0B1EAAB9-2035-432F-8648-8262700522E9}" srcOrd="0" destOrd="0" parTransId="{09B87D00-31B8-44E2-89D1-9EACEA7E6B95}" sibTransId="{ABA10E6C-9171-4A6F-98EA-299440B00DAD}"/>
    <dgm:cxn modelId="{5307F9BA-050D-44A4-8910-A6B78F702BCF}" type="presOf" srcId="{89627D0D-D094-4C1B-B536-81934CB97AFD}" destId="{03FA384B-8606-446F-B863-7C9891326A78}" srcOrd="0" destOrd="0" presId="urn:microsoft.com/office/officeart/2005/8/layout/equation1"/>
    <dgm:cxn modelId="{929D74E5-1B2F-4E27-B8CF-8AE5039C9CA8}" srcId="{F4E5DEB1-F32D-42B2-B82F-BAA4139BADD7}" destId="{1AAAF98C-B376-48DD-B32C-09051C3870C6}" srcOrd="1" destOrd="0" parTransId="{26D4C00E-9DB9-4920-8D29-65F20A61188F}" sibTransId="{00C559F7-DF0F-4150-AD11-717B2E191B31}"/>
    <dgm:cxn modelId="{6E028CF0-7AB9-4344-A62B-C6E91C5C1DB0}" srcId="{F4E5DEB1-F32D-42B2-B82F-BAA4139BADD7}" destId="{86F745AB-D2C6-4B68-82A0-00AA8CFA2000}" srcOrd="3" destOrd="0" parTransId="{AEA5DFCE-A355-40D1-B4EC-5C2C1F556335}" sibTransId="{B66C0663-5ABF-413B-A48F-BD912106BC2A}"/>
    <dgm:cxn modelId="{392A0DA3-C0CC-4C63-AF2D-57002FAE89EF}" srcId="{F4E5DEB1-F32D-42B2-B82F-BAA4139BADD7}" destId="{89627D0D-D094-4C1B-B536-81934CB97AFD}" srcOrd="4" destOrd="0" parTransId="{F3F278CE-F9F5-47FA-863D-8FF2AD44DC61}" sibTransId="{9189D91D-F122-441B-9647-75D2DB5848F3}"/>
    <dgm:cxn modelId="{3D1E4100-19DA-4491-A3FB-05311910DDA8}" type="presOf" srcId="{0B1EAAB9-2035-432F-8648-8262700522E9}" destId="{13DFEB32-BEAA-43D4-8420-832402BA4A34}" srcOrd="0" destOrd="0" presId="urn:microsoft.com/office/officeart/2005/8/layout/equation1"/>
    <dgm:cxn modelId="{42B6169E-C33D-4DF8-8B19-14E33BE66079}" srcId="{F4E5DEB1-F32D-42B2-B82F-BAA4139BADD7}" destId="{1210A2A2-C6F6-4766-86CE-9E72EC36EB24}" srcOrd="2" destOrd="0" parTransId="{6D1E4ECC-0EF2-4DDD-8E16-FD9EF0DAA118}" sibTransId="{5AC99656-2B89-481A-AB65-EC3F5935ABF5}"/>
    <dgm:cxn modelId="{5019C8A0-0D02-4FFF-8147-FABAEF03630B}" type="presOf" srcId="{ABA10E6C-9171-4A6F-98EA-299440B00DAD}" destId="{D3F546A5-5171-4E8A-8EAE-B258473985BC}" srcOrd="0" destOrd="0" presId="urn:microsoft.com/office/officeart/2005/8/layout/equation1"/>
    <dgm:cxn modelId="{F3E20262-B2B6-45BF-B581-6F46A4CC1841}" type="presOf" srcId="{F4E5DEB1-F32D-42B2-B82F-BAA4139BADD7}" destId="{670B754E-C896-4088-B04C-84F730F65D37}" srcOrd="0" destOrd="0" presId="urn:microsoft.com/office/officeart/2005/8/layout/equation1"/>
    <dgm:cxn modelId="{60EFD231-9007-4D76-8897-FB24BFA0A378}" type="presParOf" srcId="{670B754E-C896-4088-B04C-84F730F65D37}" destId="{13DFEB32-BEAA-43D4-8420-832402BA4A34}" srcOrd="0" destOrd="0" presId="urn:microsoft.com/office/officeart/2005/8/layout/equation1"/>
    <dgm:cxn modelId="{A21AA406-6AAC-4CBF-B6FD-D171A7C963FE}" type="presParOf" srcId="{670B754E-C896-4088-B04C-84F730F65D37}" destId="{3CF2E5AE-1D0C-4A77-9682-35C0EAA9275B}" srcOrd="1" destOrd="0" presId="urn:microsoft.com/office/officeart/2005/8/layout/equation1"/>
    <dgm:cxn modelId="{A190396C-6579-428E-84CF-2C1CFB2898E6}" type="presParOf" srcId="{670B754E-C896-4088-B04C-84F730F65D37}" destId="{D3F546A5-5171-4E8A-8EAE-B258473985BC}" srcOrd="2" destOrd="0" presId="urn:microsoft.com/office/officeart/2005/8/layout/equation1"/>
    <dgm:cxn modelId="{096D0228-6B38-4AB8-9C14-DAFC5D235CF5}" type="presParOf" srcId="{670B754E-C896-4088-B04C-84F730F65D37}" destId="{8DB036C4-F3FC-4780-B6F8-EF9CC4AEAFAA}" srcOrd="3" destOrd="0" presId="urn:microsoft.com/office/officeart/2005/8/layout/equation1"/>
    <dgm:cxn modelId="{6AF2513D-9E7E-4055-A583-C432DA225444}" type="presParOf" srcId="{670B754E-C896-4088-B04C-84F730F65D37}" destId="{4A0A71D1-E3BA-4D98-9A49-5CD008C198C4}" srcOrd="4" destOrd="0" presId="urn:microsoft.com/office/officeart/2005/8/layout/equation1"/>
    <dgm:cxn modelId="{1DC96891-C6B8-4B93-8530-174DF0C890A4}" type="presParOf" srcId="{670B754E-C896-4088-B04C-84F730F65D37}" destId="{2B51B7A0-8623-41AE-BFC8-768DD75345FA}" srcOrd="5" destOrd="0" presId="urn:microsoft.com/office/officeart/2005/8/layout/equation1"/>
    <dgm:cxn modelId="{4BA03791-936D-4DA4-9BC2-C5E898BC8356}" type="presParOf" srcId="{670B754E-C896-4088-B04C-84F730F65D37}" destId="{FC545151-7CA4-4760-B41B-DC70C9952FFD}" srcOrd="6" destOrd="0" presId="urn:microsoft.com/office/officeart/2005/8/layout/equation1"/>
    <dgm:cxn modelId="{0E84DB43-FCC0-49E7-918A-899EAADBBDC2}" type="presParOf" srcId="{670B754E-C896-4088-B04C-84F730F65D37}" destId="{565E511C-3603-4E16-BA14-5A9C9C5EAF48}" srcOrd="7" destOrd="0" presId="urn:microsoft.com/office/officeart/2005/8/layout/equation1"/>
    <dgm:cxn modelId="{3C24F468-51FA-43ED-8EDC-43DE2014765E}" type="presParOf" srcId="{670B754E-C896-4088-B04C-84F730F65D37}" destId="{9F29C26A-9E9D-4611-902F-DD75C0F7DACA}" srcOrd="8" destOrd="0" presId="urn:microsoft.com/office/officeart/2005/8/layout/equation1"/>
    <dgm:cxn modelId="{7E648EF4-4572-44A8-959C-1599553FCCBD}" type="presParOf" srcId="{670B754E-C896-4088-B04C-84F730F65D37}" destId="{AB0EF22A-1038-4B3E-9D66-C039167674F3}" srcOrd="9" destOrd="0" presId="urn:microsoft.com/office/officeart/2005/8/layout/equation1"/>
    <dgm:cxn modelId="{2BD09311-597D-4DD3-9C0B-FA1DAF8A89FF}" type="presParOf" srcId="{670B754E-C896-4088-B04C-84F730F65D37}" destId="{480780DE-7FAD-4527-8675-05E641449FE1}" srcOrd="10" destOrd="0" presId="urn:microsoft.com/office/officeart/2005/8/layout/equation1"/>
    <dgm:cxn modelId="{C7FA7CAF-615F-40E0-971B-EC30A841C8B2}" type="presParOf" srcId="{670B754E-C896-4088-B04C-84F730F65D37}" destId="{8A3D64DE-44C1-4F96-BB9A-44CCA16F9292}" srcOrd="11" destOrd="0" presId="urn:microsoft.com/office/officeart/2005/8/layout/equation1"/>
    <dgm:cxn modelId="{85945688-14B9-4FED-B8E8-705370E3FC3F}" type="presParOf" srcId="{670B754E-C896-4088-B04C-84F730F65D37}" destId="{FCD60A63-329F-4616-ACF3-21958455DDB8}" srcOrd="12" destOrd="0" presId="urn:microsoft.com/office/officeart/2005/8/layout/equation1"/>
    <dgm:cxn modelId="{834DF83C-D3B5-46AD-93D0-1867CD05DC13}" type="presParOf" srcId="{670B754E-C896-4088-B04C-84F730F65D37}" destId="{CA57A9AC-811D-41B5-BA62-1675C39AD1A5}" srcOrd="13" destOrd="0" presId="urn:microsoft.com/office/officeart/2005/8/layout/equation1"/>
    <dgm:cxn modelId="{393A130B-6237-4F1A-88B0-88287D858411}" type="presParOf" srcId="{670B754E-C896-4088-B04C-84F730F65D37}" destId="{F6EF7D04-C3C9-4740-BF2D-52E8FD05D7E2}" srcOrd="14" destOrd="0" presId="urn:microsoft.com/office/officeart/2005/8/layout/equation1"/>
    <dgm:cxn modelId="{47205FA4-F920-4CC8-9E2C-8CDD3E1C70AF}" type="presParOf" srcId="{670B754E-C896-4088-B04C-84F730F65D37}" destId="{4613585F-B1B0-45A9-89F7-2F279129476F}" srcOrd="15" destOrd="0" presId="urn:microsoft.com/office/officeart/2005/8/layout/equation1"/>
    <dgm:cxn modelId="{2D095016-063A-42AC-B872-CBA245E95066}" type="presParOf" srcId="{670B754E-C896-4088-B04C-84F730F65D37}" destId="{03FA384B-8606-446F-B863-7C9891326A78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FEB32-BEAA-43D4-8420-832402BA4A34}">
      <dsp:nvSpPr>
        <dsp:cNvPr id="0" name=""/>
        <dsp:cNvSpPr/>
      </dsp:nvSpPr>
      <dsp:spPr>
        <a:xfrm>
          <a:off x="7546" y="410628"/>
          <a:ext cx="1019480" cy="10194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69χ</a:t>
          </a:r>
        </a:p>
      </dsp:txBody>
      <dsp:txXfrm>
        <a:off x="156845" y="559927"/>
        <a:ext cx="720882" cy="720882"/>
      </dsp:txXfrm>
    </dsp:sp>
    <dsp:sp modelId="{D3F546A5-5171-4E8A-8EAE-B258473985BC}">
      <dsp:nvSpPr>
        <dsp:cNvPr id="0" name=""/>
        <dsp:cNvSpPr/>
      </dsp:nvSpPr>
      <dsp:spPr>
        <a:xfrm>
          <a:off x="1109809" y="624719"/>
          <a:ext cx="591298" cy="591298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>
            <a:latin typeface="+mn-lt"/>
          </a:endParaRPr>
        </a:p>
      </dsp:txBody>
      <dsp:txXfrm>
        <a:off x="1188186" y="850831"/>
        <a:ext cx="434544" cy="139074"/>
      </dsp:txXfrm>
    </dsp:sp>
    <dsp:sp modelId="{4A0A71D1-E3BA-4D98-9A49-5CD008C198C4}">
      <dsp:nvSpPr>
        <dsp:cNvPr id="0" name=""/>
        <dsp:cNvSpPr/>
      </dsp:nvSpPr>
      <dsp:spPr>
        <a:xfrm>
          <a:off x="1783889" y="410628"/>
          <a:ext cx="1019480" cy="1019480"/>
        </a:xfrm>
        <a:prstGeom prst="ellipse">
          <a:avLst/>
        </a:prstGeom>
        <a:solidFill>
          <a:schemeClr val="accent4">
            <a:hueOff val="-428567"/>
            <a:satOff val="3630"/>
            <a:lumOff val="-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  <a:ea typeface="+mn-ea"/>
              <a:cs typeface="+mn-cs"/>
            </a:rPr>
            <a:t>156χ</a:t>
          </a:r>
          <a:endParaRPr lang="el-GR" sz="2000" kern="1200" dirty="0">
            <a:latin typeface="+mn-lt"/>
          </a:endParaRPr>
        </a:p>
      </dsp:txBody>
      <dsp:txXfrm>
        <a:off x="1933188" y="559927"/>
        <a:ext cx="720882" cy="720882"/>
      </dsp:txXfrm>
    </dsp:sp>
    <dsp:sp modelId="{FC545151-7CA4-4760-B41B-DC70C9952FFD}">
      <dsp:nvSpPr>
        <dsp:cNvPr id="0" name=""/>
        <dsp:cNvSpPr/>
      </dsp:nvSpPr>
      <dsp:spPr>
        <a:xfrm>
          <a:off x="2886151" y="624719"/>
          <a:ext cx="591298" cy="591298"/>
        </a:xfrm>
        <a:prstGeom prst="mathPlus">
          <a:avLst/>
        </a:prstGeom>
        <a:solidFill>
          <a:schemeClr val="accent4">
            <a:hueOff val="-571422"/>
            <a:satOff val="4840"/>
            <a:lumOff val="-20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>
            <a:latin typeface="+mn-lt"/>
          </a:endParaRPr>
        </a:p>
      </dsp:txBody>
      <dsp:txXfrm>
        <a:off x="2964528" y="850831"/>
        <a:ext cx="434544" cy="139074"/>
      </dsp:txXfrm>
    </dsp:sp>
    <dsp:sp modelId="{9F29C26A-9E9D-4611-902F-DD75C0F7DACA}">
      <dsp:nvSpPr>
        <dsp:cNvPr id="0" name=""/>
        <dsp:cNvSpPr/>
      </dsp:nvSpPr>
      <dsp:spPr>
        <a:xfrm>
          <a:off x="3560232" y="410628"/>
          <a:ext cx="1019480" cy="1019480"/>
        </a:xfrm>
        <a:prstGeom prst="ellipse">
          <a:avLst/>
        </a:prstGeom>
        <a:solidFill>
          <a:schemeClr val="accent4">
            <a:hueOff val="-857133"/>
            <a:satOff val="7260"/>
            <a:lumOff val="-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7χ</a:t>
          </a:r>
        </a:p>
      </dsp:txBody>
      <dsp:txXfrm>
        <a:off x="3709531" y="559927"/>
        <a:ext cx="720882" cy="720882"/>
      </dsp:txXfrm>
    </dsp:sp>
    <dsp:sp modelId="{480780DE-7FAD-4527-8675-05E641449FE1}">
      <dsp:nvSpPr>
        <dsp:cNvPr id="0" name=""/>
        <dsp:cNvSpPr/>
      </dsp:nvSpPr>
      <dsp:spPr>
        <a:xfrm>
          <a:off x="4662494" y="624719"/>
          <a:ext cx="591298" cy="591298"/>
        </a:xfrm>
        <a:prstGeom prst="mathPlus">
          <a:avLst/>
        </a:prstGeom>
        <a:solidFill>
          <a:schemeClr val="accent4">
            <a:hueOff val="-1142844"/>
            <a:satOff val="9680"/>
            <a:lumOff val="-41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>
            <a:latin typeface="+mn-lt"/>
          </a:endParaRPr>
        </a:p>
      </dsp:txBody>
      <dsp:txXfrm>
        <a:off x="4740871" y="850831"/>
        <a:ext cx="434544" cy="139074"/>
      </dsp:txXfrm>
    </dsp:sp>
    <dsp:sp modelId="{FCD60A63-329F-4616-ACF3-21958455DDB8}">
      <dsp:nvSpPr>
        <dsp:cNvPr id="0" name=""/>
        <dsp:cNvSpPr/>
      </dsp:nvSpPr>
      <dsp:spPr>
        <a:xfrm>
          <a:off x="5336574" y="410628"/>
          <a:ext cx="1019480" cy="1019480"/>
        </a:xfrm>
        <a:prstGeom prst="ellipse">
          <a:avLst/>
        </a:prstGeom>
        <a:solidFill>
          <a:schemeClr val="accent4">
            <a:hueOff val="-1285700"/>
            <a:satOff val="10890"/>
            <a:lumOff val="-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300χ</a:t>
          </a:r>
        </a:p>
      </dsp:txBody>
      <dsp:txXfrm>
        <a:off x="5485873" y="559927"/>
        <a:ext cx="720882" cy="720882"/>
      </dsp:txXfrm>
    </dsp:sp>
    <dsp:sp modelId="{F6EF7D04-C3C9-4740-BF2D-52E8FD05D7E2}">
      <dsp:nvSpPr>
        <dsp:cNvPr id="0" name=""/>
        <dsp:cNvSpPr/>
      </dsp:nvSpPr>
      <dsp:spPr>
        <a:xfrm>
          <a:off x="6438837" y="624719"/>
          <a:ext cx="591298" cy="591298"/>
        </a:xfrm>
        <a:prstGeom prst="mathEqual">
          <a:avLst/>
        </a:prstGeom>
        <a:solidFill>
          <a:schemeClr val="accent4">
            <a:hueOff val="-1714266"/>
            <a:satOff val="14520"/>
            <a:lumOff val="-62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kern="1200">
            <a:latin typeface="+mn-lt"/>
          </a:endParaRPr>
        </a:p>
      </dsp:txBody>
      <dsp:txXfrm>
        <a:off x="6517214" y="746526"/>
        <a:ext cx="434544" cy="347684"/>
      </dsp:txXfrm>
    </dsp:sp>
    <dsp:sp modelId="{03FA384B-8606-446F-B863-7C9891326A78}">
      <dsp:nvSpPr>
        <dsp:cNvPr id="0" name=""/>
        <dsp:cNvSpPr/>
      </dsp:nvSpPr>
      <dsp:spPr>
        <a:xfrm>
          <a:off x="7112917" y="410628"/>
          <a:ext cx="1019480" cy="1019480"/>
        </a:xfrm>
        <a:prstGeom prst="ellipse">
          <a:avLst/>
        </a:prstGeom>
        <a:solidFill>
          <a:schemeClr val="accent4">
            <a:hueOff val="-1714266"/>
            <a:satOff val="14520"/>
            <a:lumOff val="-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532χ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(77%)</a:t>
          </a:r>
        </a:p>
      </dsp:txBody>
      <dsp:txXfrm>
        <a:off x="7262216" y="559927"/>
        <a:ext cx="720882" cy="720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FEB32-BEAA-43D4-8420-832402BA4A34}">
      <dsp:nvSpPr>
        <dsp:cNvPr id="0" name=""/>
        <dsp:cNvSpPr/>
      </dsp:nvSpPr>
      <dsp:spPr>
        <a:xfrm>
          <a:off x="7546" y="410628"/>
          <a:ext cx="1019480" cy="101948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26χ</a:t>
          </a:r>
        </a:p>
      </dsp:txBody>
      <dsp:txXfrm>
        <a:off x="156845" y="559927"/>
        <a:ext cx="720882" cy="720882"/>
      </dsp:txXfrm>
    </dsp:sp>
    <dsp:sp modelId="{D3F546A5-5171-4E8A-8EAE-B258473985BC}">
      <dsp:nvSpPr>
        <dsp:cNvPr id="0" name=""/>
        <dsp:cNvSpPr/>
      </dsp:nvSpPr>
      <dsp:spPr>
        <a:xfrm>
          <a:off x="1109809" y="624719"/>
          <a:ext cx="591298" cy="591298"/>
        </a:xfrm>
        <a:prstGeom prst="mathPlus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>
            <a:latin typeface="+mn-lt"/>
          </a:endParaRPr>
        </a:p>
      </dsp:txBody>
      <dsp:txXfrm>
        <a:off x="1188186" y="850831"/>
        <a:ext cx="434544" cy="139074"/>
      </dsp:txXfrm>
    </dsp:sp>
    <dsp:sp modelId="{4A0A71D1-E3BA-4D98-9A49-5CD008C198C4}">
      <dsp:nvSpPr>
        <dsp:cNvPr id="0" name=""/>
        <dsp:cNvSpPr/>
      </dsp:nvSpPr>
      <dsp:spPr>
        <a:xfrm>
          <a:off x="1783889" y="410628"/>
          <a:ext cx="1019480" cy="1019480"/>
        </a:xfrm>
        <a:prstGeom prst="ellipse">
          <a:avLst/>
        </a:prstGeom>
        <a:solidFill>
          <a:schemeClr val="accent3">
            <a:shade val="50000"/>
            <a:hueOff val="242183"/>
            <a:satOff val="-6378"/>
            <a:lumOff val="181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  <a:ea typeface="+mn-ea"/>
              <a:cs typeface="+mn-cs"/>
            </a:rPr>
            <a:t>66χ  </a:t>
          </a:r>
          <a:endParaRPr lang="el-GR" sz="2000" kern="1200" dirty="0">
            <a:latin typeface="+mn-lt"/>
          </a:endParaRPr>
        </a:p>
      </dsp:txBody>
      <dsp:txXfrm>
        <a:off x="1933188" y="559927"/>
        <a:ext cx="720882" cy="720882"/>
      </dsp:txXfrm>
    </dsp:sp>
    <dsp:sp modelId="{FC545151-7CA4-4760-B41B-DC70C9952FFD}">
      <dsp:nvSpPr>
        <dsp:cNvPr id="0" name=""/>
        <dsp:cNvSpPr/>
      </dsp:nvSpPr>
      <dsp:spPr>
        <a:xfrm>
          <a:off x="2886151" y="624719"/>
          <a:ext cx="591298" cy="591298"/>
        </a:xfrm>
        <a:prstGeom prst="mathPlus">
          <a:avLst/>
        </a:prstGeom>
        <a:solidFill>
          <a:schemeClr val="accent3">
            <a:shade val="90000"/>
            <a:hueOff val="312364"/>
            <a:satOff val="-7168"/>
            <a:lumOff val="17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>
            <a:latin typeface="+mn-lt"/>
          </a:endParaRPr>
        </a:p>
      </dsp:txBody>
      <dsp:txXfrm>
        <a:off x="2964528" y="850831"/>
        <a:ext cx="434544" cy="139074"/>
      </dsp:txXfrm>
    </dsp:sp>
    <dsp:sp modelId="{9F29C26A-9E9D-4611-902F-DD75C0F7DACA}">
      <dsp:nvSpPr>
        <dsp:cNvPr id="0" name=""/>
        <dsp:cNvSpPr/>
      </dsp:nvSpPr>
      <dsp:spPr>
        <a:xfrm>
          <a:off x="3560232" y="410628"/>
          <a:ext cx="1019480" cy="1019480"/>
        </a:xfrm>
        <a:prstGeom prst="ellipse">
          <a:avLst/>
        </a:prstGeom>
        <a:solidFill>
          <a:schemeClr val="accent3">
            <a:shade val="50000"/>
            <a:hueOff val="484365"/>
            <a:satOff val="-12755"/>
            <a:lumOff val="362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2χ</a:t>
          </a:r>
        </a:p>
      </dsp:txBody>
      <dsp:txXfrm>
        <a:off x="3709531" y="559927"/>
        <a:ext cx="720882" cy="720882"/>
      </dsp:txXfrm>
    </dsp:sp>
    <dsp:sp modelId="{480780DE-7FAD-4527-8675-05E641449FE1}">
      <dsp:nvSpPr>
        <dsp:cNvPr id="0" name=""/>
        <dsp:cNvSpPr/>
      </dsp:nvSpPr>
      <dsp:spPr>
        <a:xfrm>
          <a:off x="4662494" y="624719"/>
          <a:ext cx="591298" cy="591298"/>
        </a:xfrm>
        <a:prstGeom prst="mathPlus">
          <a:avLst/>
        </a:prstGeom>
        <a:solidFill>
          <a:schemeClr val="accent3">
            <a:shade val="90000"/>
            <a:hueOff val="624728"/>
            <a:satOff val="-14336"/>
            <a:lumOff val="358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>
            <a:latin typeface="+mn-lt"/>
          </a:endParaRPr>
        </a:p>
      </dsp:txBody>
      <dsp:txXfrm>
        <a:off x="4740871" y="850831"/>
        <a:ext cx="434544" cy="139074"/>
      </dsp:txXfrm>
    </dsp:sp>
    <dsp:sp modelId="{FCD60A63-329F-4616-ACF3-21958455DDB8}">
      <dsp:nvSpPr>
        <dsp:cNvPr id="0" name=""/>
        <dsp:cNvSpPr/>
      </dsp:nvSpPr>
      <dsp:spPr>
        <a:xfrm>
          <a:off x="5336574" y="410628"/>
          <a:ext cx="1019480" cy="1019480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76χ</a:t>
          </a:r>
        </a:p>
      </dsp:txBody>
      <dsp:txXfrm>
        <a:off x="5485873" y="559927"/>
        <a:ext cx="720882" cy="720882"/>
      </dsp:txXfrm>
    </dsp:sp>
    <dsp:sp modelId="{F6EF7D04-C3C9-4740-BF2D-52E8FD05D7E2}">
      <dsp:nvSpPr>
        <dsp:cNvPr id="0" name=""/>
        <dsp:cNvSpPr/>
      </dsp:nvSpPr>
      <dsp:spPr>
        <a:xfrm>
          <a:off x="6438837" y="624719"/>
          <a:ext cx="591298" cy="591298"/>
        </a:xfrm>
        <a:prstGeom prst="mathEqual">
          <a:avLst/>
        </a:prstGeom>
        <a:solidFill>
          <a:schemeClr val="accent3">
            <a:shade val="90000"/>
            <a:hueOff val="312364"/>
            <a:satOff val="-7168"/>
            <a:lumOff val="17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kern="1200">
            <a:latin typeface="+mn-lt"/>
          </a:endParaRPr>
        </a:p>
      </dsp:txBody>
      <dsp:txXfrm>
        <a:off x="6517214" y="746526"/>
        <a:ext cx="434544" cy="347684"/>
      </dsp:txXfrm>
    </dsp:sp>
    <dsp:sp modelId="{03FA384B-8606-446F-B863-7C9891326A78}">
      <dsp:nvSpPr>
        <dsp:cNvPr id="0" name=""/>
        <dsp:cNvSpPr/>
      </dsp:nvSpPr>
      <dsp:spPr>
        <a:xfrm>
          <a:off x="7112917" y="410628"/>
          <a:ext cx="1019480" cy="1019480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</a:rPr>
            <a:t>1</a:t>
          </a:r>
          <a:r>
            <a:rPr lang="el-GR" sz="2000" b="1" kern="1200" dirty="0">
              <a:latin typeface="+mn-lt"/>
            </a:rPr>
            <a:t>70χ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(</a:t>
          </a:r>
          <a:r>
            <a:rPr lang="en-US" sz="2000" b="1" kern="1200" dirty="0">
              <a:latin typeface="+mn-lt"/>
            </a:rPr>
            <a:t>65</a:t>
          </a:r>
          <a:r>
            <a:rPr lang="el-GR" sz="2000" b="1" kern="1200" dirty="0">
              <a:latin typeface="+mn-lt"/>
            </a:rPr>
            <a:t>%)</a:t>
          </a:r>
        </a:p>
      </dsp:txBody>
      <dsp:txXfrm>
        <a:off x="7262216" y="559927"/>
        <a:ext cx="720882" cy="720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Regular" charset="0"/>
              </a:defRPr>
            </a:lvl1pPr>
          </a:lstStyle>
          <a:p>
            <a:fld id="{F5D597F6-B1E6-9948-9572-CE8552A41E40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Regular" charset="0"/>
              </a:defRPr>
            </a:lvl1pPr>
          </a:lstStyle>
          <a:p>
            <a:fld id="{E8F0C22D-7263-2D43-AFDE-834F13898F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410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 /01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n-GB" b="1" dirty="0"/>
              <a:t>Feedback</a:t>
            </a:r>
            <a:r>
              <a:rPr lang="en-GB" dirty="0"/>
              <a:t> </a:t>
            </a:r>
          </a:p>
          <a:p>
            <a:endParaRPr lang="el-GR" dirty="0"/>
          </a:p>
          <a:p>
            <a:r>
              <a:rPr lang="el-GR" dirty="0"/>
              <a:t>Πρώτη μέρα αφιερωμένη σε υγιεινή </a:t>
            </a:r>
            <a:r>
              <a:rPr lang="el-GR" dirty="0" err="1"/>
              <a:t>κτλ</a:t>
            </a:r>
            <a:endParaRPr lang="el-GR" dirty="0"/>
          </a:p>
          <a:p>
            <a:endParaRPr lang="el-GR" dirty="0"/>
          </a:p>
          <a:p>
            <a:r>
              <a:rPr lang="el-GR" dirty="0"/>
              <a:t>Μικρές αλλαγές έξυπνες (2 διαλείμματα, ζώνες άφιξης/αναχώρησης)</a:t>
            </a:r>
          </a:p>
          <a:p>
            <a:endParaRPr lang="el-GR" dirty="0"/>
          </a:p>
          <a:p>
            <a:r>
              <a:rPr lang="el-GR" dirty="0"/>
              <a:t>Απουσίες </a:t>
            </a:r>
          </a:p>
          <a:p>
            <a:endParaRPr lang="el-GR" dirty="0"/>
          </a:p>
          <a:p>
            <a:r>
              <a:rPr lang="el-GR" b="1" dirty="0"/>
              <a:t>2 ΣΤΑΔΙΑ</a:t>
            </a:r>
            <a:r>
              <a:rPr lang="el-GR" dirty="0"/>
              <a:t>: α) δημοτικά/γ’ λυκείου – β) γυμνάσιο, β’ γ’ λυκείου, ΕΕΚ, μαθητεία. </a:t>
            </a:r>
          </a:p>
          <a:p>
            <a:endParaRPr lang="el-GR" dirty="0"/>
          </a:p>
          <a:p>
            <a:r>
              <a:rPr lang="el-GR" dirty="0"/>
              <a:t>ΑΕΙ συνεχίζουν εξ αποστάσεως</a:t>
            </a:r>
            <a:r>
              <a:rPr lang="en-GB" dirty="0"/>
              <a:t> (</a:t>
            </a:r>
            <a:r>
              <a:rPr lang="el-GR" dirty="0"/>
              <a:t>δε θα ανοίξουν για φέτος)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0C22D-7263-2D43-AFDE-834F13898F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35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Υγεία: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"/>
                <a:cs typeface="Arial"/>
                <a:sym typeface="Arial"/>
              </a:rPr>
              <a:t>Ενίσχυση σε προσωπικό και υποδομές για την διατήρηση του υγειονομικού πλεονεκτήματος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Σταθερότητα: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Αποφυγή δευτερογενών κρίσεων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Εμπιστοσύνη: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Σαφήνεια σχεδιασμού για την διασφάλιση της εμπιστοσύνης αγορών και επιχειρηματικού κόσμου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Αλληλεγγύη: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Εξειδίκευση και </a:t>
            </a:r>
            <a:r>
              <a:rPr kumimoji="0" lang="el-G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στοχευμένη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λήψη μέτρων για δίκαιη κατανομή των βαρών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Βιώσιμη ανάπτυξη: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Πυξίδα μας η γρήγορη ανάκαμψη και βιώσιμη ανάπτυξη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0C22D-7263-2D43-AFDE-834F13898FC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2327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/01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0C22D-7263-2D43-AFDE-834F13898F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015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61ACF-671B-EC4A-916C-4785EDDCA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AF7448-BCB2-5A42-A821-211AF9BEF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450B4B-B94F-4545-9D91-9BE624FC8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B7DA-62C2-4FE8-8105-8ECC3992E689}" type="datetime1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A5F50E-4600-6645-8AB0-DC1FC139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FCD38-962B-0C46-B68F-8FF1F40ED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277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D3E324-1740-2646-B0B4-C73B7A03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B5CB420-F162-0546-AB37-C640591FB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ADCE3D-B845-0547-891B-3669F0CD5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97C-BA9D-4184-831D-882CD4D4DC64}" type="datetime1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C7C8AC-6A5B-AB47-9BDB-FD6CDCC3F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A51503-54C4-0F40-88CB-8A070565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241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B83FB5C-64FF-8D42-A73B-D6F69DBE1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0D6FC4-1FA7-6E46-B6A9-43596747B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780E7B-4048-B241-A388-A6CBC24C9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3BA3-C34F-4BC1-9506-282EB0354473}" type="datetime1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2B3997-3B84-9442-A780-DDEABD62F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5F93BF-E0BC-D444-A262-957F6D91C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9714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3397473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354426" name="think-cell Slide" r:id="rId5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75C53F8B-B55A-4B93-BE61-3DC9D03FB4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55BC939-2DAF-425F-AA1C-E0AAC643B14E}"/>
              </a:ext>
            </a:extLst>
          </p:cNvPr>
          <p:cNvSpPr/>
          <p:nvPr userDrawn="1"/>
        </p:nvSpPr>
        <p:spPr>
          <a:xfrm>
            <a:off x="0" y="-2"/>
            <a:ext cx="5241953" cy="6858001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/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>
          <a:xfrm rot="5400000">
            <a:off x="3937635" y="1304318"/>
            <a:ext cx="6858000" cy="4249363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1" descr="ΙΚΑΡΙΟΛΟΓΟΣ: Υπόμνημα του Δήμου Ικαρίας στο Υπουργείο Υγείας">
            <a:extLst>
              <a:ext uri="{FF2B5EF4-FFF2-40B4-BE49-F238E27FC236}">
                <a16:creationId xmlns:a16="http://schemas.microsoft.com/office/drawing/2014/main" xmlns="" id="{58A897C1-56EE-4C48-9440-CC17092C0D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8198" y="5174479"/>
            <a:ext cx="1188703" cy="11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3488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b="0" i="0" kern="0" dirty="0">
              <a:solidFill>
                <a:srgbClr val="000000"/>
              </a:solidFill>
              <a:latin typeface="Roboto Regular" charset="0"/>
              <a:ea typeface="Roboto Regular" charset="0"/>
              <a:cs typeface="Roboto Regular" charset="0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45A671-CEC6-6945-AB76-81D5AE431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7C0BA6-CBC1-1E4D-93C0-37E5A7134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99BAF-B875-3C4C-88BC-250AB3D56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6C16-E4EE-45BF-B175-F0FA7BD2FB6C}" type="datetime1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F9F463-0167-AB4C-AAA1-5E5246439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B122E9-FAB0-7D45-8EB9-B2595FE2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3136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6209772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5426" name="think-cell Slide" r:id="rId5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75C53F8B-B55A-4B93-BE61-3DC9D03FB4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>
          <a:xfrm>
            <a:off x="3176" y="2608637"/>
            <a:ext cx="6858000" cy="4249363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3A505CD-2484-4C13-8469-4A8AC0466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185" t="6084" r="87330" b="75016"/>
          <a:stretch/>
        </p:blipFill>
        <p:spPr>
          <a:xfrm>
            <a:off x="869970" y="5228949"/>
            <a:ext cx="1157601" cy="117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9981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691278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29999" name="think-cell Slide" r:id="rId5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75C53F8B-B55A-4B93-BE61-3DC9D03FB4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55BC939-2DAF-425F-AA1C-E0AAC643B14E}"/>
              </a:ext>
            </a:extLst>
          </p:cNvPr>
          <p:cNvSpPr/>
          <p:nvPr userDrawn="1"/>
        </p:nvSpPr>
        <p:spPr>
          <a:xfrm>
            <a:off x="0" y="-2"/>
            <a:ext cx="5241953" cy="6858001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/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>
          <a:xfrm rot="5400000">
            <a:off x="3937635" y="1304318"/>
            <a:ext cx="6858000" cy="4249363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1" descr="ΙΚΑΡΙΟΛΟΓΟΣ: Υπόμνημα του Δήμου Ικαρίας στο Υπουργείο Υγείας">
            <a:extLst>
              <a:ext uri="{FF2B5EF4-FFF2-40B4-BE49-F238E27FC236}">
                <a16:creationId xmlns:a16="http://schemas.microsoft.com/office/drawing/2014/main" xmlns="" id="{58A897C1-56EE-4C48-9440-CC17092C0D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8198" y="5174479"/>
            <a:ext cx="1188703" cy="11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478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428283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449" name="think-cell Slide" r:id="rId5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391605BD-34C6-4524-992D-CF91BD2E720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 Neue" panose="020B0604020202020204"/>
              </a:defRPr>
            </a:lvl1pPr>
            <a:lvl2pPr>
              <a:defRPr>
                <a:latin typeface="Helvetica Neue" panose="020B0604020202020204"/>
              </a:defRPr>
            </a:lvl2pPr>
            <a:lvl3pPr>
              <a:defRPr>
                <a:latin typeface="Helvetica Neue" panose="020B0604020202020204"/>
              </a:defRPr>
            </a:lvl3pPr>
            <a:lvl4pPr>
              <a:defRPr>
                <a:latin typeface="Helvetica Neue" panose="020B0604020202020204"/>
              </a:defRPr>
            </a:lvl4pPr>
            <a:lvl5pPr>
              <a:defRPr>
                <a:latin typeface="Helvetica Neue" panose="020B0604020202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fld id="{50D23C4B-98FA-455D-ACC7-BE3FD468748C}" type="datetime1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1310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B0CFFE79-316F-4696-A586-FCDE0BFB03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4811828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7472" name="think-cell Slide" r:id="rId5" imgW="360" imgH="360" progId="">
              <p:embed/>
            </p:oleObj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14FB3374-B620-492E-A77C-533BA7EC898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Helvetica Neu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DBCEDF59-842D-47E4-999E-AAA871083503}" type="datetime1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4393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442DF118-3518-41E0-906A-E7D837842F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6909170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8496" name="think-cell Slide" r:id="rId5" imgW="360" imgH="36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23612171-3689-4ED0-972F-F361A4A13E0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8591D354-7BF6-4CD1-8CE0-7441B2707E8A}" type="datetime1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7094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xmlns="" id="{B63AE5B8-DD09-441C-82CF-6C774ED7EC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1399751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9520" name="think-cell Slide" r:id="rId5" imgW="360" imgH="360" progId="">
              <p:embed/>
            </p:oleObj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xmlns="" id="{8DDFACA4-F2E3-4B6B-85E8-0343DD6FD5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 Neu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 Neu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4C4A0DBC-E733-4960-9342-9ADC38340C0D}" type="datetime1">
              <a:rPr lang="en-US" smtClean="0"/>
              <a:pPr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2685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42494894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544" name="think-cell Slide" r:id="rId5" imgW="360" imgH="360" progId="">
              <p:embed/>
            </p:oleObj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10658D61-F113-41E0-811C-7C74417291B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BCA6E9CE-A203-41AE-AA25-1FE6AE479BB7}" type="datetime1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1675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9594C122-21D0-4223-B7C8-805780C28CC5}" type="datetime1">
              <a:rPr lang="en-US" smtClean="0"/>
              <a:pPr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929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B30A5B-D8C4-C549-8FC1-343838FC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ABE7C3-90EF-B743-AB4C-B7839052C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AD20DA-21FA-AB44-8853-585682358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1AD7-273F-4BD0-8B40-2B72ECC199B5}" type="datetime1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FD2C98-9866-0C4B-84E9-D49871D1F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473FE3-75E3-9D4B-B791-0E1C6A8A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371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033B81CD-5318-413B-81EC-15F21490B0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611302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1568" name="think-cell Slide" r:id="rId5" imgW="360" imgH="36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17E7BD6F-17B7-4404-9EAA-FF84918C956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Helvetica Neue"/>
              </a:defRPr>
            </a:lvl1pPr>
            <a:lvl2pPr>
              <a:defRPr sz="2800">
                <a:latin typeface="Helvetica Neue"/>
              </a:defRPr>
            </a:lvl2pPr>
            <a:lvl3pPr>
              <a:defRPr sz="2400">
                <a:latin typeface="Helvetica Neue"/>
              </a:defRPr>
            </a:lvl3pPr>
            <a:lvl4pPr>
              <a:defRPr sz="2000">
                <a:latin typeface="Helvetica Neue"/>
              </a:defRPr>
            </a:lvl4pPr>
            <a:lvl5pPr>
              <a:defRPr sz="2000">
                <a:latin typeface="Helvetica Neu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Helvetica Neue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F1508EE6-522D-4B25-A2B2-153D471C4B4F}" type="datetime1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896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D64DFB17-1D78-4615-80BB-ACA981CE51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8574665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2592" name="think-cell Slide" r:id="rId5" imgW="360" imgH="36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03042D4C-6D59-4320-8554-FB80E67C1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Helvetica Neue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Helvetica Neue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45894345-66C8-43A9-886C-4149DA91852E}" type="datetime1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9814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3F752BB3-3FBF-4DF9-A65F-0D1072CA4E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173452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3616" name="think-cell Slide" r:id="rId5" imgW="360" imgH="360" progId="">
              <p:embed/>
            </p:oleObj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45F10AE6-F43D-4F7F-A4CD-576F78CB2B6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 Neue" panose="020B0604020202020204"/>
              </a:defRPr>
            </a:lvl1pPr>
            <a:lvl2pPr>
              <a:defRPr>
                <a:latin typeface="Helvetica Neue" panose="020B0604020202020204"/>
              </a:defRPr>
            </a:lvl2pPr>
            <a:lvl3pPr>
              <a:defRPr>
                <a:latin typeface="Helvetica Neue" panose="020B0604020202020204"/>
              </a:defRPr>
            </a:lvl3pPr>
            <a:lvl4pPr>
              <a:defRPr>
                <a:latin typeface="Helvetica Neue" panose="020B0604020202020204"/>
              </a:defRPr>
            </a:lvl4pPr>
            <a:lvl5pPr>
              <a:defRPr>
                <a:latin typeface="Helvetica Neue" panose="020B0604020202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fld id="{E1019FAD-9917-4618-96AA-5E4411BC3F59}" type="datetime1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7049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6D75815B-0232-42E4-8D85-8A12C0C931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56413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4640" name="think-cell Slide" r:id="rId5" imgW="360" imgH="360" progId="">
              <p:embed/>
            </p:oleObj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E4812782-A8F0-4271-BB7D-E9AC492BE63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63383B7D-F935-4ABB-BAEC-AA4A16463DCC}" type="datetime1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945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2918716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5664" name="think-cell Slide" r:id="rId5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75C53F8B-B55A-4B93-BE61-3DC9D03FB4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ight Triangle 6"/>
          <p:cNvSpPr/>
          <p:nvPr userDrawn="1"/>
        </p:nvSpPr>
        <p:spPr>
          <a:xfrm rot="10800000">
            <a:off x="1123950" y="0"/>
            <a:ext cx="11068050" cy="6858000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B60E7FC-CADB-4967-AD4A-85CEEDA620D6}"/>
              </a:ext>
            </a:extLst>
          </p:cNvPr>
          <p:cNvSpPr/>
          <p:nvPr userDrawn="1"/>
        </p:nvSpPr>
        <p:spPr>
          <a:xfrm>
            <a:off x="0" y="4672664"/>
            <a:ext cx="2922814" cy="2185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" y="4313351"/>
            <a:ext cx="8096250" cy="2387600"/>
          </a:xfrm>
        </p:spPr>
        <p:txBody>
          <a:bodyPr anchor="b"/>
          <a:lstStyle>
            <a:lvl1pPr algn="l">
              <a:defRPr sz="6000">
                <a:latin typeface="Helvetica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57" y="2657588"/>
            <a:ext cx="6000750" cy="1655762"/>
          </a:xfrm>
        </p:spPr>
        <p:txBody>
          <a:bodyPr/>
          <a:lstStyle>
            <a:lvl1pPr marL="0" indent="0" algn="l">
              <a:buNone/>
              <a:defRPr sz="2400">
                <a:latin typeface="Helvetica Neu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DD2AB17-7FA7-4F27-A15B-8AB0382297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185" t="6084" r="87330" b="75016"/>
          <a:stretch/>
        </p:blipFill>
        <p:spPr>
          <a:xfrm>
            <a:off x="8685973" y="1243324"/>
            <a:ext cx="1832103" cy="185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989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329F27-35D1-0148-806F-EBB50AF7F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20ACE7-AAEA-D049-A0DC-ACB4ED0D4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1F504D-D8AC-DC48-8503-8490E7458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CF85DE-AA7D-9548-B216-6BF197B7D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07FB-8CD2-48EB-9669-5AD9A8005687}" type="datetime1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DEACCF-9139-844B-B4CC-FBE3F3F5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D0E8FB-9E38-8640-82FA-D8DDB5C3E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398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6C051D-01CD-8A45-B506-DFDEBDE1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3DD7E8-7414-3A45-B2C6-4C1DFF15E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87BAF9-696A-1544-A45E-33F62510C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C054203-C6FC-9144-9030-B14A73129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4BE6542-55AE-3D49-B31C-C1FF94844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7A423BC-CAC9-B94D-9159-82150805E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CFD8-1C10-4A36-8DB8-F7BD12199D92}" type="datetime1">
              <a:rPr lang="en-US" smtClean="0"/>
              <a:pPr/>
              <a:t>5/20/2020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0DF49A0-1BF7-274B-8F3C-41140C7CA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6B1F46A-2778-A249-91C4-52725250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037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99AB9F-117D-5749-9106-257FA39F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701C14-A766-E84F-8869-69C30020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0A7A-C0CF-4A9C-BA9F-533813A34120}" type="datetime1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A4671A8-0308-7F43-B769-9F6DC765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97AA9BB-AC84-084E-99CB-48DB08C6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766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915AC5-2548-824A-ACE7-C95FA6F8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5119-3B2B-4F37-B376-02D97C7E3D27}" type="datetime1">
              <a:rPr lang="en-US" smtClean="0"/>
              <a:pPr/>
              <a:t>5/20/2020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C6D908-D713-DC47-A4F2-37E5D20A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111C097-7B8A-E24E-8EDD-41C581C1D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208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7CD192-9786-7E4E-85FB-00B1728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14FCF5-28D1-5B43-893B-4A6AD9556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BCF47F-28D8-7C4C-B0AB-E77787470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00DE59-36D5-D84D-8C17-C2A079C2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BA7B-D8BD-4354-A504-08D2639C2A96}" type="datetime1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C2E022-1DFB-AA40-B032-B935A135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FEFE09-C25F-A14D-A020-37B426D0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553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54F019-7784-794E-B793-1E461422F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281C18D-4099-894A-B499-8EADC6010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DE0F3E-3255-4644-BB62-ECC88688F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60E258-00A9-AF46-ADDB-9F7A284DC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1C16-CAE0-42D1-8B16-00CFECCF8433}" type="datetime1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C0EDBB-846C-A74B-9A0E-C4A880A8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D5A79F-41E9-F64A-9C4D-229156B89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14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vmlDrawing" Target="../drawings/vmlDrawing3.v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ags" Target="../tags/tag8.xml"/><Relationship Id="rId2" Type="http://schemas.openxmlformats.org/officeDocument/2006/relationships/slideLayout" Target="../slideLayouts/slideLayout23.xml"/><Relationship Id="rId16" Type="http://schemas.openxmlformats.org/officeDocument/2006/relationships/tags" Target="../tags/tag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vmlDrawing" Target="../drawings/vmlDrawing4.vml"/><Relationship Id="rId10" Type="http://schemas.openxmlformats.org/officeDocument/2006/relationships/slideLayout" Target="../slideLayouts/slideLayout31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6A3F74A4-53AE-4CF1-84D8-8E261ED198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xmlns="" val="10023159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8735" name="think-cell Slide" r:id="rId17" imgW="360" imgH="360" progId="">
              <p:embed/>
            </p:oleObj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81CEFFF7-BB5B-4C23-B453-29F183E8721C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latin typeface="Roboto Regular"/>
              <a:ea typeface="+mj-ea"/>
              <a:cs typeface="+mj-cs"/>
              <a:sym typeface="Roboto Regular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1020831-76B3-2B45-BE90-B5BB245C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EF283C-8A91-4348-8EB5-D96784A00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ADDFDA-B6D9-E64F-B0AD-DCB4D5ACA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oboto Regular" charset="0"/>
              </a:defRPr>
            </a:lvl1pPr>
          </a:lstStyle>
          <a:p>
            <a:fld id="{9B353B6A-D846-4A5E-8E30-F3EA45605284}" type="datetime1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639745-0F45-3B44-A5AC-2C6A19CC2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Roboto Regular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45C407-5228-C745-B93A-482575E48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Regular" charset="0"/>
              </a:defRPr>
            </a:lvl1pPr>
          </a:lstStyle>
          <a:p>
            <a:fld id="{548DB868-3F35-684A-85CB-C6013B4185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034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oboto Regular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3253BFEF-5FD7-4809-A3A1-EDD8A5B2E8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xmlns="" val="19692580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9765" name="think-cell Slide" r:id="rId13" imgW="360" imgH="360" progId="">
              <p:embed/>
            </p:oleObj>
          </a:graphicData>
        </a:graphic>
      </p:graphicFrame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 b="0" i="0">
                <a:solidFill>
                  <a:schemeClr val="dk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 kern="0" smtClean="0">
                <a:solidFill>
                  <a:srgbClr val="595959"/>
                </a:solidFill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uk-UA" kern="0" dirty="0">
              <a:solidFill>
                <a:srgbClr val="595959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8756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Roboto Regular" charset="0"/>
          <a:ea typeface="Roboto Regular" charset="0"/>
          <a:cs typeface="Roboto Regular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Roboto Regular" charset="0"/>
          <a:ea typeface="Roboto Regular" charset="0"/>
          <a:cs typeface="Roboto Regular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xmlns="" val="20769183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393" name="think-cell Slide" r:id="rId18" imgW="360" imgH="360" progId="">
              <p:embed/>
            </p:oleObj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F37204ED-F58C-493A-8C81-D0A25DC0C310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Right Triangle 7"/>
          <p:cNvSpPr/>
          <p:nvPr userDrawn="1"/>
        </p:nvSpPr>
        <p:spPr>
          <a:xfrm>
            <a:off x="0" y="5903650"/>
            <a:ext cx="985421" cy="954349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636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733EB48-B161-4E57-9FA7-65C5448109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2185" t="6084" r="87330" b="75016"/>
          <a:stretch/>
        </p:blipFill>
        <p:spPr>
          <a:xfrm>
            <a:off x="92017" y="6392153"/>
            <a:ext cx="399701" cy="4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192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8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Helvetica Neue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31.bin"/><Relationship Id="rId4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0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1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3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2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3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3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35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4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3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6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3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7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39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Colors" Target="../diagrams/colors2.xml"/><Relationship Id="rId3" Type="http://schemas.openxmlformats.org/officeDocument/2006/relationships/tags" Target="../tags/tag36.xml"/><Relationship Id="rId7" Type="http://schemas.openxmlformats.org/officeDocument/2006/relationships/diagramLayout" Target="../diagrams/layout1.xml"/><Relationship Id="rId12" Type="http://schemas.openxmlformats.org/officeDocument/2006/relationships/diagramQuickStyle" Target="../diagrams/quickStyle2.xml"/><Relationship Id="rId17" Type="http://schemas.microsoft.com/office/2007/relationships/diagramDrawing" Target="../diagrams/drawing1.xml"/><Relationship Id="rId2" Type="http://schemas.openxmlformats.org/officeDocument/2006/relationships/tags" Target="../tags/tag35.xml"/><Relationship Id="rId16" Type="http://schemas.microsoft.com/office/2007/relationships/diagramDrawing" Target="../diagrams/drawing2.xml"/><Relationship Id="rId1" Type="http://schemas.openxmlformats.org/officeDocument/2006/relationships/vmlDrawing" Target="../drawings/vmlDrawing19.vml"/><Relationship Id="rId6" Type="http://schemas.openxmlformats.org/officeDocument/2006/relationships/diagramData" Target="../diagrams/data1.xml"/><Relationship Id="rId11" Type="http://schemas.openxmlformats.org/officeDocument/2006/relationships/diagramLayout" Target="../diagrams/layout2.xml"/><Relationship Id="rId5" Type="http://schemas.openxmlformats.org/officeDocument/2006/relationships/oleObject" Target="../embeddings/oleObject19.bin"/><Relationship Id="rId10" Type="http://schemas.openxmlformats.org/officeDocument/2006/relationships/diagramData" Target="../diagrams/data2.xml"/><Relationship Id="rId4" Type="http://schemas.openxmlformats.org/officeDocument/2006/relationships/slideLayout" Target="../slideLayouts/slideLayout24.xml"/><Relationship Id="rId9" Type="http://schemas.openxmlformats.org/officeDocument/2006/relationships/diagramColors" Target="../diagrams/colors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8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4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9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4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0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4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1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oleObject4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2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4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3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oleObject4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4.xml"/><Relationship Id="rId1" Type="http://schemas.openxmlformats.org/officeDocument/2006/relationships/vmlDrawing" Target="../drawings/vmlDrawing46.vml"/><Relationship Id="rId4" Type="http://schemas.openxmlformats.org/officeDocument/2006/relationships/oleObject" Target="../embeddings/oleObject4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5.xml"/><Relationship Id="rId1" Type="http://schemas.openxmlformats.org/officeDocument/2006/relationships/vmlDrawing" Target="../drawings/vmlDrawing47.vml"/><Relationship Id="rId4" Type="http://schemas.openxmlformats.org/officeDocument/2006/relationships/oleObject" Target="../embeddings/oleObject4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6.xml"/><Relationship Id="rId1" Type="http://schemas.openxmlformats.org/officeDocument/2006/relationships/vmlDrawing" Target="../drawings/vmlDrawing48.vml"/><Relationship Id="rId4" Type="http://schemas.openxmlformats.org/officeDocument/2006/relationships/oleObject" Target="../embeddings/oleObject4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7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49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8.xml"/><Relationship Id="rId1" Type="http://schemas.openxmlformats.org/officeDocument/2006/relationships/vmlDrawing" Target="../drawings/vmlDrawing50.vml"/><Relationship Id="rId4" Type="http://schemas.openxmlformats.org/officeDocument/2006/relationships/oleObject" Target="../embeddings/oleObject5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9.xml"/><Relationship Id="rId1" Type="http://schemas.openxmlformats.org/officeDocument/2006/relationships/vmlDrawing" Target="../drawings/vmlDrawing51.vml"/><Relationship Id="rId4" Type="http://schemas.openxmlformats.org/officeDocument/2006/relationships/oleObject" Target="../embeddings/oleObject5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70.xml"/><Relationship Id="rId1" Type="http://schemas.openxmlformats.org/officeDocument/2006/relationships/vmlDrawing" Target="../drawings/vmlDrawing52.vml"/><Relationship Id="rId4" Type="http://schemas.openxmlformats.org/officeDocument/2006/relationships/oleObject" Target="../embeddings/oleObject5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B46920FD-0316-41E6-AED9-727435DA497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267446" name="think-cell Slide" r:id="rId5" imgW="360" imgH="360" progId="">
              <p:embed/>
            </p:oleObj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8CF923F-5193-44F2-BF83-6951547296D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F4540133-4F80-7847-85FF-A47B419E8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Rectangle: Diagonal Corners Snipped 4">
              <a:extLst>
                <a:ext uri="{FF2B5EF4-FFF2-40B4-BE49-F238E27FC236}">
                  <a16:creationId xmlns:a16="http://schemas.microsoft.com/office/drawing/2014/main" xmlns="" id="{AB529D85-EA9E-43D9-9EA9-E4E2545F2336}"/>
                </a:ext>
              </a:extLst>
            </p:cNvPr>
            <p:cNvSpPr/>
            <p:nvPr/>
          </p:nvSpPr>
          <p:spPr>
            <a:xfrm>
              <a:off x="1516987" y="1038258"/>
              <a:ext cx="4741771" cy="302272"/>
            </a:xfrm>
            <a:prstGeom prst="snip2DiagRect">
              <a:avLst/>
            </a:prstGeom>
            <a:solidFill>
              <a:srgbClr val="013476"/>
            </a:solidFill>
            <a:ln>
              <a:noFill/>
            </a:ln>
          </p:spPr>
          <p:txBody>
            <a:bodyPr spcFirstLastPara="1" wrap="square" lIns="111176" tIns="15860" rIns="111176" bIns="1586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Georgia"/>
                </a:rPr>
                <a:t>Κυβέρνηση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CAD2CDB-9BF8-4448-8880-832B33B17B6A}"/>
              </a:ext>
            </a:extLst>
          </p:cNvPr>
          <p:cNvSpPr txBox="1"/>
          <p:nvPr/>
        </p:nvSpPr>
        <p:spPr>
          <a:xfrm>
            <a:off x="1516987" y="2606399"/>
            <a:ext cx="4990345" cy="11720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«Επανεκκίνηση της </a:t>
            </a:r>
            <a:r>
              <a:rPr lang="el-GR" sz="32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Ελληνικής Οικονομίας»</a:t>
            </a:r>
          </a:p>
          <a:p>
            <a:pPr lvl="0"/>
            <a:endParaRPr lang="el-GR" sz="3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 Regular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 Regular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E2F638-602B-2447-B69D-5C4CF8E5077E}"/>
              </a:ext>
            </a:extLst>
          </p:cNvPr>
          <p:cNvSpPr txBox="1"/>
          <p:nvPr/>
        </p:nvSpPr>
        <p:spPr>
          <a:xfrm>
            <a:off x="1629336" y="5309396"/>
            <a:ext cx="8780346" cy="6056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200" dirty="0">
                <a:solidFill>
                  <a:prstClr val="white"/>
                </a:solidFill>
                <a:latin typeface="Roboto Regular" charset="0"/>
                <a:cs typeface="Roboto Regular" charset="0"/>
              </a:rPr>
              <a:t>20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Regular" charset="0"/>
                <a:ea typeface="+mn-ea"/>
                <a:cs typeface="Roboto Regular" charset="0"/>
              </a:rPr>
              <a:t> Μαΐου 2020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AD69C9BD-9E4D-4262-BFD2-3D1AB0E0E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583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41366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prstClr val="white"/>
                </a:solidFill>
                <a:cs typeface="Arial"/>
                <a:sym typeface="Georgia"/>
              </a:rPr>
              <a:t>Φάση 4</a:t>
            </a:r>
            <a:endParaRPr kumimoji="0" lang="el-GR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703;p5">
            <a:extLst>
              <a:ext uri="{FF2B5EF4-FFF2-40B4-BE49-F238E27FC236}">
                <a16:creationId xmlns:a16="http://schemas.microsoft.com/office/drawing/2014/main" xmlns="" id="{DF7D84EF-9C45-44EA-B521-7C9D13C474DF}"/>
              </a:ext>
            </a:extLst>
          </p:cNvPr>
          <p:cNvSpPr/>
          <p:nvPr/>
        </p:nvSpPr>
        <p:spPr>
          <a:xfrm>
            <a:off x="609209" y="2973846"/>
            <a:ext cx="2036835" cy="32195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pPr lvl="0">
              <a:buClr>
                <a:prstClr val="white"/>
              </a:buClr>
              <a:buSzPts val="1400"/>
              <a:defRPr/>
            </a:pPr>
            <a:r>
              <a:rPr lang="el-GR" sz="1600" dirty="0">
                <a:solidFill>
                  <a:prstClr val="white"/>
                </a:solidFill>
                <a:ea typeface="Arial"/>
                <a:cs typeface="Arial"/>
                <a:sym typeface="Arial"/>
              </a:rPr>
              <a:t>Προώθηση</a:t>
            </a:r>
          </a:p>
          <a:p>
            <a:pPr lvl="0">
              <a:buClr>
                <a:prstClr val="white"/>
              </a:buClr>
              <a:buSzPts val="1400"/>
              <a:defRPr/>
            </a:pPr>
            <a:r>
              <a:rPr lang="el-GR" sz="1600" dirty="0">
                <a:solidFill>
                  <a:prstClr val="white"/>
                </a:solidFill>
                <a:ea typeface="Arial"/>
                <a:cs typeface="Arial"/>
                <a:sym typeface="Arial"/>
              </a:rPr>
              <a:t>έρευνας και καινοτομίας σε προϊόντα και υπηρεσίες</a:t>
            </a:r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xmlns="" id="{5B153247-5FB6-4C61-BE9A-5B6DC7618F7E}"/>
              </a:ext>
            </a:extLst>
          </p:cNvPr>
          <p:cNvSpPr/>
          <p:nvPr/>
        </p:nvSpPr>
        <p:spPr>
          <a:xfrm>
            <a:off x="609209" y="2875671"/>
            <a:ext cx="1892946" cy="662791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1600" b="1" dirty="0">
                <a:solidFill>
                  <a:prstClr val="white"/>
                </a:solidFill>
                <a:cs typeface="Arial"/>
                <a:sym typeface="Georgia"/>
              </a:rPr>
              <a:t>Καινοτομία - Τεχνολογία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162A17F-DF13-4C8A-955D-034DAF59D604}"/>
              </a:ext>
            </a:extLst>
          </p:cNvPr>
          <p:cNvSpPr/>
          <p:nvPr/>
        </p:nvSpPr>
        <p:spPr>
          <a:xfrm>
            <a:off x="447343" y="263004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</a:t>
            </a:r>
          </a:p>
        </p:txBody>
      </p:sp>
      <p:sp>
        <p:nvSpPr>
          <p:cNvPr id="12" name="Google Shape;703;p5">
            <a:extLst>
              <a:ext uri="{FF2B5EF4-FFF2-40B4-BE49-F238E27FC236}">
                <a16:creationId xmlns:a16="http://schemas.microsoft.com/office/drawing/2014/main" xmlns="" id="{5E7AD2CE-9597-4026-8148-048A3D54B046}"/>
              </a:ext>
            </a:extLst>
          </p:cNvPr>
          <p:cNvSpPr/>
          <p:nvPr/>
        </p:nvSpPr>
        <p:spPr>
          <a:xfrm>
            <a:off x="2843396" y="2973846"/>
            <a:ext cx="2036835" cy="32195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r>
              <a:rPr lang="el-GR" sz="1600" dirty="0">
                <a:solidFill>
                  <a:prstClr val="white"/>
                </a:solidFill>
                <a:cs typeface="Arial"/>
              </a:rPr>
              <a:t>Κατεύθυνση προς μηδενισμό εκπομπών αερίων και κυκλική οικονομία</a:t>
            </a:r>
            <a:endParaRPr lang="el-GR" sz="160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13" name="Rectangle: Diagonal Corners Snipped 12">
            <a:extLst>
              <a:ext uri="{FF2B5EF4-FFF2-40B4-BE49-F238E27FC236}">
                <a16:creationId xmlns:a16="http://schemas.microsoft.com/office/drawing/2014/main" xmlns="" id="{5158CA60-1BD6-4778-BC41-8ED67F724B10}"/>
              </a:ext>
            </a:extLst>
          </p:cNvPr>
          <p:cNvSpPr/>
          <p:nvPr/>
        </p:nvSpPr>
        <p:spPr>
          <a:xfrm>
            <a:off x="2843396" y="2875671"/>
            <a:ext cx="1892946" cy="36894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1600" b="1" dirty="0">
                <a:solidFill>
                  <a:prstClr val="white"/>
                </a:solidFill>
                <a:cs typeface="Arial"/>
                <a:sym typeface="Georgia"/>
              </a:rPr>
              <a:t>Πράσινη οικονομία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60B8C4A-5B3F-4531-B4EC-D47AE676119C}"/>
              </a:ext>
            </a:extLst>
          </p:cNvPr>
          <p:cNvSpPr/>
          <p:nvPr/>
        </p:nvSpPr>
        <p:spPr>
          <a:xfrm>
            <a:off x="2681530" y="263004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2</a:t>
            </a:r>
          </a:p>
        </p:txBody>
      </p:sp>
      <p:sp>
        <p:nvSpPr>
          <p:cNvPr id="15" name="Google Shape;703;p5">
            <a:extLst>
              <a:ext uri="{FF2B5EF4-FFF2-40B4-BE49-F238E27FC236}">
                <a16:creationId xmlns:a16="http://schemas.microsoft.com/office/drawing/2014/main" xmlns="" id="{0598F012-2615-4A8D-BB8A-401001904931}"/>
              </a:ext>
            </a:extLst>
          </p:cNvPr>
          <p:cNvSpPr/>
          <p:nvPr/>
        </p:nvSpPr>
        <p:spPr>
          <a:xfrm>
            <a:off x="5077583" y="2973846"/>
            <a:ext cx="2036835" cy="32195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pPr>
              <a:defRPr/>
            </a:pPr>
            <a:r>
              <a:rPr lang="el-GR" sz="1600" dirty="0">
                <a:solidFill>
                  <a:prstClr val="black"/>
                </a:solidFill>
              </a:rPr>
              <a:t>Επίτευξη πλεονασματικού εξωτερικού ισοζυγίου</a:t>
            </a:r>
          </a:p>
        </p:txBody>
      </p:sp>
      <p:sp>
        <p:nvSpPr>
          <p:cNvPr id="16" name="Google Shape;703;p5">
            <a:extLst>
              <a:ext uri="{FF2B5EF4-FFF2-40B4-BE49-F238E27FC236}">
                <a16:creationId xmlns:a16="http://schemas.microsoft.com/office/drawing/2014/main" xmlns="" id="{77C795EF-B91A-4189-8179-7DFD37C669DB}"/>
              </a:ext>
            </a:extLst>
          </p:cNvPr>
          <p:cNvSpPr/>
          <p:nvPr/>
        </p:nvSpPr>
        <p:spPr>
          <a:xfrm>
            <a:off x="7311770" y="2973846"/>
            <a:ext cx="2036835" cy="32195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pPr>
              <a:defRPr/>
            </a:pPr>
            <a:r>
              <a:rPr lang="el-GR" sz="1600" dirty="0">
                <a:solidFill>
                  <a:prstClr val="black"/>
                </a:solidFill>
                <a:sym typeface="Arial"/>
              </a:rPr>
              <a:t>Επενδύσεις σε περιοχές με αυξημένη προστιθέμενη αξία</a:t>
            </a:r>
          </a:p>
        </p:txBody>
      </p:sp>
      <p:sp>
        <p:nvSpPr>
          <p:cNvPr id="17" name="Rectangle: Diagonal Corners Snipped 16">
            <a:extLst>
              <a:ext uri="{FF2B5EF4-FFF2-40B4-BE49-F238E27FC236}">
                <a16:creationId xmlns:a16="http://schemas.microsoft.com/office/drawing/2014/main" xmlns="" id="{2B55BCAC-FCA8-4F36-800C-A14393623391}"/>
              </a:ext>
            </a:extLst>
          </p:cNvPr>
          <p:cNvSpPr/>
          <p:nvPr/>
        </p:nvSpPr>
        <p:spPr>
          <a:xfrm>
            <a:off x="7311770" y="2875671"/>
            <a:ext cx="1892946" cy="36894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1600" b="1" dirty="0">
                <a:solidFill>
                  <a:prstClr val="white"/>
                </a:solidFill>
                <a:cs typeface="Arial"/>
                <a:sym typeface="Georgia"/>
              </a:rPr>
              <a:t>Νέοι τομείς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7B2BB28C-B866-44A2-B11A-E6BAF23E376D}"/>
              </a:ext>
            </a:extLst>
          </p:cNvPr>
          <p:cNvSpPr/>
          <p:nvPr/>
        </p:nvSpPr>
        <p:spPr>
          <a:xfrm>
            <a:off x="7149904" y="263004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4</a:t>
            </a:r>
          </a:p>
        </p:txBody>
      </p:sp>
      <p:sp>
        <p:nvSpPr>
          <p:cNvPr id="19" name="Google Shape;703;p5">
            <a:extLst>
              <a:ext uri="{FF2B5EF4-FFF2-40B4-BE49-F238E27FC236}">
                <a16:creationId xmlns:a16="http://schemas.microsoft.com/office/drawing/2014/main" xmlns="" id="{CF864D83-F76C-483B-8C61-D55BB0E0D4E1}"/>
              </a:ext>
            </a:extLst>
          </p:cNvPr>
          <p:cNvSpPr/>
          <p:nvPr/>
        </p:nvSpPr>
        <p:spPr>
          <a:xfrm>
            <a:off x="9545956" y="2973846"/>
            <a:ext cx="2036835" cy="32195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pPr>
              <a:defRPr/>
            </a:pPr>
            <a:r>
              <a:rPr lang="el-GR" sz="1600" dirty="0">
                <a:solidFill>
                  <a:prstClr val="black"/>
                </a:solidFill>
              </a:rPr>
              <a:t>Δημιουργία επιχειρηματικών συνδυασμών που μπορούν να ανταγωνιστούν στο εξωτερικό</a:t>
            </a:r>
          </a:p>
        </p:txBody>
      </p:sp>
      <p:sp>
        <p:nvSpPr>
          <p:cNvPr id="20" name="Rectangle: Diagonal Corners Snipped 19">
            <a:extLst>
              <a:ext uri="{FF2B5EF4-FFF2-40B4-BE49-F238E27FC236}">
                <a16:creationId xmlns:a16="http://schemas.microsoft.com/office/drawing/2014/main" xmlns="" id="{0A373EB0-171D-4780-8C7E-6D9D86F7E5B3}"/>
              </a:ext>
            </a:extLst>
          </p:cNvPr>
          <p:cNvSpPr/>
          <p:nvPr/>
        </p:nvSpPr>
        <p:spPr>
          <a:xfrm>
            <a:off x="9545956" y="2875671"/>
            <a:ext cx="1892946" cy="36894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1600" b="1" dirty="0">
                <a:solidFill>
                  <a:prstClr val="white"/>
                </a:solidFill>
                <a:cs typeface="Arial"/>
                <a:sym typeface="Georgia"/>
              </a:rPr>
              <a:t>Οικοσυστήματα</a:t>
            </a:r>
            <a:endParaRPr lang="en-GB" sz="1600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0D37C7EB-348C-460A-A336-7EBE3C6C3FBC}"/>
              </a:ext>
            </a:extLst>
          </p:cNvPr>
          <p:cNvSpPr/>
          <p:nvPr/>
        </p:nvSpPr>
        <p:spPr>
          <a:xfrm>
            <a:off x="9384090" y="263004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5</a:t>
            </a:r>
          </a:p>
        </p:txBody>
      </p:sp>
      <p:sp>
        <p:nvSpPr>
          <p:cNvPr id="22" name="Rectangle: Diagonal Corners Snipped 21">
            <a:extLst>
              <a:ext uri="{FF2B5EF4-FFF2-40B4-BE49-F238E27FC236}">
                <a16:creationId xmlns:a16="http://schemas.microsoft.com/office/drawing/2014/main" xmlns="" id="{C99BDC18-B933-4367-A8C0-EC49276FCF81}"/>
              </a:ext>
            </a:extLst>
          </p:cNvPr>
          <p:cNvSpPr/>
          <p:nvPr/>
        </p:nvSpPr>
        <p:spPr>
          <a:xfrm>
            <a:off x="5077361" y="2875671"/>
            <a:ext cx="1892946" cy="36894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1600" b="1" dirty="0">
                <a:solidFill>
                  <a:prstClr val="white"/>
                </a:solidFill>
                <a:cs typeface="Arial"/>
                <a:sym typeface="Georgia"/>
              </a:rPr>
              <a:t>Εξωστρέφεια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54E4F678-1A77-46DB-9D64-76FE8E607EA4}"/>
              </a:ext>
            </a:extLst>
          </p:cNvPr>
          <p:cNvSpPr/>
          <p:nvPr/>
        </p:nvSpPr>
        <p:spPr>
          <a:xfrm>
            <a:off x="4915717" y="263004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3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9187531-A80D-479B-A5F3-59DD2EE75BFF}"/>
              </a:ext>
            </a:extLst>
          </p:cNvPr>
          <p:cNvGrpSpPr>
            <a:grpSpLocks noChangeAspect="1"/>
          </p:cNvGrpSpPr>
          <p:nvPr/>
        </p:nvGrpSpPr>
        <p:grpSpPr>
          <a:xfrm>
            <a:off x="7468957" y="3650049"/>
            <a:ext cx="770168" cy="770168"/>
            <a:chOff x="8593211" y="2899480"/>
            <a:chExt cx="900000" cy="9000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925AE3ED-C638-4351-BE0D-272FD4E9B4D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93211" y="2899480"/>
              <a:ext cx="900000" cy="900000"/>
              <a:chOff x="7040017" y="2411017"/>
              <a:chExt cx="206140" cy="206140"/>
            </a:xfrm>
            <a:solidFill>
              <a:schemeClr val="tx1"/>
            </a:solidFill>
          </p:grpSpPr>
          <p:sp>
            <p:nvSpPr>
              <p:cNvPr id="28" name="Freeform 41">
                <a:extLst>
                  <a:ext uri="{FF2B5EF4-FFF2-40B4-BE49-F238E27FC236}">
                    <a16:creationId xmlns:a16="http://schemas.microsoft.com/office/drawing/2014/main" xmlns="" id="{7D732575-452C-4982-A94D-615389750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3266" y="2411017"/>
                <a:ext cx="36572" cy="39898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5 h 12"/>
                  <a:gd name="T4" fmla="*/ 7 w 11"/>
                  <a:gd name="T5" fmla="*/ 8 h 12"/>
                  <a:gd name="T6" fmla="*/ 7 w 11"/>
                  <a:gd name="T7" fmla="*/ 0 h 12"/>
                  <a:gd name="T8" fmla="*/ 4 w 11"/>
                  <a:gd name="T9" fmla="*/ 0 h 12"/>
                  <a:gd name="T10" fmla="*/ 4 w 11"/>
                  <a:gd name="T11" fmla="*/ 8 h 12"/>
                  <a:gd name="T12" fmla="*/ 2 w 11"/>
                  <a:gd name="T13" fmla="*/ 5 h 12"/>
                  <a:gd name="T14" fmla="*/ 0 w 11"/>
                  <a:gd name="T15" fmla="*/ 7 h 12"/>
                  <a:gd name="T16" fmla="*/ 5 w 11"/>
                  <a:gd name="T17" fmla="*/ 12 h 12"/>
                  <a:gd name="T18" fmla="*/ 11 w 11"/>
                  <a:gd name="T1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2">
                    <a:moveTo>
                      <a:pt x="11" y="7"/>
                    </a:moveTo>
                    <a:lnTo>
                      <a:pt x="9" y="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8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5" y="12"/>
                    </a:lnTo>
                    <a:lnTo>
                      <a:pt x="1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4300" tIns="57150" rIns="114300" bIns="5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143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" name="Freeform 42">
                <a:extLst>
                  <a:ext uri="{FF2B5EF4-FFF2-40B4-BE49-F238E27FC236}">
                    <a16:creationId xmlns:a16="http://schemas.microsoft.com/office/drawing/2014/main" xmlns="" id="{52D7C5AB-F138-4B35-BED3-7A09119C1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6335" y="2411017"/>
                <a:ext cx="36572" cy="39898"/>
              </a:xfrm>
              <a:custGeom>
                <a:avLst/>
                <a:gdLst>
                  <a:gd name="T0" fmla="*/ 11 w 11"/>
                  <a:gd name="T1" fmla="*/ 8 h 12"/>
                  <a:gd name="T2" fmla="*/ 9 w 11"/>
                  <a:gd name="T3" fmla="*/ 5 h 12"/>
                  <a:gd name="T4" fmla="*/ 7 w 11"/>
                  <a:gd name="T5" fmla="*/ 8 h 12"/>
                  <a:gd name="T6" fmla="*/ 7 w 11"/>
                  <a:gd name="T7" fmla="*/ 0 h 12"/>
                  <a:gd name="T8" fmla="*/ 4 w 11"/>
                  <a:gd name="T9" fmla="*/ 0 h 12"/>
                  <a:gd name="T10" fmla="*/ 4 w 11"/>
                  <a:gd name="T11" fmla="*/ 8 h 12"/>
                  <a:gd name="T12" fmla="*/ 2 w 11"/>
                  <a:gd name="T13" fmla="*/ 5 h 12"/>
                  <a:gd name="T14" fmla="*/ 0 w 11"/>
                  <a:gd name="T15" fmla="*/ 7 h 12"/>
                  <a:gd name="T16" fmla="*/ 5 w 11"/>
                  <a:gd name="T17" fmla="*/ 12 h 12"/>
                  <a:gd name="T18" fmla="*/ 11 w 11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2">
                    <a:moveTo>
                      <a:pt x="11" y="8"/>
                    </a:moveTo>
                    <a:lnTo>
                      <a:pt x="9" y="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8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5" y="12"/>
                    </a:lnTo>
                    <a:lnTo>
                      <a:pt x="1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4300" tIns="57150" rIns="114300" bIns="5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143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0" name="Freeform 43">
                <a:extLst>
                  <a:ext uri="{FF2B5EF4-FFF2-40B4-BE49-F238E27FC236}">
                    <a16:creationId xmlns:a16="http://schemas.microsoft.com/office/drawing/2014/main" xmlns="" id="{B86FF04F-8F4A-45A5-A46F-94FE5B9884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40017" y="2411017"/>
                <a:ext cx="206140" cy="206140"/>
              </a:xfrm>
              <a:custGeom>
                <a:avLst/>
                <a:gdLst>
                  <a:gd name="T0" fmla="*/ 100 w 192"/>
                  <a:gd name="T1" fmla="*/ 41 h 192"/>
                  <a:gd name="T2" fmla="*/ 100 w 192"/>
                  <a:gd name="T3" fmla="*/ 16 h 192"/>
                  <a:gd name="T4" fmla="*/ 107 w 192"/>
                  <a:gd name="T5" fmla="*/ 24 h 192"/>
                  <a:gd name="T6" fmla="*/ 113 w 192"/>
                  <a:gd name="T7" fmla="*/ 18 h 192"/>
                  <a:gd name="T8" fmla="*/ 96 w 192"/>
                  <a:gd name="T9" fmla="*/ 0 h 192"/>
                  <a:gd name="T10" fmla="*/ 79 w 192"/>
                  <a:gd name="T11" fmla="*/ 17 h 192"/>
                  <a:gd name="T12" fmla="*/ 85 w 192"/>
                  <a:gd name="T13" fmla="*/ 23 h 192"/>
                  <a:gd name="T14" fmla="*/ 92 w 192"/>
                  <a:gd name="T15" fmla="*/ 16 h 192"/>
                  <a:gd name="T16" fmla="*/ 92 w 192"/>
                  <a:gd name="T17" fmla="*/ 41 h 192"/>
                  <a:gd name="T18" fmla="*/ 0 w 192"/>
                  <a:gd name="T19" fmla="*/ 41 h 192"/>
                  <a:gd name="T20" fmla="*/ 0 w 192"/>
                  <a:gd name="T21" fmla="*/ 133 h 192"/>
                  <a:gd name="T22" fmla="*/ 0 w 192"/>
                  <a:gd name="T23" fmla="*/ 141 h 192"/>
                  <a:gd name="T24" fmla="*/ 0 w 192"/>
                  <a:gd name="T25" fmla="*/ 158 h 192"/>
                  <a:gd name="T26" fmla="*/ 0 w 192"/>
                  <a:gd name="T27" fmla="*/ 167 h 192"/>
                  <a:gd name="T28" fmla="*/ 0 w 192"/>
                  <a:gd name="T29" fmla="*/ 192 h 192"/>
                  <a:gd name="T30" fmla="*/ 192 w 192"/>
                  <a:gd name="T31" fmla="*/ 192 h 192"/>
                  <a:gd name="T32" fmla="*/ 192 w 192"/>
                  <a:gd name="T33" fmla="*/ 167 h 192"/>
                  <a:gd name="T34" fmla="*/ 192 w 192"/>
                  <a:gd name="T35" fmla="*/ 158 h 192"/>
                  <a:gd name="T36" fmla="*/ 192 w 192"/>
                  <a:gd name="T37" fmla="*/ 141 h 192"/>
                  <a:gd name="T38" fmla="*/ 192 w 192"/>
                  <a:gd name="T39" fmla="*/ 133 h 192"/>
                  <a:gd name="T40" fmla="*/ 192 w 192"/>
                  <a:gd name="T41" fmla="*/ 41 h 192"/>
                  <a:gd name="T42" fmla="*/ 100 w 192"/>
                  <a:gd name="T43" fmla="*/ 41 h 192"/>
                  <a:gd name="T44" fmla="*/ 184 w 192"/>
                  <a:gd name="T45" fmla="*/ 109 h 192"/>
                  <a:gd name="T46" fmla="*/ 160 w 192"/>
                  <a:gd name="T47" fmla="*/ 133 h 192"/>
                  <a:gd name="T48" fmla="*/ 32 w 192"/>
                  <a:gd name="T49" fmla="*/ 133 h 192"/>
                  <a:gd name="T50" fmla="*/ 8 w 192"/>
                  <a:gd name="T51" fmla="*/ 109 h 192"/>
                  <a:gd name="T52" fmla="*/ 8 w 192"/>
                  <a:gd name="T53" fmla="*/ 73 h 192"/>
                  <a:gd name="T54" fmla="*/ 32 w 192"/>
                  <a:gd name="T55" fmla="*/ 49 h 192"/>
                  <a:gd name="T56" fmla="*/ 160 w 192"/>
                  <a:gd name="T57" fmla="*/ 49 h 192"/>
                  <a:gd name="T58" fmla="*/ 184 w 192"/>
                  <a:gd name="T59" fmla="*/ 73 h 192"/>
                  <a:gd name="T60" fmla="*/ 184 w 192"/>
                  <a:gd name="T61" fmla="*/ 109 h 192"/>
                  <a:gd name="T62" fmla="*/ 184 w 192"/>
                  <a:gd name="T63" fmla="*/ 65 h 192"/>
                  <a:gd name="T64" fmla="*/ 169 w 192"/>
                  <a:gd name="T65" fmla="*/ 49 h 192"/>
                  <a:gd name="T66" fmla="*/ 184 w 192"/>
                  <a:gd name="T67" fmla="*/ 49 h 192"/>
                  <a:gd name="T68" fmla="*/ 184 w 192"/>
                  <a:gd name="T69" fmla="*/ 65 h 192"/>
                  <a:gd name="T70" fmla="*/ 23 w 192"/>
                  <a:gd name="T71" fmla="*/ 49 h 192"/>
                  <a:gd name="T72" fmla="*/ 8 w 192"/>
                  <a:gd name="T73" fmla="*/ 65 h 192"/>
                  <a:gd name="T74" fmla="*/ 8 w 192"/>
                  <a:gd name="T75" fmla="*/ 49 h 192"/>
                  <a:gd name="T76" fmla="*/ 23 w 192"/>
                  <a:gd name="T77" fmla="*/ 49 h 192"/>
                  <a:gd name="T78" fmla="*/ 8 w 192"/>
                  <a:gd name="T79" fmla="*/ 117 h 192"/>
                  <a:gd name="T80" fmla="*/ 23 w 192"/>
                  <a:gd name="T81" fmla="*/ 133 h 192"/>
                  <a:gd name="T82" fmla="*/ 8 w 192"/>
                  <a:gd name="T83" fmla="*/ 133 h 192"/>
                  <a:gd name="T84" fmla="*/ 8 w 192"/>
                  <a:gd name="T85" fmla="*/ 117 h 192"/>
                  <a:gd name="T86" fmla="*/ 184 w 192"/>
                  <a:gd name="T87" fmla="*/ 184 h 192"/>
                  <a:gd name="T88" fmla="*/ 8 w 192"/>
                  <a:gd name="T89" fmla="*/ 184 h 192"/>
                  <a:gd name="T90" fmla="*/ 8 w 192"/>
                  <a:gd name="T91" fmla="*/ 167 h 192"/>
                  <a:gd name="T92" fmla="*/ 184 w 192"/>
                  <a:gd name="T93" fmla="*/ 167 h 192"/>
                  <a:gd name="T94" fmla="*/ 184 w 192"/>
                  <a:gd name="T95" fmla="*/ 184 h 192"/>
                  <a:gd name="T96" fmla="*/ 184 w 192"/>
                  <a:gd name="T97" fmla="*/ 158 h 192"/>
                  <a:gd name="T98" fmla="*/ 8 w 192"/>
                  <a:gd name="T99" fmla="*/ 158 h 192"/>
                  <a:gd name="T100" fmla="*/ 8 w 192"/>
                  <a:gd name="T101" fmla="*/ 141 h 192"/>
                  <a:gd name="T102" fmla="*/ 184 w 192"/>
                  <a:gd name="T103" fmla="*/ 141 h 192"/>
                  <a:gd name="T104" fmla="*/ 184 w 192"/>
                  <a:gd name="T105" fmla="*/ 158 h 192"/>
                  <a:gd name="T106" fmla="*/ 169 w 192"/>
                  <a:gd name="T107" fmla="*/ 133 h 192"/>
                  <a:gd name="T108" fmla="*/ 184 w 192"/>
                  <a:gd name="T109" fmla="*/ 117 h 192"/>
                  <a:gd name="T110" fmla="*/ 184 w 192"/>
                  <a:gd name="T111" fmla="*/ 133 h 192"/>
                  <a:gd name="T112" fmla="*/ 169 w 192"/>
                  <a:gd name="T113" fmla="*/ 13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2" h="192">
                    <a:moveTo>
                      <a:pt x="100" y="41"/>
                    </a:moveTo>
                    <a:cubicBezTo>
                      <a:pt x="100" y="16"/>
                      <a:pt x="100" y="16"/>
                      <a:pt x="100" y="16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192" y="192"/>
                      <a:pt x="192" y="192"/>
                      <a:pt x="192" y="192"/>
                    </a:cubicBezTo>
                    <a:cubicBezTo>
                      <a:pt x="192" y="167"/>
                      <a:pt x="192" y="167"/>
                      <a:pt x="192" y="167"/>
                    </a:cubicBezTo>
                    <a:cubicBezTo>
                      <a:pt x="192" y="158"/>
                      <a:pt x="192" y="158"/>
                      <a:pt x="192" y="158"/>
                    </a:cubicBezTo>
                    <a:cubicBezTo>
                      <a:pt x="192" y="141"/>
                      <a:pt x="192" y="141"/>
                      <a:pt x="192" y="141"/>
                    </a:cubicBezTo>
                    <a:cubicBezTo>
                      <a:pt x="192" y="133"/>
                      <a:pt x="192" y="133"/>
                      <a:pt x="192" y="133"/>
                    </a:cubicBezTo>
                    <a:cubicBezTo>
                      <a:pt x="192" y="41"/>
                      <a:pt x="192" y="41"/>
                      <a:pt x="192" y="41"/>
                    </a:cubicBezTo>
                    <a:lnTo>
                      <a:pt x="100" y="41"/>
                    </a:lnTo>
                    <a:close/>
                    <a:moveTo>
                      <a:pt x="184" y="109"/>
                    </a:moveTo>
                    <a:cubicBezTo>
                      <a:pt x="172" y="111"/>
                      <a:pt x="162" y="120"/>
                      <a:pt x="160" y="133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30" y="120"/>
                      <a:pt x="20" y="111"/>
                      <a:pt x="8" y="109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20" y="71"/>
                      <a:pt x="30" y="62"/>
                      <a:pt x="32" y="49"/>
                    </a:cubicBezTo>
                    <a:cubicBezTo>
                      <a:pt x="160" y="49"/>
                      <a:pt x="160" y="49"/>
                      <a:pt x="160" y="49"/>
                    </a:cubicBezTo>
                    <a:cubicBezTo>
                      <a:pt x="162" y="62"/>
                      <a:pt x="172" y="71"/>
                      <a:pt x="184" y="73"/>
                    </a:cubicBezTo>
                    <a:lnTo>
                      <a:pt x="184" y="109"/>
                    </a:lnTo>
                    <a:close/>
                    <a:moveTo>
                      <a:pt x="184" y="65"/>
                    </a:moveTo>
                    <a:cubicBezTo>
                      <a:pt x="176" y="63"/>
                      <a:pt x="170" y="57"/>
                      <a:pt x="169" y="49"/>
                    </a:cubicBezTo>
                    <a:cubicBezTo>
                      <a:pt x="184" y="49"/>
                      <a:pt x="184" y="49"/>
                      <a:pt x="184" y="49"/>
                    </a:cubicBezTo>
                    <a:lnTo>
                      <a:pt x="184" y="65"/>
                    </a:lnTo>
                    <a:close/>
                    <a:moveTo>
                      <a:pt x="23" y="49"/>
                    </a:moveTo>
                    <a:cubicBezTo>
                      <a:pt x="22" y="57"/>
                      <a:pt x="16" y="63"/>
                      <a:pt x="8" y="65"/>
                    </a:cubicBezTo>
                    <a:cubicBezTo>
                      <a:pt x="8" y="49"/>
                      <a:pt x="8" y="49"/>
                      <a:pt x="8" y="49"/>
                    </a:cubicBezTo>
                    <a:lnTo>
                      <a:pt x="23" y="49"/>
                    </a:lnTo>
                    <a:close/>
                    <a:moveTo>
                      <a:pt x="8" y="117"/>
                    </a:moveTo>
                    <a:cubicBezTo>
                      <a:pt x="16" y="119"/>
                      <a:pt x="22" y="125"/>
                      <a:pt x="23" y="133"/>
                    </a:cubicBezTo>
                    <a:cubicBezTo>
                      <a:pt x="8" y="133"/>
                      <a:pt x="8" y="133"/>
                      <a:pt x="8" y="133"/>
                    </a:cubicBezTo>
                    <a:lnTo>
                      <a:pt x="8" y="117"/>
                    </a:lnTo>
                    <a:close/>
                    <a:moveTo>
                      <a:pt x="184" y="184"/>
                    </a:moveTo>
                    <a:cubicBezTo>
                      <a:pt x="8" y="184"/>
                      <a:pt x="8" y="184"/>
                      <a:pt x="8" y="184"/>
                    </a:cubicBezTo>
                    <a:cubicBezTo>
                      <a:pt x="8" y="167"/>
                      <a:pt x="8" y="167"/>
                      <a:pt x="8" y="167"/>
                    </a:cubicBezTo>
                    <a:cubicBezTo>
                      <a:pt x="184" y="167"/>
                      <a:pt x="184" y="167"/>
                      <a:pt x="184" y="167"/>
                    </a:cubicBezTo>
                    <a:lnTo>
                      <a:pt x="184" y="184"/>
                    </a:lnTo>
                    <a:close/>
                    <a:moveTo>
                      <a:pt x="184" y="158"/>
                    </a:moveTo>
                    <a:cubicBezTo>
                      <a:pt x="8" y="158"/>
                      <a:pt x="8" y="158"/>
                      <a:pt x="8" y="158"/>
                    </a:cubicBezTo>
                    <a:cubicBezTo>
                      <a:pt x="8" y="141"/>
                      <a:pt x="8" y="141"/>
                      <a:pt x="8" y="141"/>
                    </a:cubicBezTo>
                    <a:cubicBezTo>
                      <a:pt x="184" y="141"/>
                      <a:pt x="184" y="141"/>
                      <a:pt x="184" y="141"/>
                    </a:cubicBezTo>
                    <a:lnTo>
                      <a:pt x="184" y="158"/>
                    </a:lnTo>
                    <a:close/>
                    <a:moveTo>
                      <a:pt x="169" y="133"/>
                    </a:moveTo>
                    <a:cubicBezTo>
                      <a:pt x="170" y="125"/>
                      <a:pt x="176" y="119"/>
                      <a:pt x="184" y="117"/>
                    </a:cubicBezTo>
                    <a:cubicBezTo>
                      <a:pt x="184" y="133"/>
                      <a:pt x="184" y="133"/>
                      <a:pt x="184" y="133"/>
                    </a:cubicBezTo>
                    <a:lnTo>
                      <a:pt x="169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4300" tIns="57150" rIns="114300" bIns="5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143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1" name="Freeform 44">
                <a:extLst>
                  <a:ext uri="{FF2B5EF4-FFF2-40B4-BE49-F238E27FC236}">
                    <a16:creationId xmlns:a16="http://schemas.microsoft.com/office/drawing/2014/main" xmlns="" id="{1812F9B5-4340-4E57-B42C-A096F177F0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13164" y="2477514"/>
                <a:ext cx="59847" cy="59847"/>
              </a:xfrm>
              <a:custGeom>
                <a:avLst/>
                <a:gdLst>
                  <a:gd name="T0" fmla="*/ 28 w 56"/>
                  <a:gd name="T1" fmla="*/ 0 h 56"/>
                  <a:gd name="T2" fmla="*/ 0 w 56"/>
                  <a:gd name="T3" fmla="*/ 28 h 56"/>
                  <a:gd name="T4" fmla="*/ 28 w 56"/>
                  <a:gd name="T5" fmla="*/ 56 h 56"/>
                  <a:gd name="T6" fmla="*/ 56 w 56"/>
                  <a:gd name="T7" fmla="*/ 28 h 56"/>
                  <a:gd name="T8" fmla="*/ 28 w 56"/>
                  <a:gd name="T9" fmla="*/ 0 h 56"/>
                  <a:gd name="T10" fmla="*/ 28 w 56"/>
                  <a:gd name="T11" fmla="*/ 48 h 56"/>
                  <a:gd name="T12" fmla="*/ 8 w 56"/>
                  <a:gd name="T13" fmla="*/ 28 h 56"/>
                  <a:gd name="T14" fmla="*/ 28 w 56"/>
                  <a:gd name="T15" fmla="*/ 8 h 56"/>
                  <a:gd name="T16" fmla="*/ 48 w 56"/>
                  <a:gd name="T17" fmla="*/ 28 h 56"/>
                  <a:gd name="T18" fmla="*/ 28 w 56"/>
                  <a:gd name="T19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39"/>
                      <a:pt x="8" y="28"/>
                    </a:cubicBezTo>
                    <a:cubicBezTo>
                      <a:pt x="8" y="17"/>
                      <a:pt x="17" y="8"/>
                      <a:pt x="28" y="8"/>
                    </a:cubicBezTo>
                    <a:cubicBezTo>
                      <a:pt x="39" y="8"/>
                      <a:pt x="48" y="17"/>
                      <a:pt x="48" y="28"/>
                    </a:cubicBezTo>
                    <a:cubicBezTo>
                      <a:pt x="48" y="39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4300" tIns="57150" rIns="114300" bIns="5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143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2" name="Freeform 45">
                <a:extLst>
                  <a:ext uri="{FF2B5EF4-FFF2-40B4-BE49-F238E27FC236}">
                    <a16:creationId xmlns:a16="http://schemas.microsoft.com/office/drawing/2014/main" xmlns="" id="{91B940A1-1DF3-4FC3-B208-EBED7AF2EC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33113" y="2494139"/>
                <a:ext cx="16623" cy="29925"/>
              </a:xfrm>
              <a:custGeom>
                <a:avLst/>
                <a:gdLst>
                  <a:gd name="T0" fmla="*/ 15 w 16"/>
                  <a:gd name="T1" fmla="*/ 15 h 27"/>
                  <a:gd name="T2" fmla="*/ 14 w 16"/>
                  <a:gd name="T3" fmla="*/ 13 h 27"/>
                  <a:gd name="T4" fmla="*/ 10 w 16"/>
                  <a:gd name="T5" fmla="*/ 12 h 27"/>
                  <a:gd name="T6" fmla="*/ 9 w 16"/>
                  <a:gd name="T7" fmla="*/ 12 h 27"/>
                  <a:gd name="T8" fmla="*/ 9 w 16"/>
                  <a:gd name="T9" fmla="*/ 12 h 27"/>
                  <a:gd name="T10" fmla="*/ 9 w 16"/>
                  <a:gd name="T11" fmla="*/ 6 h 27"/>
                  <a:gd name="T12" fmla="*/ 10 w 16"/>
                  <a:gd name="T13" fmla="*/ 7 h 27"/>
                  <a:gd name="T14" fmla="*/ 11 w 16"/>
                  <a:gd name="T15" fmla="*/ 9 h 27"/>
                  <a:gd name="T16" fmla="*/ 15 w 16"/>
                  <a:gd name="T17" fmla="*/ 9 h 27"/>
                  <a:gd name="T18" fmla="*/ 15 w 16"/>
                  <a:gd name="T19" fmla="*/ 6 h 27"/>
                  <a:gd name="T20" fmla="*/ 13 w 16"/>
                  <a:gd name="T21" fmla="*/ 5 h 27"/>
                  <a:gd name="T22" fmla="*/ 11 w 16"/>
                  <a:gd name="T23" fmla="*/ 3 h 27"/>
                  <a:gd name="T24" fmla="*/ 9 w 16"/>
                  <a:gd name="T25" fmla="*/ 3 h 27"/>
                  <a:gd name="T26" fmla="*/ 9 w 16"/>
                  <a:gd name="T27" fmla="*/ 0 h 27"/>
                  <a:gd name="T28" fmla="*/ 7 w 16"/>
                  <a:gd name="T29" fmla="*/ 0 h 27"/>
                  <a:gd name="T30" fmla="*/ 7 w 16"/>
                  <a:gd name="T31" fmla="*/ 3 h 27"/>
                  <a:gd name="T32" fmla="*/ 4 w 16"/>
                  <a:gd name="T33" fmla="*/ 3 h 27"/>
                  <a:gd name="T34" fmla="*/ 2 w 16"/>
                  <a:gd name="T35" fmla="*/ 5 h 27"/>
                  <a:gd name="T36" fmla="*/ 1 w 16"/>
                  <a:gd name="T37" fmla="*/ 6 h 27"/>
                  <a:gd name="T38" fmla="*/ 0 w 16"/>
                  <a:gd name="T39" fmla="*/ 9 h 27"/>
                  <a:gd name="T40" fmla="*/ 1 w 16"/>
                  <a:gd name="T41" fmla="*/ 12 h 27"/>
                  <a:gd name="T42" fmla="*/ 2 w 16"/>
                  <a:gd name="T43" fmla="*/ 13 h 27"/>
                  <a:gd name="T44" fmla="*/ 4 w 16"/>
                  <a:gd name="T45" fmla="*/ 14 h 27"/>
                  <a:gd name="T46" fmla="*/ 6 w 16"/>
                  <a:gd name="T47" fmla="*/ 15 h 27"/>
                  <a:gd name="T48" fmla="*/ 7 w 16"/>
                  <a:gd name="T49" fmla="*/ 15 h 27"/>
                  <a:gd name="T50" fmla="*/ 7 w 16"/>
                  <a:gd name="T51" fmla="*/ 15 h 27"/>
                  <a:gd name="T52" fmla="*/ 7 w 16"/>
                  <a:gd name="T53" fmla="*/ 22 h 27"/>
                  <a:gd name="T54" fmla="*/ 5 w 16"/>
                  <a:gd name="T55" fmla="*/ 20 h 27"/>
                  <a:gd name="T56" fmla="*/ 4 w 16"/>
                  <a:gd name="T57" fmla="*/ 18 h 27"/>
                  <a:gd name="T58" fmla="*/ 0 w 16"/>
                  <a:gd name="T59" fmla="*/ 18 h 27"/>
                  <a:gd name="T60" fmla="*/ 2 w 16"/>
                  <a:gd name="T61" fmla="*/ 23 h 27"/>
                  <a:gd name="T62" fmla="*/ 7 w 16"/>
                  <a:gd name="T63" fmla="*/ 25 h 27"/>
                  <a:gd name="T64" fmla="*/ 7 w 16"/>
                  <a:gd name="T65" fmla="*/ 27 h 27"/>
                  <a:gd name="T66" fmla="*/ 9 w 16"/>
                  <a:gd name="T67" fmla="*/ 27 h 27"/>
                  <a:gd name="T68" fmla="*/ 9 w 16"/>
                  <a:gd name="T69" fmla="*/ 25 h 27"/>
                  <a:gd name="T70" fmla="*/ 12 w 16"/>
                  <a:gd name="T71" fmla="*/ 24 h 27"/>
                  <a:gd name="T72" fmla="*/ 15 w 16"/>
                  <a:gd name="T73" fmla="*/ 22 h 27"/>
                  <a:gd name="T74" fmla="*/ 16 w 16"/>
                  <a:gd name="T75" fmla="*/ 20 h 27"/>
                  <a:gd name="T76" fmla="*/ 16 w 16"/>
                  <a:gd name="T77" fmla="*/ 19 h 27"/>
                  <a:gd name="T78" fmla="*/ 16 w 16"/>
                  <a:gd name="T79" fmla="*/ 17 h 27"/>
                  <a:gd name="T80" fmla="*/ 15 w 16"/>
                  <a:gd name="T81" fmla="*/ 15 h 27"/>
                  <a:gd name="T82" fmla="*/ 7 w 16"/>
                  <a:gd name="T83" fmla="*/ 11 h 27"/>
                  <a:gd name="T84" fmla="*/ 5 w 16"/>
                  <a:gd name="T85" fmla="*/ 10 h 27"/>
                  <a:gd name="T86" fmla="*/ 4 w 16"/>
                  <a:gd name="T87" fmla="*/ 9 h 27"/>
                  <a:gd name="T88" fmla="*/ 5 w 16"/>
                  <a:gd name="T89" fmla="*/ 8 h 27"/>
                  <a:gd name="T90" fmla="*/ 5 w 16"/>
                  <a:gd name="T91" fmla="*/ 7 h 27"/>
                  <a:gd name="T92" fmla="*/ 6 w 16"/>
                  <a:gd name="T93" fmla="*/ 6 h 27"/>
                  <a:gd name="T94" fmla="*/ 7 w 16"/>
                  <a:gd name="T95" fmla="*/ 6 h 27"/>
                  <a:gd name="T96" fmla="*/ 7 w 16"/>
                  <a:gd name="T97" fmla="*/ 11 h 27"/>
                  <a:gd name="T98" fmla="*/ 12 w 16"/>
                  <a:gd name="T99" fmla="*/ 20 h 27"/>
                  <a:gd name="T100" fmla="*/ 11 w 16"/>
                  <a:gd name="T101" fmla="*/ 21 h 27"/>
                  <a:gd name="T102" fmla="*/ 10 w 16"/>
                  <a:gd name="T103" fmla="*/ 21 h 27"/>
                  <a:gd name="T104" fmla="*/ 9 w 16"/>
                  <a:gd name="T105" fmla="*/ 22 h 27"/>
                  <a:gd name="T106" fmla="*/ 9 w 16"/>
                  <a:gd name="T107" fmla="*/ 16 h 27"/>
                  <a:gd name="T108" fmla="*/ 11 w 16"/>
                  <a:gd name="T109" fmla="*/ 17 h 27"/>
                  <a:gd name="T110" fmla="*/ 12 w 16"/>
                  <a:gd name="T111" fmla="*/ 19 h 27"/>
                  <a:gd name="T112" fmla="*/ 12 w 16"/>
                  <a:gd name="T113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" h="27">
                    <a:moveTo>
                      <a:pt x="15" y="15"/>
                    </a:moveTo>
                    <a:cubicBezTo>
                      <a:pt x="15" y="15"/>
                      <a:pt x="14" y="14"/>
                      <a:pt x="14" y="13"/>
                    </a:cubicBezTo>
                    <a:cubicBezTo>
                      <a:pt x="13" y="13"/>
                      <a:pt x="12" y="12"/>
                      <a:pt x="10" y="12"/>
                    </a:cubicBezTo>
                    <a:cubicBezTo>
                      <a:pt x="10" y="12"/>
                      <a:pt x="10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10" y="7"/>
                      <a:pt x="10" y="7"/>
                    </a:cubicBezTo>
                    <a:cubicBezTo>
                      <a:pt x="11" y="8"/>
                      <a:pt x="11" y="8"/>
                      <a:pt x="11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8"/>
                      <a:pt x="15" y="7"/>
                      <a:pt x="15" y="6"/>
                    </a:cubicBezTo>
                    <a:cubicBezTo>
                      <a:pt x="14" y="6"/>
                      <a:pt x="14" y="5"/>
                      <a:pt x="13" y="5"/>
                    </a:cubicBezTo>
                    <a:cubicBezTo>
                      <a:pt x="13" y="4"/>
                      <a:pt x="12" y="4"/>
                      <a:pt x="11" y="3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5" y="3"/>
                      <a:pt x="4" y="3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2" y="5"/>
                      <a:pt x="1" y="6"/>
                      <a:pt x="1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1" y="12"/>
                      <a:pt x="1" y="13"/>
                      <a:pt x="2" y="13"/>
                    </a:cubicBezTo>
                    <a:cubicBezTo>
                      <a:pt x="3" y="14"/>
                      <a:pt x="3" y="14"/>
                      <a:pt x="4" y="14"/>
                    </a:cubicBezTo>
                    <a:cubicBezTo>
                      <a:pt x="5" y="15"/>
                      <a:pt x="5" y="15"/>
                      <a:pt x="6" y="15"/>
                    </a:cubicBezTo>
                    <a:cubicBezTo>
                      <a:pt x="6" y="15"/>
                      <a:pt x="6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1"/>
                      <a:pt x="5" y="21"/>
                      <a:pt x="5" y="20"/>
                    </a:cubicBezTo>
                    <a:cubicBezTo>
                      <a:pt x="4" y="20"/>
                      <a:pt x="4" y="19"/>
                      <a:pt x="4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0"/>
                      <a:pt x="1" y="22"/>
                      <a:pt x="2" y="23"/>
                    </a:cubicBezTo>
                    <a:cubicBezTo>
                      <a:pt x="3" y="24"/>
                      <a:pt x="5" y="25"/>
                      <a:pt x="7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5"/>
                      <a:pt x="11" y="25"/>
                      <a:pt x="12" y="24"/>
                    </a:cubicBezTo>
                    <a:cubicBezTo>
                      <a:pt x="13" y="24"/>
                      <a:pt x="14" y="23"/>
                      <a:pt x="15" y="22"/>
                    </a:cubicBezTo>
                    <a:cubicBezTo>
                      <a:pt x="15" y="22"/>
                      <a:pt x="16" y="21"/>
                      <a:pt x="16" y="20"/>
                    </a:cubicBezTo>
                    <a:cubicBezTo>
                      <a:pt x="16" y="20"/>
                      <a:pt x="16" y="19"/>
                      <a:pt x="16" y="19"/>
                    </a:cubicBezTo>
                    <a:cubicBezTo>
                      <a:pt x="16" y="18"/>
                      <a:pt x="16" y="18"/>
                      <a:pt x="16" y="17"/>
                    </a:cubicBezTo>
                    <a:cubicBezTo>
                      <a:pt x="16" y="16"/>
                      <a:pt x="16" y="16"/>
                      <a:pt x="15" y="15"/>
                    </a:cubicBezTo>
                    <a:close/>
                    <a:moveTo>
                      <a:pt x="7" y="11"/>
                    </a:moveTo>
                    <a:cubicBezTo>
                      <a:pt x="6" y="11"/>
                      <a:pt x="5" y="11"/>
                      <a:pt x="5" y="10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6"/>
                    </a:cubicBezTo>
                    <a:lnTo>
                      <a:pt x="7" y="11"/>
                    </a:lnTo>
                    <a:close/>
                    <a:moveTo>
                      <a:pt x="12" y="20"/>
                    </a:moveTo>
                    <a:cubicBezTo>
                      <a:pt x="11" y="20"/>
                      <a:pt x="11" y="20"/>
                      <a:pt x="11" y="21"/>
                    </a:cubicBezTo>
                    <a:cubicBezTo>
                      <a:pt x="11" y="21"/>
                      <a:pt x="10" y="21"/>
                      <a:pt x="10" y="21"/>
                    </a:cubicBezTo>
                    <a:cubicBezTo>
                      <a:pt x="9" y="21"/>
                      <a:pt x="9" y="21"/>
                      <a:pt x="9" y="22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7"/>
                    </a:cubicBezTo>
                    <a:cubicBezTo>
                      <a:pt x="12" y="17"/>
                      <a:pt x="12" y="18"/>
                      <a:pt x="12" y="19"/>
                    </a:cubicBezTo>
                    <a:cubicBezTo>
                      <a:pt x="12" y="19"/>
                      <a:pt x="12" y="19"/>
                      <a:pt x="1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4300" tIns="57150" rIns="114300" bIns="5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143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6" name="Google Shape;703;p5">
              <a:extLst>
                <a:ext uri="{FF2B5EF4-FFF2-40B4-BE49-F238E27FC236}">
                  <a16:creationId xmlns:a16="http://schemas.microsoft.com/office/drawing/2014/main" xmlns="" id="{78AA30CF-BF9D-4B55-BEA9-0ED959E880B8}"/>
                </a:ext>
              </a:extLst>
            </p:cNvPr>
            <p:cNvSpPr/>
            <p:nvPr/>
          </p:nvSpPr>
          <p:spPr>
            <a:xfrm>
              <a:off x="8805996" y="3181040"/>
              <a:ext cx="436295" cy="293345"/>
            </a:xfrm>
            <a:prstGeom prst="rect">
              <a:avLst/>
            </a:prstGeom>
            <a:solidFill>
              <a:srgbClr val="BDDADF"/>
            </a:solidFill>
            <a:ln>
              <a:noFill/>
            </a:ln>
          </p:spPr>
          <p:txBody>
            <a:bodyPr spcFirstLastPara="1" wrap="square" lIns="144000" tIns="1116000" rIns="62335" bIns="6233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Freeform 242">
              <a:extLst>
                <a:ext uri="{FF2B5EF4-FFF2-40B4-BE49-F238E27FC236}">
                  <a16:creationId xmlns:a16="http://schemas.microsoft.com/office/drawing/2014/main" xmlns="" id="{6B5B210F-6B8A-420F-BDF5-8B31C4DB0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2317" y="3203077"/>
              <a:ext cx="232895" cy="241886"/>
            </a:xfrm>
            <a:custGeom>
              <a:avLst/>
              <a:gdLst>
                <a:gd name="T0" fmla="*/ 102 w 110"/>
                <a:gd name="T1" fmla="*/ 92 h 118"/>
                <a:gd name="T2" fmla="*/ 96 w 110"/>
                <a:gd name="T3" fmla="*/ 96 h 118"/>
                <a:gd name="T4" fmla="*/ 79 w 110"/>
                <a:gd name="T5" fmla="*/ 99 h 118"/>
                <a:gd name="T6" fmla="*/ 50 w 110"/>
                <a:gd name="T7" fmla="*/ 88 h 118"/>
                <a:gd name="T8" fmla="*/ 43 w 110"/>
                <a:gd name="T9" fmla="*/ 79 h 118"/>
                <a:gd name="T10" fmla="*/ 80 w 110"/>
                <a:gd name="T11" fmla="*/ 79 h 118"/>
                <a:gd name="T12" fmla="*/ 86 w 110"/>
                <a:gd name="T13" fmla="*/ 65 h 118"/>
                <a:gd name="T14" fmla="*/ 38 w 110"/>
                <a:gd name="T15" fmla="*/ 65 h 118"/>
                <a:gd name="T16" fmla="*/ 38 w 110"/>
                <a:gd name="T17" fmla="*/ 59 h 118"/>
                <a:gd name="T18" fmla="*/ 38 w 110"/>
                <a:gd name="T19" fmla="*/ 59 h 118"/>
                <a:gd name="T20" fmla="*/ 38 w 110"/>
                <a:gd name="T21" fmla="*/ 58 h 118"/>
                <a:gd name="T22" fmla="*/ 38 w 110"/>
                <a:gd name="T23" fmla="*/ 53 h 118"/>
                <a:gd name="T24" fmla="*/ 91 w 110"/>
                <a:gd name="T25" fmla="*/ 53 h 118"/>
                <a:gd name="T26" fmla="*/ 97 w 110"/>
                <a:gd name="T27" fmla="*/ 38 h 118"/>
                <a:gd name="T28" fmla="*/ 43 w 110"/>
                <a:gd name="T29" fmla="*/ 38 h 118"/>
                <a:gd name="T30" fmla="*/ 50 w 110"/>
                <a:gd name="T31" fmla="*/ 29 h 118"/>
                <a:gd name="T32" fmla="*/ 79 w 110"/>
                <a:gd name="T33" fmla="*/ 18 h 118"/>
                <a:gd name="T34" fmla="*/ 96 w 110"/>
                <a:gd name="T35" fmla="*/ 21 h 118"/>
                <a:gd name="T36" fmla="*/ 102 w 110"/>
                <a:gd name="T37" fmla="*/ 25 h 118"/>
                <a:gd name="T38" fmla="*/ 109 w 110"/>
                <a:gd name="T39" fmla="*/ 7 h 118"/>
                <a:gd name="T40" fmla="*/ 79 w 110"/>
                <a:gd name="T41" fmla="*/ 0 h 118"/>
                <a:gd name="T42" fmla="*/ 35 w 110"/>
                <a:gd name="T43" fmla="*/ 16 h 118"/>
                <a:gd name="T44" fmla="*/ 21 w 110"/>
                <a:gd name="T45" fmla="*/ 38 h 118"/>
                <a:gd name="T46" fmla="*/ 6 w 110"/>
                <a:gd name="T47" fmla="*/ 38 h 118"/>
                <a:gd name="T48" fmla="*/ 0 w 110"/>
                <a:gd name="T49" fmla="*/ 53 h 118"/>
                <a:gd name="T50" fmla="*/ 18 w 110"/>
                <a:gd name="T51" fmla="*/ 53 h 118"/>
                <a:gd name="T52" fmla="*/ 18 w 110"/>
                <a:gd name="T53" fmla="*/ 59 h 118"/>
                <a:gd name="T54" fmla="*/ 18 w 110"/>
                <a:gd name="T55" fmla="*/ 65 h 118"/>
                <a:gd name="T56" fmla="*/ 6 w 110"/>
                <a:gd name="T57" fmla="*/ 65 h 118"/>
                <a:gd name="T58" fmla="*/ 0 w 110"/>
                <a:gd name="T59" fmla="*/ 79 h 118"/>
                <a:gd name="T60" fmla="*/ 21 w 110"/>
                <a:gd name="T61" fmla="*/ 79 h 118"/>
                <a:gd name="T62" fmla="*/ 35 w 110"/>
                <a:gd name="T63" fmla="*/ 101 h 118"/>
                <a:gd name="T64" fmla="*/ 79 w 110"/>
                <a:gd name="T65" fmla="*/ 118 h 118"/>
                <a:gd name="T66" fmla="*/ 110 w 110"/>
                <a:gd name="T67" fmla="*/ 109 h 118"/>
                <a:gd name="T68" fmla="*/ 102 w 110"/>
                <a:gd name="T69" fmla="*/ 9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0" h="118">
                  <a:moveTo>
                    <a:pt x="102" y="92"/>
                  </a:moveTo>
                  <a:cubicBezTo>
                    <a:pt x="100" y="94"/>
                    <a:pt x="98" y="95"/>
                    <a:pt x="96" y="96"/>
                  </a:cubicBezTo>
                  <a:cubicBezTo>
                    <a:pt x="91" y="98"/>
                    <a:pt x="85" y="99"/>
                    <a:pt x="79" y="99"/>
                  </a:cubicBezTo>
                  <a:cubicBezTo>
                    <a:pt x="67" y="99"/>
                    <a:pt x="58" y="95"/>
                    <a:pt x="50" y="88"/>
                  </a:cubicBezTo>
                  <a:cubicBezTo>
                    <a:pt x="47" y="85"/>
                    <a:pt x="45" y="82"/>
                    <a:pt x="43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63"/>
                    <a:pt x="38" y="61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6"/>
                    <a:pt x="38" y="54"/>
                    <a:pt x="38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5" y="35"/>
                    <a:pt x="47" y="32"/>
                    <a:pt x="50" y="29"/>
                  </a:cubicBezTo>
                  <a:cubicBezTo>
                    <a:pt x="58" y="22"/>
                    <a:pt x="67" y="18"/>
                    <a:pt x="79" y="18"/>
                  </a:cubicBezTo>
                  <a:cubicBezTo>
                    <a:pt x="85" y="18"/>
                    <a:pt x="91" y="19"/>
                    <a:pt x="96" y="21"/>
                  </a:cubicBezTo>
                  <a:cubicBezTo>
                    <a:pt x="98" y="22"/>
                    <a:pt x="100" y="24"/>
                    <a:pt x="102" y="25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0" y="2"/>
                    <a:pt x="90" y="0"/>
                    <a:pt x="79" y="0"/>
                  </a:cubicBezTo>
                  <a:cubicBezTo>
                    <a:pt x="61" y="0"/>
                    <a:pt x="47" y="5"/>
                    <a:pt x="35" y="16"/>
                  </a:cubicBezTo>
                  <a:cubicBezTo>
                    <a:pt x="29" y="23"/>
                    <a:pt x="24" y="30"/>
                    <a:pt x="21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5"/>
                    <a:pt x="18" y="57"/>
                    <a:pt x="18" y="59"/>
                  </a:cubicBezTo>
                  <a:cubicBezTo>
                    <a:pt x="18" y="61"/>
                    <a:pt x="18" y="63"/>
                    <a:pt x="18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4" y="87"/>
                    <a:pt x="29" y="94"/>
                    <a:pt x="35" y="101"/>
                  </a:cubicBezTo>
                  <a:cubicBezTo>
                    <a:pt x="47" y="112"/>
                    <a:pt x="61" y="118"/>
                    <a:pt x="79" y="118"/>
                  </a:cubicBezTo>
                  <a:cubicBezTo>
                    <a:pt x="91" y="118"/>
                    <a:pt x="101" y="115"/>
                    <a:pt x="110" y="109"/>
                  </a:cubicBezTo>
                  <a:cubicBezTo>
                    <a:pt x="107" y="103"/>
                    <a:pt x="106" y="101"/>
                    <a:pt x="102" y="9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4000" kern="1200">
                <a:ea typeface="+mn-ea"/>
                <a:cs typeface="+mn-cs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450C523F-6621-4165-8BE9-3BF28BCAA6EC}"/>
              </a:ext>
            </a:extLst>
          </p:cNvPr>
          <p:cNvSpPr/>
          <p:nvPr/>
        </p:nvSpPr>
        <p:spPr>
          <a:xfrm>
            <a:off x="520090" y="1716281"/>
            <a:ext cx="8246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b="1" dirty="0"/>
              <a:t>Παρουσίαση Στρατηγικού Σχεδίου Ανάπτυξης της οικονομίας τον Σεπτέμβριο 2020</a:t>
            </a:r>
            <a:endParaRPr lang="el-GR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94ECA8ED-3D7F-435E-BCC9-0601EFC46B0E}"/>
              </a:ext>
            </a:extLst>
          </p:cNvPr>
          <p:cNvGrpSpPr>
            <a:grpSpLocks noChangeAspect="1"/>
          </p:cNvGrpSpPr>
          <p:nvPr/>
        </p:nvGrpSpPr>
        <p:grpSpPr>
          <a:xfrm>
            <a:off x="771343" y="3664217"/>
            <a:ext cx="756000" cy="756000"/>
            <a:chOff x="4143375" y="39688"/>
            <a:chExt cx="1338263" cy="1339850"/>
          </a:xfrm>
          <a:solidFill>
            <a:schemeClr val="bg1"/>
          </a:solidFill>
        </p:grpSpPr>
        <p:sp>
          <p:nvSpPr>
            <p:cNvPr id="35" name="Freeform 280">
              <a:extLst>
                <a:ext uri="{FF2B5EF4-FFF2-40B4-BE49-F238E27FC236}">
                  <a16:creationId xmlns:a16="http://schemas.microsoft.com/office/drawing/2014/main" xmlns="" id="{DD54D583-34C8-4FA0-B9CD-14B6B6E16A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36" name="Freeform 281">
              <a:extLst>
                <a:ext uri="{FF2B5EF4-FFF2-40B4-BE49-F238E27FC236}">
                  <a16:creationId xmlns:a16="http://schemas.microsoft.com/office/drawing/2014/main" xmlns="" id="{32CE3252-1BBD-4B62-A7F5-496891C19E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37" name="Freeform 282">
              <a:extLst>
                <a:ext uri="{FF2B5EF4-FFF2-40B4-BE49-F238E27FC236}">
                  <a16:creationId xmlns:a16="http://schemas.microsoft.com/office/drawing/2014/main" xmlns="" id="{B6AFD691-32A4-48DD-98A0-9C398B9055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38" name="Freeform 212">
            <a:extLst>
              <a:ext uri="{FF2B5EF4-FFF2-40B4-BE49-F238E27FC236}">
                <a16:creationId xmlns:a16="http://schemas.microsoft.com/office/drawing/2014/main" xmlns="" id="{233266AE-7A95-4944-A741-6A4C90430BE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02442" y="3664217"/>
            <a:ext cx="756000" cy="756000"/>
          </a:xfrm>
          <a:custGeom>
            <a:avLst/>
            <a:gdLst>
              <a:gd name="T0" fmla="*/ 0 w 77"/>
              <a:gd name="T1" fmla="*/ 0 h 78"/>
              <a:gd name="T2" fmla="*/ 0 w 77"/>
              <a:gd name="T3" fmla="*/ 78 h 78"/>
              <a:gd name="T4" fmla="*/ 10 w 77"/>
              <a:gd name="T5" fmla="*/ 78 h 78"/>
              <a:gd name="T6" fmla="*/ 10 w 77"/>
              <a:gd name="T7" fmla="*/ 67 h 78"/>
              <a:gd name="T8" fmla="*/ 23 w 77"/>
              <a:gd name="T9" fmla="*/ 67 h 78"/>
              <a:gd name="T10" fmla="*/ 23 w 77"/>
              <a:gd name="T11" fmla="*/ 78 h 78"/>
              <a:gd name="T12" fmla="*/ 32 w 77"/>
              <a:gd name="T13" fmla="*/ 78 h 78"/>
              <a:gd name="T14" fmla="*/ 32 w 77"/>
              <a:gd name="T15" fmla="*/ 53 h 78"/>
              <a:gd name="T16" fmla="*/ 45 w 77"/>
              <a:gd name="T17" fmla="*/ 53 h 78"/>
              <a:gd name="T18" fmla="*/ 45 w 77"/>
              <a:gd name="T19" fmla="*/ 78 h 78"/>
              <a:gd name="T20" fmla="*/ 54 w 77"/>
              <a:gd name="T21" fmla="*/ 78 h 78"/>
              <a:gd name="T22" fmla="*/ 54 w 77"/>
              <a:gd name="T23" fmla="*/ 34 h 78"/>
              <a:gd name="T24" fmla="*/ 66 w 77"/>
              <a:gd name="T25" fmla="*/ 34 h 78"/>
              <a:gd name="T26" fmla="*/ 66 w 77"/>
              <a:gd name="T27" fmla="*/ 78 h 78"/>
              <a:gd name="T28" fmla="*/ 77 w 77"/>
              <a:gd name="T29" fmla="*/ 78 h 78"/>
              <a:gd name="T30" fmla="*/ 77 w 77"/>
              <a:gd name="T31" fmla="*/ 0 h 78"/>
              <a:gd name="T32" fmla="*/ 0 w 77"/>
              <a:gd name="T33" fmla="*/ 0 h 78"/>
              <a:gd name="T34" fmla="*/ 74 w 77"/>
              <a:gd name="T35" fmla="*/ 74 h 78"/>
              <a:gd name="T36" fmla="*/ 70 w 77"/>
              <a:gd name="T37" fmla="*/ 74 h 78"/>
              <a:gd name="T38" fmla="*/ 70 w 77"/>
              <a:gd name="T39" fmla="*/ 31 h 78"/>
              <a:gd name="T40" fmla="*/ 51 w 77"/>
              <a:gd name="T41" fmla="*/ 31 h 78"/>
              <a:gd name="T42" fmla="*/ 51 w 77"/>
              <a:gd name="T43" fmla="*/ 74 h 78"/>
              <a:gd name="T44" fmla="*/ 48 w 77"/>
              <a:gd name="T45" fmla="*/ 74 h 78"/>
              <a:gd name="T46" fmla="*/ 48 w 77"/>
              <a:gd name="T47" fmla="*/ 50 h 78"/>
              <a:gd name="T48" fmla="*/ 29 w 77"/>
              <a:gd name="T49" fmla="*/ 50 h 78"/>
              <a:gd name="T50" fmla="*/ 29 w 77"/>
              <a:gd name="T51" fmla="*/ 74 h 78"/>
              <a:gd name="T52" fmla="*/ 26 w 77"/>
              <a:gd name="T53" fmla="*/ 74 h 78"/>
              <a:gd name="T54" fmla="*/ 26 w 77"/>
              <a:gd name="T55" fmla="*/ 63 h 78"/>
              <a:gd name="T56" fmla="*/ 7 w 77"/>
              <a:gd name="T57" fmla="*/ 63 h 78"/>
              <a:gd name="T58" fmla="*/ 7 w 77"/>
              <a:gd name="T59" fmla="*/ 74 h 78"/>
              <a:gd name="T60" fmla="*/ 3 w 77"/>
              <a:gd name="T61" fmla="*/ 74 h 78"/>
              <a:gd name="T62" fmla="*/ 3 w 77"/>
              <a:gd name="T63" fmla="*/ 62 h 78"/>
              <a:gd name="T64" fmla="*/ 28 w 77"/>
              <a:gd name="T65" fmla="*/ 38 h 78"/>
              <a:gd name="T66" fmla="*/ 33 w 77"/>
              <a:gd name="T67" fmla="*/ 42 h 78"/>
              <a:gd name="T68" fmla="*/ 59 w 77"/>
              <a:gd name="T69" fmla="*/ 16 h 78"/>
              <a:gd name="T70" fmla="*/ 59 w 77"/>
              <a:gd name="T71" fmla="*/ 23 h 78"/>
              <a:gd name="T72" fmla="*/ 62 w 77"/>
              <a:gd name="T73" fmla="*/ 23 h 78"/>
              <a:gd name="T74" fmla="*/ 62 w 77"/>
              <a:gd name="T75" fmla="*/ 10 h 78"/>
              <a:gd name="T76" fmla="*/ 49 w 77"/>
              <a:gd name="T77" fmla="*/ 10 h 78"/>
              <a:gd name="T78" fmla="*/ 49 w 77"/>
              <a:gd name="T79" fmla="*/ 13 h 78"/>
              <a:gd name="T80" fmla="*/ 57 w 77"/>
              <a:gd name="T81" fmla="*/ 13 h 78"/>
              <a:gd name="T82" fmla="*/ 33 w 77"/>
              <a:gd name="T83" fmla="*/ 37 h 78"/>
              <a:gd name="T84" fmla="*/ 28 w 77"/>
              <a:gd name="T85" fmla="*/ 33 h 78"/>
              <a:gd name="T86" fmla="*/ 3 w 77"/>
              <a:gd name="T87" fmla="*/ 58 h 78"/>
              <a:gd name="T88" fmla="*/ 3 w 77"/>
              <a:gd name="T89" fmla="*/ 3 h 78"/>
              <a:gd name="T90" fmla="*/ 74 w 77"/>
              <a:gd name="T91" fmla="*/ 3 h 78"/>
              <a:gd name="T92" fmla="*/ 74 w 77"/>
              <a:gd name="T93" fmla="*/ 7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" h="78">
                <a:moveTo>
                  <a:pt x="0" y="0"/>
                </a:moveTo>
                <a:lnTo>
                  <a:pt x="0" y="78"/>
                </a:lnTo>
                <a:lnTo>
                  <a:pt x="10" y="78"/>
                </a:lnTo>
                <a:lnTo>
                  <a:pt x="10" y="67"/>
                </a:lnTo>
                <a:lnTo>
                  <a:pt x="23" y="67"/>
                </a:lnTo>
                <a:lnTo>
                  <a:pt x="23" y="78"/>
                </a:lnTo>
                <a:lnTo>
                  <a:pt x="32" y="78"/>
                </a:lnTo>
                <a:lnTo>
                  <a:pt x="32" y="53"/>
                </a:lnTo>
                <a:lnTo>
                  <a:pt x="45" y="53"/>
                </a:lnTo>
                <a:lnTo>
                  <a:pt x="45" y="78"/>
                </a:lnTo>
                <a:lnTo>
                  <a:pt x="54" y="78"/>
                </a:lnTo>
                <a:lnTo>
                  <a:pt x="54" y="34"/>
                </a:lnTo>
                <a:lnTo>
                  <a:pt x="66" y="34"/>
                </a:lnTo>
                <a:lnTo>
                  <a:pt x="66" y="78"/>
                </a:lnTo>
                <a:lnTo>
                  <a:pt x="77" y="78"/>
                </a:lnTo>
                <a:lnTo>
                  <a:pt x="77" y="0"/>
                </a:lnTo>
                <a:lnTo>
                  <a:pt x="0" y="0"/>
                </a:lnTo>
                <a:close/>
                <a:moveTo>
                  <a:pt x="74" y="74"/>
                </a:moveTo>
                <a:lnTo>
                  <a:pt x="70" y="74"/>
                </a:lnTo>
                <a:lnTo>
                  <a:pt x="70" y="31"/>
                </a:lnTo>
                <a:lnTo>
                  <a:pt x="51" y="31"/>
                </a:lnTo>
                <a:lnTo>
                  <a:pt x="51" y="74"/>
                </a:lnTo>
                <a:lnTo>
                  <a:pt x="48" y="74"/>
                </a:lnTo>
                <a:lnTo>
                  <a:pt x="48" y="50"/>
                </a:lnTo>
                <a:lnTo>
                  <a:pt x="29" y="50"/>
                </a:lnTo>
                <a:lnTo>
                  <a:pt x="29" y="74"/>
                </a:lnTo>
                <a:lnTo>
                  <a:pt x="26" y="74"/>
                </a:lnTo>
                <a:lnTo>
                  <a:pt x="26" y="63"/>
                </a:lnTo>
                <a:lnTo>
                  <a:pt x="7" y="63"/>
                </a:lnTo>
                <a:lnTo>
                  <a:pt x="7" y="74"/>
                </a:lnTo>
                <a:lnTo>
                  <a:pt x="3" y="74"/>
                </a:lnTo>
                <a:lnTo>
                  <a:pt x="3" y="62"/>
                </a:lnTo>
                <a:lnTo>
                  <a:pt x="28" y="38"/>
                </a:lnTo>
                <a:lnTo>
                  <a:pt x="33" y="42"/>
                </a:lnTo>
                <a:lnTo>
                  <a:pt x="59" y="16"/>
                </a:lnTo>
                <a:lnTo>
                  <a:pt x="59" y="23"/>
                </a:lnTo>
                <a:lnTo>
                  <a:pt x="62" y="23"/>
                </a:lnTo>
                <a:lnTo>
                  <a:pt x="62" y="10"/>
                </a:lnTo>
                <a:lnTo>
                  <a:pt x="49" y="10"/>
                </a:lnTo>
                <a:lnTo>
                  <a:pt x="49" y="13"/>
                </a:lnTo>
                <a:lnTo>
                  <a:pt x="57" y="13"/>
                </a:lnTo>
                <a:lnTo>
                  <a:pt x="33" y="37"/>
                </a:lnTo>
                <a:lnTo>
                  <a:pt x="28" y="33"/>
                </a:lnTo>
                <a:lnTo>
                  <a:pt x="3" y="58"/>
                </a:lnTo>
                <a:lnTo>
                  <a:pt x="3" y="3"/>
                </a:lnTo>
                <a:lnTo>
                  <a:pt x="74" y="3"/>
                </a:lnTo>
                <a:lnTo>
                  <a:pt x="74" y="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2250" kern="1200">
              <a:ea typeface="+mn-ea"/>
              <a:cs typeface="+mn-cs"/>
            </a:endParaRPr>
          </a:p>
        </p:txBody>
      </p:sp>
      <p:sp>
        <p:nvSpPr>
          <p:cNvPr id="39" name="Freeform 13">
            <a:extLst>
              <a:ext uri="{FF2B5EF4-FFF2-40B4-BE49-F238E27FC236}">
                <a16:creationId xmlns:a16="http://schemas.microsoft.com/office/drawing/2014/main" xmlns="" id="{99A44447-41B9-4C03-908D-231776C433F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89307" y="3664217"/>
            <a:ext cx="756000" cy="756000"/>
          </a:xfrm>
          <a:custGeom>
            <a:avLst/>
            <a:gdLst>
              <a:gd name="T0" fmla="*/ 0 w 346"/>
              <a:gd name="T1" fmla="*/ 0 h 346"/>
              <a:gd name="T2" fmla="*/ 0 w 346"/>
              <a:gd name="T3" fmla="*/ 346 h 346"/>
              <a:gd name="T4" fmla="*/ 346 w 346"/>
              <a:gd name="T5" fmla="*/ 346 h 346"/>
              <a:gd name="T6" fmla="*/ 346 w 346"/>
              <a:gd name="T7" fmla="*/ 0 h 346"/>
              <a:gd name="T8" fmla="*/ 0 w 346"/>
              <a:gd name="T9" fmla="*/ 0 h 346"/>
              <a:gd name="T10" fmla="*/ 115 w 346"/>
              <a:gd name="T11" fmla="*/ 113 h 346"/>
              <a:gd name="T12" fmla="*/ 147 w 346"/>
              <a:gd name="T13" fmla="*/ 85 h 346"/>
              <a:gd name="T14" fmla="*/ 147 w 346"/>
              <a:gd name="T15" fmla="*/ 187 h 346"/>
              <a:gd name="T16" fmla="*/ 94 w 346"/>
              <a:gd name="T17" fmla="*/ 240 h 346"/>
              <a:gd name="T18" fmla="*/ 94 w 346"/>
              <a:gd name="T19" fmla="*/ 136 h 346"/>
              <a:gd name="T20" fmla="*/ 115 w 346"/>
              <a:gd name="T21" fmla="*/ 113 h 346"/>
              <a:gd name="T22" fmla="*/ 318 w 346"/>
              <a:gd name="T23" fmla="*/ 16 h 346"/>
              <a:gd name="T24" fmla="*/ 230 w 346"/>
              <a:gd name="T25" fmla="*/ 104 h 346"/>
              <a:gd name="T26" fmla="*/ 230 w 346"/>
              <a:gd name="T27" fmla="*/ 39 h 346"/>
              <a:gd name="T28" fmla="*/ 318 w 346"/>
              <a:gd name="T29" fmla="*/ 16 h 346"/>
              <a:gd name="T30" fmla="*/ 216 w 346"/>
              <a:gd name="T31" fmla="*/ 119 h 346"/>
              <a:gd name="T32" fmla="*/ 162 w 346"/>
              <a:gd name="T33" fmla="*/ 172 h 346"/>
              <a:gd name="T34" fmla="*/ 162 w 346"/>
              <a:gd name="T35" fmla="*/ 74 h 346"/>
              <a:gd name="T36" fmla="*/ 216 w 346"/>
              <a:gd name="T37" fmla="*/ 45 h 346"/>
              <a:gd name="T38" fmla="*/ 216 w 346"/>
              <a:gd name="T39" fmla="*/ 119 h 346"/>
              <a:gd name="T40" fmla="*/ 79 w 346"/>
              <a:gd name="T41" fmla="*/ 255 h 346"/>
              <a:gd name="T42" fmla="*/ 17 w 346"/>
              <a:gd name="T43" fmla="*/ 318 h 346"/>
              <a:gd name="T44" fmla="*/ 79 w 346"/>
              <a:gd name="T45" fmla="*/ 156 h 346"/>
              <a:gd name="T46" fmla="*/ 79 w 346"/>
              <a:gd name="T47" fmla="*/ 255 h 346"/>
              <a:gd name="T48" fmla="*/ 90 w 346"/>
              <a:gd name="T49" fmla="*/ 266 h 346"/>
              <a:gd name="T50" fmla="*/ 191 w 346"/>
              <a:gd name="T51" fmla="*/ 266 h 346"/>
              <a:gd name="T52" fmla="*/ 26 w 346"/>
              <a:gd name="T53" fmla="*/ 329 h 346"/>
              <a:gd name="T54" fmla="*/ 90 w 346"/>
              <a:gd name="T55" fmla="*/ 266 h 346"/>
              <a:gd name="T56" fmla="*/ 210 w 346"/>
              <a:gd name="T57" fmla="*/ 251 h 346"/>
              <a:gd name="T58" fmla="*/ 105 w 346"/>
              <a:gd name="T59" fmla="*/ 251 h 346"/>
              <a:gd name="T60" fmla="*/ 158 w 346"/>
              <a:gd name="T61" fmla="*/ 198 h 346"/>
              <a:gd name="T62" fmla="*/ 261 w 346"/>
              <a:gd name="T63" fmla="*/ 198 h 346"/>
              <a:gd name="T64" fmla="*/ 231 w 346"/>
              <a:gd name="T65" fmla="*/ 232 h 346"/>
              <a:gd name="T66" fmla="*/ 210 w 346"/>
              <a:gd name="T67" fmla="*/ 251 h 346"/>
              <a:gd name="T68" fmla="*/ 271 w 346"/>
              <a:gd name="T69" fmla="*/ 183 h 346"/>
              <a:gd name="T70" fmla="*/ 173 w 346"/>
              <a:gd name="T71" fmla="*/ 183 h 346"/>
              <a:gd name="T72" fmla="*/ 226 w 346"/>
              <a:gd name="T73" fmla="*/ 130 h 346"/>
              <a:gd name="T74" fmla="*/ 300 w 346"/>
              <a:gd name="T75" fmla="*/ 130 h 346"/>
              <a:gd name="T76" fmla="*/ 271 w 346"/>
              <a:gd name="T77" fmla="*/ 183 h 346"/>
              <a:gd name="T78" fmla="*/ 306 w 346"/>
              <a:gd name="T79" fmla="*/ 115 h 346"/>
              <a:gd name="T80" fmla="*/ 241 w 346"/>
              <a:gd name="T81" fmla="*/ 115 h 346"/>
              <a:gd name="T82" fmla="*/ 330 w 346"/>
              <a:gd name="T83" fmla="*/ 26 h 346"/>
              <a:gd name="T84" fmla="*/ 306 w 346"/>
              <a:gd name="T85" fmla="*/ 115 h 346"/>
              <a:gd name="T86" fmla="*/ 256 w 346"/>
              <a:gd name="T87" fmla="*/ 14 h 346"/>
              <a:gd name="T88" fmla="*/ 105 w 346"/>
              <a:gd name="T89" fmla="*/ 103 h 346"/>
              <a:gd name="T90" fmla="*/ 80 w 346"/>
              <a:gd name="T91" fmla="*/ 130 h 346"/>
              <a:gd name="T92" fmla="*/ 79 w 346"/>
              <a:gd name="T93" fmla="*/ 130 h 346"/>
              <a:gd name="T94" fmla="*/ 79 w 346"/>
              <a:gd name="T95" fmla="*/ 131 h 346"/>
              <a:gd name="T96" fmla="*/ 15 w 346"/>
              <a:gd name="T97" fmla="*/ 257 h 346"/>
              <a:gd name="T98" fmla="*/ 15 w 346"/>
              <a:gd name="T99" fmla="*/ 14 h 346"/>
              <a:gd name="T100" fmla="*/ 256 w 346"/>
              <a:gd name="T101" fmla="*/ 14 h 346"/>
              <a:gd name="T102" fmla="*/ 90 w 346"/>
              <a:gd name="T103" fmla="*/ 331 h 346"/>
              <a:gd name="T104" fmla="*/ 242 w 346"/>
              <a:gd name="T105" fmla="*/ 242 h 346"/>
              <a:gd name="T106" fmla="*/ 331 w 346"/>
              <a:gd name="T107" fmla="*/ 88 h 346"/>
              <a:gd name="T108" fmla="*/ 331 w 346"/>
              <a:gd name="T109" fmla="*/ 331 h 346"/>
              <a:gd name="T110" fmla="*/ 90 w 346"/>
              <a:gd name="T111" fmla="*/ 331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6" h="346">
                <a:moveTo>
                  <a:pt x="0" y="0"/>
                </a:move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  <a:moveTo>
                  <a:pt x="115" y="113"/>
                </a:moveTo>
                <a:cubicBezTo>
                  <a:pt x="126" y="103"/>
                  <a:pt x="136" y="93"/>
                  <a:pt x="147" y="85"/>
                </a:cubicBezTo>
                <a:cubicBezTo>
                  <a:pt x="147" y="187"/>
                  <a:pt x="147" y="187"/>
                  <a:pt x="147" y="187"/>
                </a:cubicBezTo>
                <a:cubicBezTo>
                  <a:pt x="94" y="240"/>
                  <a:pt x="94" y="240"/>
                  <a:pt x="94" y="240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101" y="129"/>
                  <a:pt x="108" y="121"/>
                  <a:pt x="115" y="113"/>
                </a:cubicBezTo>
                <a:close/>
                <a:moveTo>
                  <a:pt x="318" y="16"/>
                </a:moveTo>
                <a:cubicBezTo>
                  <a:pt x="230" y="104"/>
                  <a:pt x="230" y="104"/>
                  <a:pt x="230" y="104"/>
                </a:cubicBezTo>
                <a:cubicBezTo>
                  <a:pt x="230" y="39"/>
                  <a:pt x="230" y="39"/>
                  <a:pt x="230" y="39"/>
                </a:cubicBezTo>
                <a:cubicBezTo>
                  <a:pt x="267" y="25"/>
                  <a:pt x="299" y="19"/>
                  <a:pt x="318" y="16"/>
                </a:cubicBezTo>
                <a:close/>
                <a:moveTo>
                  <a:pt x="216" y="119"/>
                </a:moveTo>
                <a:cubicBezTo>
                  <a:pt x="162" y="172"/>
                  <a:pt x="162" y="172"/>
                  <a:pt x="162" y="172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80" y="62"/>
                  <a:pt x="198" y="53"/>
                  <a:pt x="216" y="45"/>
                </a:cubicBezTo>
                <a:lnTo>
                  <a:pt x="216" y="119"/>
                </a:lnTo>
                <a:close/>
                <a:moveTo>
                  <a:pt x="79" y="255"/>
                </a:moveTo>
                <a:cubicBezTo>
                  <a:pt x="17" y="318"/>
                  <a:pt x="17" y="318"/>
                  <a:pt x="17" y="318"/>
                </a:cubicBezTo>
                <a:cubicBezTo>
                  <a:pt x="21" y="285"/>
                  <a:pt x="36" y="218"/>
                  <a:pt x="79" y="156"/>
                </a:cubicBezTo>
                <a:lnTo>
                  <a:pt x="79" y="255"/>
                </a:lnTo>
                <a:close/>
                <a:moveTo>
                  <a:pt x="90" y="266"/>
                </a:moveTo>
                <a:cubicBezTo>
                  <a:pt x="191" y="266"/>
                  <a:pt x="191" y="266"/>
                  <a:pt x="191" y="266"/>
                </a:cubicBezTo>
                <a:cubicBezTo>
                  <a:pt x="127" y="311"/>
                  <a:pt x="59" y="325"/>
                  <a:pt x="26" y="329"/>
                </a:cubicBezTo>
                <a:lnTo>
                  <a:pt x="90" y="266"/>
                </a:lnTo>
                <a:close/>
                <a:moveTo>
                  <a:pt x="210" y="251"/>
                </a:moveTo>
                <a:cubicBezTo>
                  <a:pt x="105" y="251"/>
                  <a:pt x="105" y="251"/>
                  <a:pt x="105" y="251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261" y="198"/>
                  <a:pt x="261" y="198"/>
                  <a:pt x="261" y="198"/>
                </a:cubicBezTo>
                <a:cubicBezTo>
                  <a:pt x="252" y="209"/>
                  <a:pt x="242" y="221"/>
                  <a:pt x="231" y="232"/>
                </a:cubicBezTo>
                <a:cubicBezTo>
                  <a:pt x="224" y="239"/>
                  <a:pt x="217" y="245"/>
                  <a:pt x="210" y="251"/>
                </a:cubicBezTo>
                <a:close/>
                <a:moveTo>
                  <a:pt x="271" y="183"/>
                </a:moveTo>
                <a:cubicBezTo>
                  <a:pt x="173" y="183"/>
                  <a:pt x="173" y="183"/>
                  <a:pt x="173" y="183"/>
                </a:cubicBezTo>
                <a:cubicBezTo>
                  <a:pt x="226" y="130"/>
                  <a:pt x="226" y="130"/>
                  <a:pt x="226" y="130"/>
                </a:cubicBezTo>
                <a:cubicBezTo>
                  <a:pt x="300" y="130"/>
                  <a:pt x="300" y="130"/>
                  <a:pt x="300" y="130"/>
                </a:cubicBezTo>
                <a:cubicBezTo>
                  <a:pt x="293" y="147"/>
                  <a:pt x="283" y="165"/>
                  <a:pt x="271" y="183"/>
                </a:cubicBezTo>
                <a:close/>
                <a:moveTo>
                  <a:pt x="306" y="115"/>
                </a:moveTo>
                <a:cubicBezTo>
                  <a:pt x="241" y="115"/>
                  <a:pt x="241" y="115"/>
                  <a:pt x="241" y="115"/>
                </a:cubicBezTo>
                <a:cubicBezTo>
                  <a:pt x="330" y="26"/>
                  <a:pt x="330" y="26"/>
                  <a:pt x="330" y="26"/>
                </a:cubicBezTo>
                <a:cubicBezTo>
                  <a:pt x="327" y="45"/>
                  <a:pt x="321" y="78"/>
                  <a:pt x="306" y="115"/>
                </a:cubicBezTo>
                <a:close/>
                <a:moveTo>
                  <a:pt x="256" y="14"/>
                </a:moveTo>
                <a:cubicBezTo>
                  <a:pt x="211" y="28"/>
                  <a:pt x="154" y="53"/>
                  <a:pt x="105" y="103"/>
                </a:cubicBezTo>
                <a:cubicBezTo>
                  <a:pt x="96" y="112"/>
                  <a:pt x="88" y="121"/>
                  <a:pt x="80" y="130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1"/>
                  <a:pt x="79" y="131"/>
                  <a:pt x="79" y="131"/>
                </a:cubicBezTo>
                <a:cubicBezTo>
                  <a:pt x="45" y="174"/>
                  <a:pt x="26" y="219"/>
                  <a:pt x="15" y="257"/>
                </a:cubicBezTo>
                <a:cubicBezTo>
                  <a:pt x="15" y="14"/>
                  <a:pt x="15" y="14"/>
                  <a:pt x="15" y="14"/>
                </a:cubicBezTo>
                <a:lnTo>
                  <a:pt x="256" y="14"/>
                </a:lnTo>
                <a:close/>
                <a:moveTo>
                  <a:pt x="90" y="331"/>
                </a:moveTo>
                <a:cubicBezTo>
                  <a:pt x="136" y="317"/>
                  <a:pt x="192" y="292"/>
                  <a:pt x="242" y="242"/>
                </a:cubicBezTo>
                <a:cubicBezTo>
                  <a:pt x="292" y="192"/>
                  <a:pt x="318" y="134"/>
                  <a:pt x="331" y="88"/>
                </a:cubicBezTo>
                <a:cubicBezTo>
                  <a:pt x="331" y="331"/>
                  <a:pt x="331" y="331"/>
                  <a:pt x="331" y="331"/>
                </a:cubicBezTo>
                <a:lnTo>
                  <a:pt x="90" y="3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1000" kern="1200">
              <a:solidFill>
                <a:srgbClr val="D04A02"/>
              </a:solidFill>
              <a:ea typeface="+mn-ea"/>
              <a:cs typeface="+mn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0488215A-E352-4C14-97BD-1E2019328259}"/>
              </a:ext>
            </a:extLst>
          </p:cNvPr>
          <p:cNvGrpSpPr>
            <a:grpSpLocks noChangeAspect="1"/>
          </p:cNvGrpSpPr>
          <p:nvPr/>
        </p:nvGrpSpPr>
        <p:grpSpPr>
          <a:xfrm>
            <a:off x="9681456" y="3669961"/>
            <a:ext cx="756000" cy="756000"/>
            <a:chOff x="2753539" y="2736287"/>
            <a:chExt cx="422275" cy="422275"/>
          </a:xfrm>
          <a:solidFill>
            <a:schemeClr val="tx1"/>
          </a:solidFill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xmlns="" id="{135E97EB-0B5B-4C17-80BA-3D8943B7E2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xmlns="" id="{26168EEA-EC4D-487E-BEA9-203AAFD5F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xmlns="" id="{E908869E-2DBC-4286-ADF8-D39E2ADAD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xmlns="" id="{9D49A5E8-69CE-4C00-9648-00532B891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C165A7E-97B3-49B0-B645-30F465D8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200" smtClean="0"/>
              <a:pPr algn="r"/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649807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xmlns="" id="{1A311278-BB8C-49F5-973E-CE40320D498E}"/>
              </a:ext>
            </a:extLst>
          </p:cNvPr>
          <p:cNvSpPr/>
          <p:nvPr/>
        </p:nvSpPr>
        <p:spPr>
          <a:xfrm>
            <a:off x="656945" y="1619308"/>
            <a:ext cx="5584057" cy="777663"/>
          </a:xfrm>
          <a:prstGeom prst="snip2DiagRect">
            <a:avLst/>
          </a:prstGeom>
          <a:noFill/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Νέα μέτρα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1440F489-FF35-4662-A954-92073F804A2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18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34198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Νέα μέτρα (1/5)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40BE529-5A0E-4EBD-8FBE-20CE2F446A2E}"/>
              </a:ext>
            </a:extLst>
          </p:cNvPr>
          <p:cNvGrpSpPr/>
          <p:nvPr/>
        </p:nvGrpSpPr>
        <p:grpSpPr>
          <a:xfrm>
            <a:off x="428878" y="1841378"/>
            <a:ext cx="11334243" cy="3666016"/>
            <a:chOff x="343168" y="1309996"/>
            <a:chExt cx="11334243" cy="366601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59A4EBD3-8EB1-4243-BB70-3D77157C0448}"/>
                </a:ext>
              </a:extLst>
            </p:cNvPr>
            <p:cNvGrpSpPr/>
            <p:nvPr/>
          </p:nvGrpSpPr>
          <p:grpSpPr>
            <a:xfrm>
              <a:off x="588043" y="1309996"/>
              <a:ext cx="10824912" cy="3666016"/>
              <a:chOff x="588043" y="1298485"/>
              <a:chExt cx="10824912" cy="4819696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xmlns="" id="{F98122CA-8347-41F6-A286-66AF606B9145}"/>
                  </a:ext>
                </a:extLst>
              </p:cNvPr>
              <p:cNvGrpSpPr/>
              <p:nvPr/>
            </p:nvGrpSpPr>
            <p:grpSpPr>
              <a:xfrm>
                <a:off x="588043" y="1703540"/>
                <a:ext cx="10824912" cy="4073601"/>
                <a:chOff x="588043" y="1703540"/>
                <a:chExt cx="10824912" cy="4073601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xmlns="" id="{3954A43B-E9DF-4277-98F1-DC5598EFD554}"/>
                    </a:ext>
                  </a:extLst>
                </p:cNvPr>
                <p:cNvGrpSpPr/>
                <p:nvPr/>
              </p:nvGrpSpPr>
              <p:grpSpPr>
                <a:xfrm>
                  <a:off x="588043" y="1703540"/>
                  <a:ext cx="10824912" cy="4073601"/>
                  <a:chOff x="588043" y="1703540"/>
                  <a:chExt cx="10824912" cy="4073601"/>
                </a:xfrm>
              </p:grpSpPr>
              <p:sp>
                <p:nvSpPr>
                  <p:cNvPr id="56" name="Rectangle: Diagonal Corners Snipped 55">
                    <a:extLst>
                      <a:ext uri="{FF2B5EF4-FFF2-40B4-BE49-F238E27FC236}">
                        <a16:creationId xmlns:a16="http://schemas.microsoft.com/office/drawing/2014/main" xmlns="" id="{E8B20A8A-D5C6-484E-A45F-BB449C7B5695}"/>
                      </a:ext>
                    </a:extLst>
                  </p:cNvPr>
                  <p:cNvSpPr/>
                  <p:nvPr/>
                </p:nvSpPr>
                <p:spPr>
                  <a:xfrm>
                    <a:off x="6033087" y="1703540"/>
                    <a:ext cx="5379868" cy="1985454"/>
                  </a:xfrm>
                  <a:prstGeom prst="snip2DiagRect">
                    <a:avLst/>
                  </a:prstGeom>
                  <a:solidFill>
                    <a:srgbClr val="7EB2E6"/>
                  </a:soli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Georgia"/>
                    </a:endParaRPr>
                  </a:p>
                </p:txBody>
              </p:sp>
              <p:sp>
                <p:nvSpPr>
                  <p:cNvPr id="57" name="Rectangle: Diagonal Corners Snipped 56">
                    <a:extLst>
                      <a:ext uri="{FF2B5EF4-FFF2-40B4-BE49-F238E27FC236}">
                        <a16:creationId xmlns:a16="http://schemas.microsoft.com/office/drawing/2014/main" xmlns="" id="{DCCEC696-23FC-4C4E-AC28-978C489DE283}"/>
                      </a:ext>
                    </a:extLst>
                  </p:cNvPr>
                  <p:cNvSpPr/>
                  <p:nvPr/>
                </p:nvSpPr>
                <p:spPr>
                  <a:xfrm>
                    <a:off x="6033087" y="3791687"/>
                    <a:ext cx="5379868" cy="1985454"/>
                  </a:xfrm>
                  <a:prstGeom prst="snip2DiagRect">
                    <a:avLst/>
                  </a:prstGeom>
                  <a:solidFill>
                    <a:srgbClr val="D6DCE5"/>
                  </a:soli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Georgia"/>
                    </a:endParaRPr>
                  </a:p>
                </p:txBody>
              </p:sp>
              <p:sp>
                <p:nvSpPr>
                  <p:cNvPr id="58" name="Rectangle: Diagonal Corners Snipped 57">
                    <a:extLst>
                      <a:ext uri="{FF2B5EF4-FFF2-40B4-BE49-F238E27FC236}">
                        <a16:creationId xmlns:a16="http://schemas.microsoft.com/office/drawing/2014/main" xmlns="" id="{35BD79A9-C7BA-4D8F-B230-22E5C6E3CDD5}"/>
                      </a:ext>
                    </a:extLst>
                  </p:cNvPr>
                  <p:cNvSpPr/>
                  <p:nvPr/>
                </p:nvSpPr>
                <p:spPr>
                  <a:xfrm>
                    <a:off x="588043" y="3791687"/>
                    <a:ext cx="5379868" cy="1985454"/>
                  </a:xfrm>
                  <a:prstGeom prst="snip2Diag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Georgia"/>
                    </a:endParaRPr>
                  </a:p>
                </p:txBody>
              </p:sp>
              <p:sp>
                <p:nvSpPr>
                  <p:cNvPr id="59" name="Rectangle: Diagonal Corners Snipped 58">
                    <a:extLst>
                      <a:ext uri="{FF2B5EF4-FFF2-40B4-BE49-F238E27FC236}">
                        <a16:creationId xmlns:a16="http://schemas.microsoft.com/office/drawing/2014/main" xmlns="" id="{49155869-D3B2-482A-A4BB-1B8E31EA75E5}"/>
                      </a:ext>
                    </a:extLst>
                  </p:cNvPr>
                  <p:cNvSpPr/>
                  <p:nvPr/>
                </p:nvSpPr>
                <p:spPr>
                  <a:xfrm>
                    <a:off x="588044" y="1703540"/>
                    <a:ext cx="5379868" cy="1985454"/>
                  </a:xfrm>
                  <a:prstGeom prst="snip2Diag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Georgia"/>
                    </a:endParaRPr>
                  </a:p>
                </p:txBody>
              </p:sp>
            </p:grpSp>
            <p:sp>
              <p:nvSpPr>
                <p:cNvPr id="55" name="Rectangle: Diagonal Corners Snipped 54">
                  <a:extLst>
                    <a:ext uri="{FF2B5EF4-FFF2-40B4-BE49-F238E27FC236}">
                      <a16:creationId xmlns:a16="http://schemas.microsoft.com/office/drawing/2014/main" xmlns="" id="{307E1212-9F5A-4E8E-862E-2AB59D28A9F7}"/>
                    </a:ext>
                  </a:extLst>
                </p:cNvPr>
                <p:cNvSpPr/>
                <p:nvPr/>
              </p:nvSpPr>
              <p:spPr>
                <a:xfrm rot="2704752">
                  <a:off x="5702394" y="3518203"/>
                  <a:ext cx="600993" cy="447314"/>
                </a:xfrm>
                <a:prstGeom prst="snip2DiagRect">
                  <a:avLst>
                    <a:gd name="adj1" fmla="val 0"/>
                    <a:gd name="adj2" fmla="val 0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80669" tIns="80669" rIns="242029" bIns="80669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Georgia"/>
                  </a:endParaRPr>
                </a:p>
              </p:txBody>
            </p:sp>
          </p:grpSp>
          <p:sp>
            <p:nvSpPr>
              <p:cNvPr id="52" name="Rectangle: Diagonal Corners Snipped 51">
                <a:extLst>
                  <a:ext uri="{FF2B5EF4-FFF2-40B4-BE49-F238E27FC236}">
                    <a16:creationId xmlns:a16="http://schemas.microsoft.com/office/drawing/2014/main" xmlns="" id="{88C7DCF1-6BD6-43D1-9F70-7C6BCFC868C4}"/>
                  </a:ext>
                </a:extLst>
              </p:cNvPr>
              <p:cNvSpPr/>
              <p:nvPr/>
            </p:nvSpPr>
            <p:spPr>
              <a:xfrm rot="2704752">
                <a:off x="5709376" y="5625388"/>
                <a:ext cx="587029" cy="398557"/>
              </a:xfrm>
              <a:prstGeom prst="snip2Diag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0669" tIns="80669" rIns="242029" bIns="80669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Georgia"/>
                </a:endParaRPr>
              </a:p>
            </p:txBody>
          </p:sp>
          <p:sp>
            <p:nvSpPr>
              <p:cNvPr id="53" name="Rectangle: Diagonal Corners Snipped 52">
                <a:extLst>
                  <a:ext uri="{FF2B5EF4-FFF2-40B4-BE49-F238E27FC236}">
                    <a16:creationId xmlns:a16="http://schemas.microsoft.com/office/drawing/2014/main" xmlns="" id="{99C4739B-9940-4F78-8EB4-834431D913AB}"/>
                  </a:ext>
                </a:extLst>
              </p:cNvPr>
              <p:cNvSpPr/>
              <p:nvPr/>
            </p:nvSpPr>
            <p:spPr>
              <a:xfrm rot="2704752">
                <a:off x="5730724" y="1333572"/>
                <a:ext cx="604726" cy="534551"/>
              </a:xfrm>
              <a:prstGeom prst="snip2Diag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0669" tIns="80669" rIns="242029" bIns="80669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Georgia"/>
                </a:endParaRPr>
              </a:p>
            </p:txBody>
          </p:sp>
        </p:grpSp>
        <p:sp>
          <p:nvSpPr>
            <p:cNvPr id="45" name="Rectangle: Diagonal Corners Snipped 44">
              <a:extLst>
                <a:ext uri="{FF2B5EF4-FFF2-40B4-BE49-F238E27FC236}">
                  <a16:creationId xmlns:a16="http://schemas.microsoft.com/office/drawing/2014/main" xmlns="" id="{842834B8-C630-45A8-8EE5-F03B45E72CCC}"/>
                </a:ext>
              </a:extLst>
            </p:cNvPr>
            <p:cNvSpPr/>
            <p:nvPr/>
          </p:nvSpPr>
          <p:spPr>
            <a:xfrm rot="2704752">
              <a:off x="11254874" y="2947866"/>
              <a:ext cx="446513" cy="398557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eorgia"/>
              </a:endParaRPr>
            </a:p>
          </p:txBody>
        </p:sp>
        <p:sp>
          <p:nvSpPr>
            <p:cNvPr id="46" name="Rectangle: Diagonal Corners Snipped 45">
              <a:extLst>
                <a:ext uri="{FF2B5EF4-FFF2-40B4-BE49-F238E27FC236}">
                  <a16:creationId xmlns:a16="http://schemas.microsoft.com/office/drawing/2014/main" xmlns="" id="{9738ED17-DD89-4F36-8078-1EDCD9117C82}"/>
                </a:ext>
              </a:extLst>
            </p:cNvPr>
            <p:cNvSpPr/>
            <p:nvPr/>
          </p:nvSpPr>
          <p:spPr>
            <a:xfrm rot="2704752">
              <a:off x="11254876" y="4546625"/>
              <a:ext cx="446513" cy="398557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eorgia"/>
              </a:endParaRPr>
            </a:p>
          </p:txBody>
        </p:sp>
        <p:sp>
          <p:nvSpPr>
            <p:cNvPr id="47" name="Rectangle: Diagonal Corners Snipped 46">
              <a:extLst>
                <a:ext uri="{FF2B5EF4-FFF2-40B4-BE49-F238E27FC236}">
                  <a16:creationId xmlns:a16="http://schemas.microsoft.com/office/drawing/2014/main" xmlns="" id="{14C4E1C9-E283-41C7-8E75-2BA8B51949C9}"/>
                </a:ext>
              </a:extLst>
            </p:cNvPr>
            <p:cNvSpPr/>
            <p:nvPr/>
          </p:nvSpPr>
          <p:spPr>
            <a:xfrm rot="2704752">
              <a:off x="319190" y="4525906"/>
              <a:ext cx="446513" cy="398557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eorgia"/>
              </a:endParaRP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8EFD45C3-E2B7-45E0-8639-0E8B7AAAA840}"/>
              </a:ext>
            </a:extLst>
          </p:cNvPr>
          <p:cNvSpPr/>
          <p:nvPr/>
        </p:nvSpPr>
        <p:spPr>
          <a:xfrm>
            <a:off x="2602278" y="3942102"/>
            <a:ext cx="30341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Παροχή επιδόματος ανεργίας για εποχικά απασχολούμενους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2487C9A2-1F65-4040-B00C-F02636A59C11}"/>
              </a:ext>
            </a:extLst>
          </p:cNvPr>
          <p:cNvSpPr/>
          <p:nvPr/>
        </p:nvSpPr>
        <p:spPr>
          <a:xfrm>
            <a:off x="7706919" y="2467844"/>
            <a:ext cx="36047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Νέος μηχανισμός στήριξης απασχόλησης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5AE48EDF-356B-4C38-A0B5-B0693E56B919}"/>
              </a:ext>
            </a:extLst>
          </p:cNvPr>
          <p:cNvSpPr/>
          <p:nvPr/>
        </p:nvSpPr>
        <p:spPr>
          <a:xfrm>
            <a:off x="7953398" y="4097721"/>
            <a:ext cx="3111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Αναστολή πληρωμής φορολογικών οφειλών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B34EDFF3-4F5D-4BFB-A4CC-D145F44C1CB6}"/>
              </a:ext>
            </a:extLst>
          </p:cNvPr>
          <p:cNvSpPr/>
          <p:nvPr/>
        </p:nvSpPr>
        <p:spPr>
          <a:xfrm>
            <a:off x="2777333" y="2376449"/>
            <a:ext cx="26840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Αναστολή σύμβασης εργασίας και αποζημίωση ειδικού σκοπού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11F34A7C-3C5E-4A45-B6C8-0E63B29F3CB1}"/>
              </a:ext>
            </a:extLst>
          </p:cNvPr>
          <p:cNvSpPr/>
          <p:nvPr/>
        </p:nvSpPr>
        <p:spPr>
          <a:xfrm>
            <a:off x="531335" y="1956877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864329F6-BB11-40D1-A168-9BC50A45C470}"/>
              </a:ext>
            </a:extLst>
          </p:cNvPr>
          <p:cNvSpPr/>
          <p:nvPr/>
        </p:nvSpPr>
        <p:spPr>
          <a:xfrm>
            <a:off x="6217251" y="1976002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2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D03EEF9F-9547-430D-A39F-41291AFA44B7}"/>
              </a:ext>
            </a:extLst>
          </p:cNvPr>
          <p:cNvSpPr/>
          <p:nvPr/>
        </p:nvSpPr>
        <p:spPr>
          <a:xfrm>
            <a:off x="531335" y="3575788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3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0B7ECC09-0AFA-4D1B-A93C-D509B81FFBD8}"/>
              </a:ext>
            </a:extLst>
          </p:cNvPr>
          <p:cNvSpPr/>
          <p:nvPr/>
        </p:nvSpPr>
        <p:spPr>
          <a:xfrm>
            <a:off x="6208371" y="3586456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4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32CDC64-CA7E-4771-9B0A-53578CE0FC7F}"/>
              </a:ext>
            </a:extLst>
          </p:cNvPr>
          <p:cNvGrpSpPr>
            <a:grpSpLocks noChangeAspect="1"/>
          </p:cNvGrpSpPr>
          <p:nvPr/>
        </p:nvGrpSpPr>
        <p:grpSpPr>
          <a:xfrm>
            <a:off x="1235216" y="2437166"/>
            <a:ext cx="864000" cy="864000"/>
            <a:chOff x="5794375" y="3784600"/>
            <a:chExt cx="420688" cy="420688"/>
          </a:xfrm>
          <a:solidFill>
            <a:schemeClr val="bg1"/>
          </a:solidFill>
        </p:grpSpPr>
        <p:sp>
          <p:nvSpPr>
            <p:cNvPr id="36" name="Freeform 105">
              <a:extLst>
                <a:ext uri="{FF2B5EF4-FFF2-40B4-BE49-F238E27FC236}">
                  <a16:creationId xmlns:a16="http://schemas.microsoft.com/office/drawing/2014/main" xmlns="" id="{8FD2CD02-2088-4B33-8607-3F42CFB619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4375" y="3784600"/>
              <a:ext cx="420688" cy="420688"/>
            </a:xfrm>
            <a:custGeom>
              <a:avLst/>
              <a:gdLst>
                <a:gd name="T0" fmla="*/ 0 w 192"/>
                <a:gd name="T1" fmla="*/ 192 h 192"/>
                <a:gd name="T2" fmla="*/ 192 w 192"/>
                <a:gd name="T3" fmla="*/ 0 h 192"/>
                <a:gd name="T4" fmla="*/ 153 w 192"/>
                <a:gd name="T5" fmla="*/ 133 h 192"/>
                <a:gd name="T6" fmla="*/ 166 w 192"/>
                <a:gd name="T7" fmla="*/ 82 h 192"/>
                <a:gd name="T8" fmla="*/ 126 w 192"/>
                <a:gd name="T9" fmla="*/ 65 h 192"/>
                <a:gd name="T10" fmla="*/ 113 w 192"/>
                <a:gd name="T11" fmla="*/ 71 h 192"/>
                <a:gd name="T12" fmla="*/ 119 w 192"/>
                <a:gd name="T13" fmla="*/ 76 h 192"/>
                <a:gd name="T14" fmla="*/ 149 w 192"/>
                <a:gd name="T15" fmla="*/ 73 h 192"/>
                <a:gd name="T16" fmla="*/ 158 w 192"/>
                <a:gd name="T17" fmla="*/ 125 h 192"/>
                <a:gd name="T18" fmla="*/ 146 w 192"/>
                <a:gd name="T19" fmla="*/ 184 h 192"/>
                <a:gd name="T20" fmla="*/ 129 w 192"/>
                <a:gd name="T21" fmla="*/ 125 h 192"/>
                <a:gd name="T22" fmla="*/ 89 w 192"/>
                <a:gd name="T23" fmla="*/ 114 h 192"/>
                <a:gd name="T24" fmla="*/ 62 w 192"/>
                <a:gd name="T25" fmla="*/ 129 h 192"/>
                <a:gd name="T26" fmla="*/ 89 w 192"/>
                <a:gd name="T27" fmla="*/ 144 h 192"/>
                <a:gd name="T28" fmla="*/ 121 w 192"/>
                <a:gd name="T29" fmla="*/ 133 h 192"/>
                <a:gd name="T30" fmla="*/ 71 w 192"/>
                <a:gd name="T31" fmla="*/ 184 h 192"/>
                <a:gd name="T32" fmla="*/ 63 w 192"/>
                <a:gd name="T33" fmla="*/ 139 h 192"/>
                <a:gd name="T34" fmla="*/ 47 w 192"/>
                <a:gd name="T35" fmla="*/ 184 h 192"/>
                <a:gd name="T36" fmla="*/ 34 w 192"/>
                <a:gd name="T37" fmla="*/ 125 h 192"/>
                <a:gd name="T38" fmla="*/ 43 w 192"/>
                <a:gd name="T39" fmla="*/ 73 h 192"/>
                <a:gd name="T40" fmla="*/ 76 w 192"/>
                <a:gd name="T41" fmla="*/ 82 h 192"/>
                <a:gd name="T42" fmla="*/ 114 w 192"/>
                <a:gd name="T43" fmla="*/ 99 h 192"/>
                <a:gd name="T44" fmla="*/ 109 w 192"/>
                <a:gd name="T45" fmla="*/ 115 h 192"/>
                <a:gd name="T46" fmla="*/ 109 w 192"/>
                <a:gd name="T47" fmla="*/ 75 h 192"/>
                <a:gd name="T48" fmla="*/ 114 w 192"/>
                <a:gd name="T49" fmla="*/ 91 h 192"/>
                <a:gd name="T50" fmla="*/ 83 w 192"/>
                <a:gd name="T51" fmla="*/ 82 h 192"/>
                <a:gd name="T52" fmla="*/ 43 w 192"/>
                <a:gd name="T53" fmla="*/ 65 h 192"/>
                <a:gd name="T54" fmla="*/ 26 w 192"/>
                <a:gd name="T55" fmla="*/ 133 h 192"/>
                <a:gd name="T56" fmla="*/ 39 w 192"/>
                <a:gd name="T57" fmla="*/ 184 h 192"/>
                <a:gd name="T58" fmla="*/ 8 w 192"/>
                <a:gd name="T59" fmla="*/ 8 h 192"/>
                <a:gd name="T60" fmla="*/ 184 w 192"/>
                <a:gd name="T61" fmla="*/ 184 h 192"/>
                <a:gd name="T62" fmla="*/ 153 w 192"/>
                <a:gd name="T63" fmla="*/ 13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2">
                  <a:moveTo>
                    <a:pt x="0" y="0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0"/>
                    <a:pt x="192" y="0"/>
                    <a:pt x="192" y="0"/>
                  </a:cubicBezTo>
                  <a:lnTo>
                    <a:pt x="0" y="0"/>
                  </a:lnTo>
                  <a:close/>
                  <a:moveTo>
                    <a:pt x="153" y="133"/>
                  </a:moveTo>
                  <a:cubicBezTo>
                    <a:pt x="166" y="133"/>
                    <a:pt x="166" y="133"/>
                    <a:pt x="166" y="133"/>
                  </a:cubicBezTo>
                  <a:cubicBezTo>
                    <a:pt x="166" y="82"/>
                    <a:pt x="166" y="82"/>
                    <a:pt x="166" y="82"/>
                  </a:cubicBezTo>
                  <a:cubicBezTo>
                    <a:pt x="166" y="73"/>
                    <a:pt x="158" y="65"/>
                    <a:pt x="149" y="65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1" y="65"/>
                    <a:pt x="116" y="67"/>
                    <a:pt x="113" y="71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1" y="74"/>
                    <a:pt x="123" y="73"/>
                    <a:pt x="126" y="73"/>
                  </a:cubicBezTo>
                  <a:cubicBezTo>
                    <a:pt x="149" y="73"/>
                    <a:pt x="149" y="73"/>
                    <a:pt x="149" y="73"/>
                  </a:cubicBezTo>
                  <a:cubicBezTo>
                    <a:pt x="154" y="73"/>
                    <a:pt x="158" y="77"/>
                    <a:pt x="158" y="82"/>
                  </a:cubicBezTo>
                  <a:cubicBezTo>
                    <a:pt x="158" y="125"/>
                    <a:pt x="158" y="125"/>
                    <a:pt x="158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29" y="184"/>
                    <a:pt x="129" y="184"/>
                    <a:pt x="129" y="184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77"/>
                    <a:pt x="38" y="73"/>
                    <a:pt x="43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1" y="73"/>
                    <a:pt x="76" y="77"/>
                    <a:pt x="76" y="82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114" y="99"/>
                    <a:pt x="114" y="99"/>
                    <a:pt x="114" y="99"/>
                  </a:cubicBezTo>
                  <a:cubicBezTo>
                    <a:pt x="104" y="110"/>
                    <a:pt x="104" y="110"/>
                    <a:pt x="104" y="110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29" y="95"/>
                    <a:pt x="129" y="95"/>
                    <a:pt x="129" y="9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73"/>
                    <a:pt x="76" y="65"/>
                    <a:pt x="66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34" y="65"/>
                    <a:pt x="26" y="73"/>
                    <a:pt x="26" y="82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4" y="184"/>
                    <a:pt x="184" y="184"/>
                    <a:pt x="184" y="184"/>
                  </a:cubicBezTo>
                  <a:cubicBezTo>
                    <a:pt x="153" y="184"/>
                    <a:pt x="153" y="184"/>
                    <a:pt x="153" y="184"/>
                  </a:cubicBezTo>
                  <a:lnTo>
                    <a:pt x="153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106">
              <a:extLst>
                <a:ext uri="{FF2B5EF4-FFF2-40B4-BE49-F238E27FC236}">
                  <a16:creationId xmlns:a16="http://schemas.microsoft.com/office/drawing/2014/main" xmlns="" id="{1EC1CDC5-D6F9-418B-AC9F-364AF79F85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0100" y="3838575"/>
              <a:ext cx="69850" cy="73025"/>
            </a:xfrm>
            <a:custGeom>
              <a:avLst/>
              <a:gdLst>
                <a:gd name="T0" fmla="*/ 16 w 32"/>
                <a:gd name="T1" fmla="*/ 0 h 33"/>
                <a:gd name="T2" fmla="*/ 0 w 32"/>
                <a:gd name="T3" fmla="*/ 16 h 33"/>
                <a:gd name="T4" fmla="*/ 16 w 32"/>
                <a:gd name="T5" fmla="*/ 33 h 33"/>
                <a:gd name="T6" fmla="*/ 32 w 32"/>
                <a:gd name="T7" fmla="*/ 16 h 33"/>
                <a:gd name="T8" fmla="*/ 16 w 32"/>
                <a:gd name="T9" fmla="*/ 0 h 33"/>
                <a:gd name="T10" fmla="*/ 16 w 32"/>
                <a:gd name="T11" fmla="*/ 25 h 33"/>
                <a:gd name="T12" fmla="*/ 8 w 32"/>
                <a:gd name="T13" fmla="*/ 16 h 33"/>
                <a:gd name="T14" fmla="*/ 16 w 32"/>
                <a:gd name="T15" fmla="*/ 8 h 33"/>
                <a:gd name="T16" fmla="*/ 24 w 32"/>
                <a:gd name="T17" fmla="*/ 16 h 33"/>
                <a:gd name="T18" fmla="*/ 16 w 32"/>
                <a:gd name="T1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3"/>
                    <a:pt x="16" y="33"/>
                  </a:cubicBezTo>
                  <a:cubicBezTo>
                    <a:pt x="24" y="33"/>
                    <a:pt x="32" y="25"/>
                    <a:pt x="32" y="16"/>
                  </a:cubicBezTo>
                  <a:cubicBezTo>
                    <a:pt x="32" y="7"/>
                    <a:pt x="24" y="0"/>
                    <a:pt x="16" y="0"/>
                  </a:cubicBezTo>
                  <a:close/>
                  <a:moveTo>
                    <a:pt x="16" y="25"/>
                  </a:moveTo>
                  <a:cubicBezTo>
                    <a:pt x="11" y="25"/>
                    <a:pt x="8" y="21"/>
                    <a:pt x="8" y="16"/>
                  </a:cubicBezTo>
                  <a:cubicBezTo>
                    <a:pt x="8" y="12"/>
                    <a:pt x="11" y="8"/>
                    <a:pt x="16" y="8"/>
                  </a:cubicBezTo>
                  <a:cubicBezTo>
                    <a:pt x="20" y="8"/>
                    <a:pt x="24" y="12"/>
                    <a:pt x="24" y="16"/>
                  </a:cubicBezTo>
                  <a:cubicBezTo>
                    <a:pt x="24" y="21"/>
                    <a:pt x="20" y="25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107">
              <a:extLst>
                <a:ext uri="{FF2B5EF4-FFF2-40B4-BE49-F238E27FC236}">
                  <a16:creationId xmlns:a16="http://schemas.microsoft.com/office/drawing/2014/main" xmlns="" id="{B76A61F5-6B2A-4015-A7DB-7AB4D5B255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9488" y="3838575"/>
              <a:ext cx="69850" cy="73025"/>
            </a:xfrm>
            <a:custGeom>
              <a:avLst/>
              <a:gdLst>
                <a:gd name="T0" fmla="*/ 17 w 32"/>
                <a:gd name="T1" fmla="*/ 0 h 33"/>
                <a:gd name="T2" fmla="*/ 0 w 32"/>
                <a:gd name="T3" fmla="*/ 16 h 33"/>
                <a:gd name="T4" fmla="*/ 17 w 32"/>
                <a:gd name="T5" fmla="*/ 33 h 33"/>
                <a:gd name="T6" fmla="*/ 32 w 32"/>
                <a:gd name="T7" fmla="*/ 16 h 33"/>
                <a:gd name="T8" fmla="*/ 17 w 32"/>
                <a:gd name="T9" fmla="*/ 0 h 33"/>
                <a:gd name="T10" fmla="*/ 25 w 32"/>
                <a:gd name="T11" fmla="*/ 16 h 33"/>
                <a:gd name="T12" fmla="*/ 17 w 32"/>
                <a:gd name="T13" fmla="*/ 25 h 33"/>
                <a:gd name="T14" fmla="*/ 8 w 32"/>
                <a:gd name="T15" fmla="*/ 16 h 33"/>
                <a:gd name="T16" fmla="*/ 17 w 32"/>
                <a:gd name="T17" fmla="*/ 8 h 33"/>
                <a:gd name="T18" fmla="*/ 25 w 32"/>
                <a:gd name="T1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7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3"/>
                    <a:pt x="17" y="33"/>
                  </a:cubicBezTo>
                  <a:cubicBezTo>
                    <a:pt x="25" y="33"/>
                    <a:pt x="32" y="25"/>
                    <a:pt x="32" y="16"/>
                  </a:cubicBezTo>
                  <a:cubicBezTo>
                    <a:pt x="32" y="7"/>
                    <a:pt x="25" y="0"/>
                    <a:pt x="17" y="0"/>
                  </a:cubicBezTo>
                  <a:close/>
                  <a:moveTo>
                    <a:pt x="25" y="16"/>
                  </a:moveTo>
                  <a:cubicBezTo>
                    <a:pt x="25" y="21"/>
                    <a:pt x="21" y="25"/>
                    <a:pt x="17" y="25"/>
                  </a:cubicBezTo>
                  <a:cubicBezTo>
                    <a:pt x="12" y="25"/>
                    <a:pt x="8" y="21"/>
                    <a:pt x="8" y="16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1" y="8"/>
                    <a:pt x="25" y="12"/>
                    <a:pt x="2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51DDF755-70A0-4ADC-B572-8858EF760D22}"/>
              </a:ext>
            </a:extLst>
          </p:cNvPr>
          <p:cNvGrpSpPr>
            <a:grpSpLocks noChangeAspect="1"/>
          </p:cNvGrpSpPr>
          <p:nvPr/>
        </p:nvGrpSpPr>
        <p:grpSpPr>
          <a:xfrm>
            <a:off x="6842919" y="2467844"/>
            <a:ext cx="864000" cy="864000"/>
            <a:chOff x="4175125" y="284163"/>
            <a:chExt cx="938213" cy="939800"/>
          </a:xfrm>
          <a:solidFill>
            <a:schemeClr val="tx1"/>
          </a:solidFill>
        </p:grpSpPr>
        <p:sp>
          <p:nvSpPr>
            <p:cNvPr id="40" name="Freeform 195">
              <a:extLst>
                <a:ext uri="{FF2B5EF4-FFF2-40B4-BE49-F238E27FC236}">
                  <a16:creationId xmlns:a16="http://schemas.microsoft.com/office/drawing/2014/main" xmlns="" id="{79CBEF89-6976-49CF-B0B4-81CBB95B88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5" y="284163"/>
              <a:ext cx="938213" cy="939800"/>
            </a:xfrm>
            <a:custGeom>
              <a:avLst/>
              <a:gdLst>
                <a:gd name="T0" fmla="*/ 0 w 576"/>
                <a:gd name="T1" fmla="*/ 576 h 576"/>
                <a:gd name="T2" fmla="*/ 576 w 576"/>
                <a:gd name="T3" fmla="*/ 0 h 576"/>
                <a:gd name="T4" fmla="*/ 551 w 576"/>
                <a:gd name="T5" fmla="*/ 25 h 576"/>
                <a:gd name="T6" fmla="*/ 540 w 576"/>
                <a:gd name="T7" fmla="*/ 401 h 576"/>
                <a:gd name="T8" fmla="*/ 503 w 576"/>
                <a:gd name="T9" fmla="*/ 388 h 576"/>
                <a:gd name="T10" fmla="*/ 472 w 576"/>
                <a:gd name="T11" fmla="*/ 398 h 576"/>
                <a:gd name="T12" fmla="*/ 440 w 576"/>
                <a:gd name="T13" fmla="*/ 388 h 576"/>
                <a:gd name="T14" fmla="*/ 404 w 576"/>
                <a:gd name="T15" fmla="*/ 401 h 576"/>
                <a:gd name="T16" fmla="*/ 356 w 576"/>
                <a:gd name="T17" fmla="*/ 401 h 576"/>
                <a:gd name="T18" fmla="*/ 319 w 576"/>
                <a:gd name="T19" fmla="*/ 388 h 576"/>
                <a:gd name="T20" fmla="*/ 288 w 576"/>
                <a:gd name="T21" fmla="*/ 398 h 576"/>
                <a:gd name="T22" fmla="*/ 257 w 576"/>
                <a:gd name="T23" fmla="*/ 388 h 576"/>
                <a:gd name="T24" fmla="*/ 220 w 576"/>
                <a:gd name="T25" fmla="*/ 401 h 576"/>
                <a:gd name="T26" fmla="*/ 172 w 576"/>
                <a:gd name="T27" fmla="*/ 401 h 576"/>
                <a:gd name="T28" fmla="*/ 136 w 576"/>
                <a:gd name="T29" fmla="*/ 388 h 576"/>
                <a:gd name="T30" fmla="*/ 104 w 576"/>
                <a:gd name="T31" fmla="*/ 398 h 576"/>
                <a:gd name="T32" fmla="*/ 73 w 576"/>
                <a:gd name="T33" fmla="*/ 388 h 576"/>
                <a:gd name="T34" fmla="*/ 36 w 576"/>
                <a:gd name="T35" fmla="*/ 401 h 576"/>
                <a:gd name="T36" fmla="*/ 25 w 576"/>
                <a:gd name="T37" fmla="*/ 25 h 576"/>
                <a:gd name="T38" fmla="*/ 208 w 576"/>
                <a:gd name="T39" fmla="*/ 471 h 576"/>
                <a:gd name="T40" fmla="*/ 228 w 576"/>
                <a:gd name="T41" fmla="*/ 424 h 576"/>
                <a:gd name="T42" fmla="*/ 264 w 576"/>
                <a:gd name="T43" fmla="*/ 411 h 576"/>
                <a:gd name="T44" fmla="*/ 312 w 576"/>
                <a:gd name="T45" fmla="*/ 411 h 576"/>
                <a:gd name="T46" fmla="*/ 348 w 576"/>
                <a:gd name="T47" fmla="*/ 424 h 576"/>
                <a:gd name="T48" fmla="*/ 368 w 576"/>
                <a:gd name="T49" fmla="*/ 471 h 576"/>
                <a:gd name="T50" fmla="*/ 208 w 576"/>
                <a:gd name="T51" fmla="*/ 552 h 576"/>
                <a:gd name="T52" fmla="*/ 25 w 576"/>
                <a:gd name="T53" fmla="*/ 471 h 576"/>
                <a:gd name="T54" fmla="*/ 44 w 576"/>
                <a:gd name="T55" fmla="*/ 424 h 576"/>
                <a:gd name="T56" fmla="*/ 80 w 576"/>
                <a:gd name="T57" fmla="*/ 411 h 576"/>
                <a:gd name="T58" fmla="*/ 128 w 576"/>
                <a:gd name="T59" fmla="*/ 411 h 576"/>
                <a:gd name="T60" fmla="*/ 164 w 576"/>
                <a:gd name="T61" fmla="*/ 424 h 576"/>
                <a:gd name="T62" fmla="*/ 184 w 576"/>
                <a:gd name="T63" fmla="*/ 471 h 576"/>
                <a:gd name="T64" fmla="*/ 25 w 576"/>
                <a:gd name="T65" fmla="*/ 552 h 576"/>
                <a:gd name="T66" fmla="*/ 392 w 576"/>
                <a:gd name="T67" fmla="*/ 552 h 576"/>
                <a:gd name="T68" fmla="*/ 396 w 576"/>
                <a:gd name="T69" fmla="*/ 440 h 576"/>
                <a:gd name="T70" fmla="*/ 447 w 576"/>
                <a:gd name="T71" fmla="*/ 412 h 576"/>
                <a:gd name="T72" fmla="*/ 472 w 576"/>
                <a:gd name="T73" fmla="*/ 422 h 576"/>
                <a:gd name="T74" fmla="*/ 496 w 576"/>
                <a:gd name="T75" fmla="*/ 412 h 576"/>
                <a:gd name="T76" fmla="*/ 547 w 576"/>
                <a:gd name="T77" fmla="*/ 440 h 576"/>
                <a:gd name="T78" fmla="*/ 551 w 576"/>
                <a:gd name="T79" fmla="*/ 552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25"/>
                  </a:moveTo>
                  <a:cubicBezTo>
                    <a:pt x="551" y="406"/>
                    <a:pt x="551" y="406"/>
                    <a:pt x="551" y="406"/>
                  </a:cubicBezTo>
                  <a:cubicBezTo>
                    <a:pt x="548" y="404"/>
                    <a:pt x="544" y="402"/>
                    <a:pt x="540" y="401"/>
                  </a:cubicBezTo>
                  <a:cubicBezTo>
                    <a:pt x="531" y="397"/>
                    <a:pt x="519" y="393"/>
                    <a:pt x="504" y="388"/>
                  </a:cubicBezTo>
                  <a:cubicBezTo>
                    <a:pt x="503" y="388"/>
                    <a:pt x="503" y="388"/>
                    <a:pt x="503" y="388"/>
                  </a:cubicBezTo>
                  <a:cubicBezTo>
                    <a:pt x="489" y="383"/>
                    <a:pt x="481" y="390"/>
                    <a:pt x="477" y="396"/>
                  </a:cubicBezTo>
                  <a:cubicBezTo>
                    <a:pt x="476" y="397"/>
                    <a:pt x="475" y="398"/>
                    <a:pt x="472" y="398"/>
                  </a:cubicBezTo>
                  <a:cubicBezTo>
                    <a:pt x="469" y="398"/>
                    <a:pt x="468" y="397"/>
                    <a:pt x="467" y="396"/>
                  </a:cubicBezTo>
                  <a:cubicBezTo>
                    <a:pt x="463" y="390"/>
                    <a:pt x="455" y="383"/>
                    <a:pt x="440" y="388"/>
                  </a:cubicBezTo>
                  <a:cubicBezTo>
                    <a:pt x="439" y="388"/>
                    <a:pt x="439" y="388"/>
                    <a:pt x="439" y="388"/>
                  </a:cubicBezTo>
                  <a:cubicBezTo>
                    <a:pt x="425" y="393"/>
                    <a:pt x="413" y="397"/>
                    <a:pt x="404" y="401"/>
                  </a:cubicBezTo>
                  <a:cubicBezTo>
                    <a:pt x="394" y="404"/>
                    <a:pt x="386" y="410"/>
                    <a:pt x="380" y="418"/>
                  </a:cubicBezTo>
                  <a:cubicBezTo>
                    <a:pt x="374" y="410"/>
                    <a:pt x="366" y="404"/>
                    <a:pt x="356" y="401"/>
                  </a:cubicBezTo>
                  <a:cubicBezTo>
                    <a:pt x="347" y="397"/>
                    <a:pt x="335" y="393"/>
                    <a:pt x="320" y="388"/>
                  </a:cubicBezTo>
                  <a:cubicBezTo>
                    <a:pt x="319" y="388"/>
                    <a:pt x="319" y="388"/>
                    <a:pt x="319" y="388"/>
                  </a:cubicBezTo>
                  <a:cubicBezTo>
                    <a:pt x="305" y="383"/>
                    <a:pt x="297" y="390"/>
                    <a:pt x="293" y="396"/>
                  </a:cubicBezTo>
                  <a:cubicBezTo>
                    <a:pt x="292" y="397"/>
                    <a:pt x="291" y="398"/>
                    <a:pt x="288" y="398"/>
                  </a:cubicBezTo>
                  <a:cubicBezTo>
                    <a:pt x="285" y="398"/>
                    <a:pt x="284" y="397"/>
                    <a:pt x="283" y="396"/>
                  </a:cubicBezTo>
                  <a:cubicBezTo>
                    <a:pt x="279" y="390"/>
                    <a:pt x="271" y="383"/>
                    <a:pt x="257" y="388"/>
                  </a:cubicBezTo>
                  <a:cubicBezTo>
                    <a:pt x="256" y="388"/>
                    <a:pt x="256" y="388"/>
                    <a:pt x="256" y="388"/>
                  </a:cubicBezTo>
                  <a:cubicBezTo>
                    <a:pt x="241" y="393"/>
                    <a:pt x="229" y="397"/>
                    <a:pt x="220" y="401"/>
                  </a:cubicBezTo>
                  <a:cubicBezTo>
                    <a:pt x="210" y="404"/>
                    <a:pt x="202" y="410"/>
                    <a:pt x="196" y="418"/>
                  </a:cubicBezTo>
                  <a:cubicBezTo>
                    <a:pt x="190" y="410"/>
                    <a:pt x="182" y="404"/>
                    <a:pt x="172" y="401"/>
                  </a:cubicBezTo>
                  <a:cubicBezTo>
                    <a:pt x="163" y="397"/>
                    <a:pt x="151" y="393"/>
                    <a:pt x="136" y="388"/>
                  </a:cubicBezTo>
                  <a:cubicBezTo>
                    <a:pt x="136" y="388"/>
                    <a:pt x="136" y="388"/>
                    <a:pt x="136" y="388"/>
                  </a:cubicBezTo>
                  <a:cubicBezTo>
                    <a:pt x="121" y="383"/>
                    <a:pt x="113" y="390"/>
                    <a:pt x="109" y="396"/>
                  </a:cubicBezTo>
                  <a:cubicBezTo>
                    <a:pt x="108" y="397"/>
                    <a:pt x="107" y="398"/>
                    <a:pt x="104" y="398"/>
                  </a:cubicBezTo>
                  <a:cubicBezTo>
                    <a:pt x="101" y="398"/>
                    <a:pt x="100" y="397"/>
                    <a:pt x="100" y="396"/>
                  </a:cubicBezTo>
                  <a:cubicBezTo>
                    <a:pt x="95" y="390"/>
                    <a:pt x="87" y="383"/>
                    <a:pt x="73" y="388"/>
                  </a:cubicBezTo>
                  <a:cubicBezTo>
                    <a:pt x="72" y="388"/>
                    <a:pt x="72" y="388"/>
                    <a:pt x="72" y="388"/>
                  </a:cubicBezTo>
                  <a:cubicBezTo>
                    <a:pt x="58" y="393"/>
                    <a:pt x="45" y="397"/>
                    <a:pt x="36" y="401"/>
                  </a:cubicBezTo>
                  <a:cubicBezTo>
                    <a:pt x="32" y="402"/>
                    <a:pt x="28" y="404"/>
                    <a:pt x="25" y="406"/>
                  </a:cubicBezTo>
                  <a:cubicBezTo>
                    <a:pt x="25" y="25"/>
                    <a:pt x="25" y="25"/>
                    <a:pt x="25" y="25"/>
                  </a:cubicBezTo>
                  <a:lnTo>
                    <a:pt x="551" y="25"/>
                  </a:lnTo>
                  <a:close/>
                  <a:moveTo>
                    <a:pt x="208" y="471"/>
                  </a:moveTo>
                  <a:cubicBezTo>
                    <a:pt x="209" y="467"/>
                    <a:pt x="211" y="450"/>
                    <a:pt x="213" y="440"/>
                  </a:cubicBezTo>
                  <a:cubicBezTo>
                    <a:pt x="213" y="435"/>
                    <a:pt x="218" y="428"/>
                    <a:pt x="228" y="424"/>
                  </a:cubicBezTo>
                  <a:cubicBezTo>
                    <a:pt x="237" y="421"/>
                    <a:pt x="249" y="417"/>
                    <a:pt x="264" y="412"/>
                  </a:cubicBezTo>
                  <a:cubicBezTo>
                    <a:pt x="264" y="411"/>
                    <a:pt x="264" y="411"/>
                    <a:pt x="264" y="411"/>
                  </a:cubicBezTo>
                  <a:cubicBezTo>
                    <a:pt x="270" y="419"/>
                    <a:pt x="278" y="422"/>
                    <a:pt x="288" y="422"/>
                  </a:cubicBezTo>
                  <a:cubicBezTo>
                    <a:pt x="298" y="422"/>
                    <a:pt x="306" y="419"/>
                    <a:pt x="312" y="411"/>
                  </a:cubicBezTo>
                  <a:cubicBezTo>
                    <a:pt x="313" y="412"/>
                    <a:pt x="313" y="412"/>
                    <a:pt x="313" y="412"/>
                  </a:cubicBezTo>
                  <a:cubicBezTo>
                    <a:pt x="327" y="417"/>
                    <a:pt x="339" y="421"/>
                    <a:pt x="348" y="424"/>
                  </a:cubicBezTo>
                  <a:cubicBezTo>
                    <a:pt x="358" y="428"/>
                    <a:pt x="363" y="435"/>
                    <a:pt x="364" y="440"/>
                  </a:cubicBezTo>
                  <a:cubicBezTo>
                    <a:pt x="365" y="450"/>
                    <a:pt x="367" y="467"/>
                    <a:pt x="368" y="471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208" y="552"/>
                    <a:pt x="208" y="552"/>
                    <a:pt x="208" y="552"/>
                  </a:cubicBezTo>
                  <a:lnTo>
                    <a:pt x="208" y="471"/>
                  </a:lnTo>
                  <a:close/>
                  <a:moveTo>
                    <a:pt x="25" y="471"/>
                  </a:moveTo>
                  <a:cubicBezTo>
                    <a:pt x="25" y="467"/>
                    <a:pt x="28" y="450"/>
                    <a:pt x="29" y="440"/>
                  </a:cubicBezTo>
                  <a:cubicBezTo>
                    <a:pt x="29" y="435"/>
                    <a:pt x="34" y="428"/>
                    <a:pt x="44" y="424"/>
                  </a:cubicBezTo>
                  <a:cubicBezTo>
                    <a:pt x="51" y="422"/>
                    <a:pt x="62" y="418"/>
                    <a:pt x="80" y="412"/>
                  </a:cubicBezTo>
                  <a:cubicBezTo>
                    <a:pt x="80" y="411"/>
                    <a:pt x="80" y="411"/>
                    <a:pt x="80" y="411"/>
                  </a:cubicBezTo>
                  <a:cubicBezTo>
                    <a:pt x="86" y="419"/>
                    <a:pt x="94" y="422"/>
                    <a:pt x="104" y="422"/>
                  </a:cubicBezTo>
                  <a:cubicBezTo>
                    <a:pt x="114" y="422"/>
                    <a:pt x="122" y="419"/>
                    <a:pt x="128" y="411"/>
                  </a:cubicBezTo>
                  <a:cubicBezTo>
                    <a:pt x="129" y="412"/>
                    <a:pt x="129" y="412"/>
                    <a:pt x="129" y="412"/>
                  </a:cubicBezTo>
                  <a:cubicBezTo>
                    <a:pt x="143" y="417"/>
                    <a:pt x="155" y="421"/>
                    <a:pt x="164" y="424"/>
                  </a:cubicBezTo>
                  <a:cubicBezTo>
                    <a:pt x="175" y="428"/>
                    <a:pt x="179" y="435"/>
                    <a:pt x="180" y="440"/>
                  </a:cubicBezTo>
                  <a:cubicBezTo>
                    <a:pt x="181" y="450"/>
                    <a:pt x="183" y="467"/>
                    <a:pt x="184" y="471"/>
                  </a:cubicBezTo>
                  <a:cubicBezTo>
                    <a:pt x="184" y="552"/>
                    <a:pt x="184" y="552"/>
                    <a:pt x="184" y="552"/>
                  </a:cubicBezTo>
                  <a:cubicBezTo>
                    <a:pt x="25" y="552"/>
                    <a:pt x="25" y="552"/>
                    <a:pt x="25" y="552"/>
                  </a:cubicBezTo>
                  <a:lnTo>
                    <a:pt x="25" y="471"/>
                  </a:lnTo>
                  <a:close/>
                  <a:moveTo>
                    <a:pt x="392" y="552"/>
                  </a:moveTo>
                  <a:cubicBezTo>
                    <a:pt x="392" y="471"/>
                    <a:pt x="392" y="471"/>
                    <a:pt x="392" y="471"/>
                  </a:cubicBezTo>
                  <a:cubicBezTo>
                    <a:pt x="393" y="467"/>
                    <a:pt x="395" y="450"/>
                    <a:pt x="396" y="440"/>
                  </a:cubicBezTo>
                  <a:cubicBezTo>
                    <a:pt x="397" y="435"/>
                    <a:pt x="401" y="428"/>
                    <a:pt x="412" y="424"/>
                  </a:cubicBezTo>
                  <a:cubicBezTo>
                    <a:pt x="421" y="421"/>
                    <a:pt x="433" y="417"/>
                    <a:pt x="447" y="412"/>
                  </a:cubicBezTo>
                  <a:cubicBezTo>
                    <a:pt x="448" y="411"/>
                    <a:pt x="448" y="411"/>
                    <a:pt x="448" y="411"/>
                  </a:cubicBezTo>
                  <a:cubicBezTo>
                    <a:pt x="454" y="419"/>
                    <a:pt x="462" y="422"/>
                    <a:pt x="472" y="422"/>
                  </a:cubicBezTo>
                  <a:cubicBezTo>
                    <a:pt x="482" y="422"/>
                    <a:pt x="490" y="419"/>
                    <a:pt x="496" y="411"/>
                  </a:cubicBezTo>
                  <a:cubicBezTo>
                    <a:pt x="496" y="412"/>
                    <a:pt x="496" y="412"/>
                    <a:pt x="496" y="412"/>
                  </a:cubicBezTo>
                  <a:cubicBezTo>
                    <a:pt x="511" y="417"/>
                    <a:pt x="523" y="421"/>
                    <a:pt x="532" y="424"/>
                  </a:cubicBezTo>
                  <a:cubicBezTo>
                    <a:pt x="542" y="428"/>
                    <a:pt x="547" y="435"/>
                    <a:pt x="547" y="440"/>
                  </a:cubicBezTo>
                  <a:cubicBezTo>
                    <a:pt x="548" y="450"/>
                    <a:pt x="551" y="467"/>
                    <a:pt x="551" y="471"/>
                  </a:cubicBezTo>
                  <a:cubicBezTo>
                    <a:pt x="551" y="552"/>
                    <a:pt x="551" y="552"/>
                    <a:pt x="551" y="552"/>
                  </a:cubicBezTo>
                  <a:lnTo>
                    <a:pt x="392" y="5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196">
              <a:extLst>
                <a:ext uri="{FF2B5EF4-FFF2-40B4-BE49-F238E27FC236}">
                  <a16:creationId xmlns:a16="http://schemas.microsoft.com/office/drawing/2014/main" xmlns="" id="{21664E4B-E9B7-4396-89B0-211733A936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601663"/>
              <a:ext cx="739775" cy="314325"/>
            </a:xfrm>
            <a:custGeom>
              <a:avLst/>
              <a:gdLst>
                <a:gd name="T0" fmla="*/ 44 w 455"/>
                <a:gd name="T1" fmla="*/ 192 h 192"/>
                <a:gd name="T2" fmla="*/ 74 w 455"/>
                <a:gd name="T3" fmla="*/ 95 h 192"/>
                <a:gd name="T4" fmla="*/ 60 w 455"/>
                <a:gd name="T5" fmla="*/ 57 h 192"/>
                <a:gd name="T6" fmla="*/ 111 w 455"/>
                <a:gd name="T7" fmla="*/ 28 h 192"/>
                <a:gd name="T8" fmla="*/ 135 w 455"/>
                <a:gd name="T9" fmla="*/ 39 h 192"/>
                <a:gd name="T10" fmla="*/ 160 w 455"/>
                <a:gd name="T11" fmla="*/ 28 h 192"/>
                <a:gd name="T12" fmla="*/ 211 w 455"/>
                <a:gd name="T13" fmla="*/ 57 h 192"/>
                <a:gd name="T14" fmla="*/ 197 w 455"/>
                <a:gd name="T15" fmla="*/ 95 h 192"/>
                <a:gd name="T16" fmla="*/ 227 w 455"/>
                <a:gd name="T17" fmla="*/ 192 h 192"/>
                <a:gd name="T18" fmla="*/ 269 w 455"/>
                <a:gd name="T19" fmla="*/ 133 h 192"/>
                <a:gd name="T20" fmla="*/ 240 w 455"/>
                <a:gd name="T21" fmla="*/ 84 h 192"/>
                <a:gd name="T22" fmla="*/ 259 w 455"/>
                <a:gd name="T23" fmla="*/ 40 h 192"/>
                <a:gd name="T24" fmla="*/ 295 w 455"/>
                <a:gd name="T25" fmla="*/ 28 h 192"/>
                <a:gd name="T26" fmla="*/ 343 w 455"/>
                <a:gd name="T27" fmla="*/ 28 h 192"/>
                <a:gd name="T28" fmla="*/ 379 w 455"/>
                <a:gd name="T29" fmla="*/ 40 h 192"/>
                <a:gd name="T30" fmla="*/ 398 w 455"/>
                <a:gd name="T31" fmla="*/ 84 h 192"/>
                <a:gd name="T32" fmla="*/ 369 w 455"/>
                <a:gd name="T33" fmla="*/ 133 h 192"/>
                <a:gd name="T34" fmla="*/ 411 w 455"/>
                <a:gd name="T35" fmla="*/ 192 h 192"/>
                <a:gd name="T36" fmla="*/ 441 w 455"/>
                <a:gd name="T37" fmla="*/ 95 h 192"/>
                <a:gd name="T38" fmla="*/ 419 w 455"/>
                <a:gd name="T39" fmla="*/ 54 h 192"/>
                <a:gd name="T40" fmla="*/ 351 w 455"/>
                <a:gd name="T41" fmla="*/ 5 h 192"/>
                <a:gd name="T42" fmla="*/ 324 w 455"/>
                <a:gd name="T43" fmla="*/ 12 h 192"/>
                <a:gd name="T44" fmla="*/ 314 w 455"/>
                <a:gd name="T45" fmla="*/ 12 h 192"/>
                <a:gd name="T46" fmla="*/ 287 w 455"/>
                <a:gd name="T47" fmla="*/ 5 h 192"/>
                <a:gd name="T48" fmla="*/ 227 w 455"/>
                <a:gd name="T49" fmla="*/ 34 h 192"/>
                <a:gd name="T50" fmla="*/ 167 w 455"/>
                <a:gd name="T51" fmla="*/ 5 h 192"/>
                <a:gd name="T52" fmla="*/ 140 w 455"/>
                <a:gd name="T53" fmla="*/ 12 h 192"/>
                <a:gd name="T54" fmla="*/ 130 w 455"/>
                <a:gd name="T55" fmla="*/ 12 h 192"/>
                <a:gd name="T56" fmla="*/ 103 w 455"/>
                <a:gd name="T57" fmla="*/ 5 h 192"/>
                <a:gd name="T58" fmla="*/ 35 w 455"/>
                <a:gd name="T59" fmla="*/ 54 h 192"/>
                <a:gd name="T60" fmla="*/ 13 w 455"/>
                <a:gd name="T61" fmla="*/ 95 h 192"/>
                <a:gd name="T62" fmla="*/ 43 w 455"/>
                <a:gd name="T63" fmla="*/ 192 h 192"/>
                <a:gd name="T64" fmla="*/ 411 w 455"/>
                <a:gd name="T65" fmla="*/ 167 h 192"/>
                <a:gd name="T66" fmla="*/ 393 w 455"/>
                <a:gd name="T67" fmla="*/ 131 h 192"/>
                <a:gd name="T68" fmla="*/ 411 w 455"/>
                <a:gd name="T69" fmla="*/ 106 h 192"/>
                <a:gd name="T70" fmla="*/ 423 w 455"/>
                <a:gd name="T71" fmla="*/ 112 h 192"/>
                <a:gd name="T72" fmla="*/ 245 w 455"/>
                <a:gd name="T73" fmla="*/ 131 h 192"/>
                <a:gd name="T74" fmla="*/ 227 w 455"/>
                <a:gd name="T75" fmla="*/ 167 h 192"/>
                <a:gd name="T76" fmla="*/ 215 w 455"/>
                <a:gd name="T77" fmla="*/ 112 h 192"/>
                <a:gd name="T78" fmla="*/ 227 w 455"/>
                <a:gd name="T79" fmla="*/ 106 h 192"/>
                <a:gd name="T80" fmla="*/ 245 w 455"/>
                <a:gd name="T81" fmla="*/ 131 h 192"/>
                <a:gd name="T82" fmla="*/ 43 w 455"/>
                <a:gd name="T83" fmla="*/ 106 h 192"/>
                <a:gd name="T84" fmla="*/ 56 w 455"/>
                <a:gd name="T85" fmla="*/ 112 h 192"/>
                <a:gd name="T86" fmla="*/ 44 w 455"/>
                <a:gd name="T87" fmla="*/ 167 h 192"/>
                <a:gd name="T88" fmla="*/ 26 w 455"/>
                <a:gd name="T89" fmla="*/ 13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5" h="192">
                  <a:moveTo>
                    <a:pt x="43" y="192"/>
                  </a:moveTo>
                  <a:cubicBezTo>
                    <a:pt x="44" y="192"/>
                    <a:pt x="44" y="192"/>
                    <a:pt x="44" y="192"/>
                  </a:cubicBezTo>
                  <a:cubicBezTo>
                    <a:pt x="62" y="192"/>
                    <a:pt x="83" y="174"/>
                    <a:pt x="86" y="133"/>
                  </a:cubicBezTo>
                  <a:cubicBezTo>
                    <a:pt x="87" y="114"/>
                    <a:pt x="80" y="102"/>
                    <a:pt x="74" y="95"/>
                  </a:cubicBezTo>
                  <a:cubicBezTo>
                    <a:pt x="68" y="89"/>
                    <a:pt x="62" y="86"/>
                    <a:pt x="56" y="84"/>
                  </a:cubicBezTo>
                  <a:cubicBezTo>
                    <a:pt x="57" y="77"/>
                    <a:pt x="59" y="65"/>
                    <a:pt x="60" y="57"/>
                  </a:cubicBezTo>
                  <a:cubicBezTo>
                    <a:pt x="60" y="52"/>
                    <a:pt x="65" y="44"/>
                    <a:pt x="75" y="40"/>
                  </a:cubicBezTo>
                  <a:cubicBezTo>
                    <a:pt x="87" y="36"/>
                    <a:pt x="103" y="31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7" y="35"/>
                    <a:pt x="125" y="39"/>
                    <a:pt x="135" y="39"/>
                  </a:cubicBezTo>
                  <a:cubicBezTo>
                    <a:pt x="145" y="39"/>
                    <a:pt x="153" y="35"/>
                    <a:pt x="159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7" y="31"/>
                    <a:pt x="183" y="36"/>
                    <a:pt x="195" y="40"/>
                  </a:cubicBezTo>
                  <a:cubicBezTo>
                    <a:pt x="206" y="44"/>
                    <a:pt x="210" y="52"/>
                    <a:pt x="211" y="57"/>
                  </a:cubicBezTo>
                  <a:cubicBezTo>
                    <a:pt x="211" y="65"/>
                    <a:pt x="213" y="77"/>
                    <a:pt x="214" y="84"/>
                  </a:cubicBezTo>
                  <a:cubicBezTo>
                    <a:pt x="208" y="86"/>
                    <a:pt x="202" y="90"/>
                    <a:pt x="197" y="95"/>
                  </a:cubicBezTo>
                  <a:cubicBezTo>
                    <a:pt x="191" y="102"/>
                    <a:pt x="184" y="114"/>
                    <a:pt x="185" y="133"/>
                  </a:cubicBezTo>
                  <a:cubicBezTo>
                    <a:pt x="188" y="174"/>
                    <a:pt x="208" y="192"/>
                    <a:pt x="227" y="192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46" y="192"/>
                    <a:pt x="266" y="174"/>
                    <a:pt x="269" y="133"/>
                  </a:cubicBezTo>
                  <a:cubicBezTo>
                    <a:pt x="271" y="114"/>
                    <a:pt x="264" y="102"/>
                    <a:pt x="257" y="95"/>
                  </a:cubicBezTo>
                  <a:cubicBezTo>
                    <a:pt x="252" y="89"/>
                    <a:pt x="246" y="86"/>
                    <a:pt x="240" y="84"/>
                  </a:cubicBezTo>
                  <a:cubicBezTo>
                    <a:pt x="241" y="77"/>
                    <a:pt x="243" y="65"/>
                    <a:pt x="243" y="57"/>
                  </a:cubicBezTo>
                  <a:cubicBezTo>
                    <a:pt x="244" y="52"/>
                    <a:pt x="248" y="44"/>
                    <a:pt x="259" y="40"/>
                  </a:cubicBezTo>
                  <a:cubicBezTo>
                    <a:pt x="271" y="36"/>
                    <a:pt x="287" y="31"/>
                    <a:pt x="295" y="28"/>
                  </a:cubicBezTo>
                  <a:cubicBezTo>
                    <a:pt x="295" y="28"/>
                    <a:pt x="295" y="28"/>
                    <a:pt x="295" y="28"/>
                  </a:cubicBezTo>
                  <a:cubicBezTo>
                    <a:pt x="301" y="35"/>
                    <a:pt x="309" y="39"/>
                    <a:pt x="319" y="39"/>
                  </a:cubicBezTo>
                  <a:cubicBezTo>
                    <a:pt x="329" y="39"/>
                    <a:pt x="337" y="35"/>
                    <a:pt x="343" y="28"/>
                  </a:cubicBezTo>
                  <a:cubicBezTo>
                    <a:pt x="343" y="28"/>
                    <a:pt x="343" y="28"/>
                    <a:pt x="343" y="28"/>
                  </a:cubicBezTo>
                  <a:cubicBezTo>
                    <a:pt x="351" y="31"/>
                    <a:pt x="367" y="36"/>
                    <a:pt x="379" y="40"/>
                  </a:cubicBezTo>
                  <a:cubicBezTo>
                    <a:pt x="389" y="44"/>
                    <a:pt x="394" y="52"/>
                    <a:pt x="394" y="57"/>
                  </a:cubicBezTo>
                  <a:cubicBezTo>
                    <a:pt x="395" y="65"/>
                    <a:pt x="397" y="77"/>
                    <a:pt x="398" y="84"/>
                  </a:cubicBezTo>
                  <a:cubicBezTo>
                    <a:pt x="392" y="86"/>
                    <a:pt x="386" y="90"/>
                    <a:pt x="381" y="95"/>
                  </a:cubicBezTo>
                  <a:cubicBezTo>
                    <a:pt x="375" y="102"/>
                    <a:pt x="367" y="114"/>
                    <a:pt x="369" y="133"/>
                  </a:cubicBezTo>
                  <a:cubicBezTo>
                    <a:pt x="372" y="174"/>
                    <a:pt x="392" y="192"/>
                    <a:pt x="411" y="192"/>
                  </a:cubicBezTo>
                  <a:cubicBezTo>
                    <a:pt x="411" y="192"/>
                    <a:pt x="411" y="192"/>
                    <a:pt x="411" y="192"/>
                  </a:cubicBezTo>
                  <a:cubicBezTo>
                    <a:pt x="430" y="192"/>
                    <a:pt x="450" y="174"/>
                    <a:pt x="453" y="133"/>
                  </a:cubicBezTo>
                  <a:cubicBezTo>
                    <a:pt x="455" y="114"/>
                    <a:pt x="448" y="102"/>
                    <a:pt x="441" y="95"/>
                  </a:cubicBezTo>
                  <a:cubicBezTo>
                    <a:pt x="436" y="89"/>
                    <a:pt x="429" y="85"/>
                    <a:pt x="423" y="83"/>
                  </a:cubicBezTo>
                  <a:cubicBezTo>
                    <a:pt x="422" y="79"/>
                    <a:pt x="420" y="63"/>
                    <a:pt x="419" y="54"/>
                  </a:cubicBezTo>
                  <a:cubicBezTo>
                    <a:pt x="417" y="38"/>
                    <a:pt x="405" y="24"/>
                    <a:pt x="387" y="17"/>
                  </a:cubicBezTo>
                  <a:cubicBezTo>
                    <a:pt x="375" y="13"/>
                    <a:pt x="359" y="8"/>
                    <a:pt x="351" y="5"/>
                  </a:cubicBezTo>
                  <a:cubicBezTo>
                    <a:pt x="350" y="5"/>
                    <a:pt x="350" y="5"/>
                    <a:pt x="350" y="5"/>
                  </a:cubicBezTo>
                  <a:cubicBezTo>
                    <a:pt x="336" y="0"/>
                    <a:pt x="328" y="6"/>
                    <a:pt x="324" y="12"/>
                  </a:cubicBezTo>
                  <a:cubicBezTo>
                    <a:pt x="323" y="14"/>
                    <a:pt x="322" y="14"/>
                    <a:pt x="319" y="14"/>
                  </a:cubicBezTo>
                  <a:cubicBezTo>
                    <a:pt x="316" y="14"/>
                    <a:pt x="315" y="14"/>
                    <a:pt x="314" y="12"/>
                  </a:cubicBezTo>
                  <a:cubicBezTo>
                    <a:pt x="310" y="6"/>
                    <a:pt x="302" y="0"/>
                    <a:pt x="287" y="5"/>
                  </a:cubicBezTo>
                  <a:cubicBezTo>
                    <a:pt x="287" y="5"/>
                    <a:pt x="287" y="5"/>
                    <a:pt x="287" y="5"/>
                  </a:cubicBezTo>
                  <a:cubicBezTo>
                    <a:pt x="279" y="8"/>
                    <a:pt x="263" y="13"/>
                    <a:pt x="251" y="17"/>
                  </a:cubicBezTo>
                  <a:cubicBezTo>
                    <a:pt x="241" y="21"/>
                    <a:pt x="233" y="27"/>
                    <a:pt x="227" y="34"/>
                  </a:cubicBezTo>
                  <a:cubicBezTo>
                    <a:pt x="221" y="27"/>
                    <a:pt x="213" y="21"/>
                    <a:pt x="203" y="17"/>
                  </a:cubicBezTo>
                  <a:cubicBezTo>
                    <a:pt x="191" y="13"/>
                    <a:pt x="175" y="8"/>
                    <a:pt x="167" y="5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52" y="0"/>
                    <a:pt x="144" y="6"/>
                    <a:pt x="140" y="12"/>
                  </a:cubicBezTo>
                  <a:cubicBezTo>
                    <a:pt x="139" y="14"/>
                    <a:pt x="138" y="14"/>
                    <a:pt x="135" y="14"/>
                  </a:cubicBezTo>
                  <a:cubicBezTo>
                    <a:pt x="132" y="14"/>
                    <a:pt x="131" y="14"/>
                    <a:pt x="130" y="12"/>
                  </a:cubicBezTo>
                  <a:cubicBezTo>
                    <a:pt x="126" y="6"/>
                    <a:pt x="118" y="0"/>
                    <a:pt x="104" y="5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95" y="8"/>
                    <a:pt x="79" y="13"/>
                    <a:pt x="67" y="17"/>
                  </a:cubicBezTo>
                  <a:cubicBezTo>
                    <a:pt x="49" y="24"/>
                    <a:pt x="37" y="38"/>
                    <a:pt x="35" y="54"/>
                  </a:cubicBezTo>
                  <a:cubicBezTo>
                    <a:pt x="34" y="63"/>
                    <a:pt x="32" y="79"/>
                    <a:pt x="31" y="83"/>
                  </a:cubicBezTo>
                  <a:cubicBezTo>
                    <a:pt x="25" y="86"/>
                    <a:pt x="19" y="89"/>
                    <a:pt x="13" y="95"/>
                  </a:cubicBezTo>
                  <a:cubicBezTo>
                    <a:pt x="7" y="102"/>
                    <a:pt x="0" y="114"/>
                    <a:pt x="1" y="133"/>
                  </a:cubicBezTo>
                  <a:cubicBezTo>
                    <a:pt x="4" y="174"/>
                    <a:pt x="24" y="192"/>
                    <a:pt x="43" y="192"/>
                  </a:cubicBezTo>
                  <a:close/>
                  <a:moveTo>
                    <a:pt x="429" y="131"/>
                  </a:moveTo>
                  <a:cubicBezTo>
                    <a:pt x="427" y="156"/>
                    <a:pt x="417" y="167"/>
                    <a:pt x="411" y="167"/>
                  </a:cubicBezTo>
                  <a:cubicBezTo>
                    <a:pt x="411" y="167"/>
                    <a:pt x="411" y="167"/>
                    <a:pt x="411" y="167"/>
                  </a:cubicBezTo>
                  <a:cubicBezTo>
                    <a:pt x="405" y="167"/>
                    <a:pt x="395" y="156"/>
                    <a:pt x="393" y="131"/>
                  </a:cubicBezTo>
                  <a:cubicBezTo>
                    <a:pt x="393" y="123"/>
                    <a:pt x="395" y="116"/>
                    <a:pt x="399" y="112"/>
                  </a:cubicBezTo>
                  <a:cubicBezTo>
                    <a:pt x="403" y="107"/>
                    <a:pt x="409" y="106"/>
                    <a:pt x="411" y="106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413" y="106"/>
                    <a:pt x="419" y="107"/>
                    <a:pt x="423" y="112"/>
                  </a:cubicBezTo>
                  <a:cubicBezTo>
                    <a:pt x="428" y="116"/>
                    <a:pt x="429" y="123"/>
                    <a:pt x="429" y="131"/>
                  </a:cubicBezTo>
                  <a:close/>
                  <a:moveTo>
                    <a:pt x="245" y="131"/>
                  </a:moveTo>
                  <a:cubicBezTo>
                    <a:pt x="243" y="156"/>
                    <a:pt x="234" y="167"/>
                    <a:pt x="227" y="167"/>
                  </a:cubicBezTo>
                  <a:cubicBezTo>
                    <a:pt x="227" y="167"/>
                    <a:pt x="227" y="167"/>
                    <a:pt x="227" y="167"/>
                  </a:cubicBezTo>
                  <a:cubicBezTo>
                    <a:pt x="221" y="167"/>
                    <a:pt x="211" y="156"/>
                    <a:pt x="210" y="131"/>
                  </a:cubicBezTo>
                  <a:cubicBezTo>
                    <a:pt x="209" y="123"/>
                    <a:pt x="211" y="116"/>
                    <a:pt x="215" y="112"/>
                  </a:cubicBezTo>
                  <a:cubicBezTo>
                    <a:pt x="219" y="107"/>
                    <a:pt x="225" y="106"/>
                    <a:pt x="227" y="106"/>
                  </a:cubicBezTo>
                  <a:cubicBezTo>
                    <a:pt x="227" y="106"/>
                    <a:pt x="227" y="106"/>
                    <a:pt x="227" y="106"/>
                  </a:cubicBezTo>
                  <a:cubicBezTo>
                    <a:pt x="229" y="106"/>
                    <a:pt x="235" y="107"/>
                    <a:pt x="239" y="112"/>
                  </a:cubicBezTo>
                  <a:cubicBezTo>
                    <a:pt x="244" y="116"/>
                    <a:pt x="245" y="123"/>
                    <a:pt x="245" y="131"/>
                  </a:cubicBezTo>
                  <a:close/>
                  <a:moveTo>
                    <a:pt x="31" y="112"/>
                  </a:moveTo>
                  <a:cubicBezTo>
                    <a:pt x="35" y="107"/>
                    <a:pt x="41" y="106"/>
                    <a:pt x="43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6" y="106"/>
                    <a:pt x="51" y="107"/>
                    <a:pt x="56" y="112"/>
                  </a:cubicBezTo>
                  <a:cubicBezTo>
                    <a:pt x="60" y="116"/>
                    <a:pt x="62" y="123"/>
                    <a:pt x="61" y="131"/>
                  </a:cubicBezTo>
                  <a:cubicBezTo>
                    <a:pt x="59" y="156"/>
                    <a:pt x="50" y="167"/>
                    <a:pt x="44" y="167"/>
                  </a:cubicBezTo>
                  <a:cubicBezTo>
                    <a:pt x="43" y="167"/>
                    <a:pt x="43" y="167"/>
                    <a:pt x="43" y="167"/>
                  </a:cubicBezTo>
                  <a:cubicBezTo>
                    <a:pt x="37" y="167"/>
                    <a:pt x="27" y="156"/>
                    <a:pt x="26" y="131"/>
                  </a:cubicBezTo>
                  <a:cubicBezTo>
                    <a:pt x="25" y="123"/>
                    <a:pt x="27" y="116"/>
                    <a:pt x="31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197">
              <a:extLst>
                <a:ext uri="{FF2B5EF4-FFF2-40B4-BE49-F238E27FC236}">
                  <a16:creationId xmlns:a16="http://schemas.microsoft.com/office/drawing/2014/main" xmlns="" id="{30B86267-FA0F-42A6-A07A-3C76FB2587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4363" y="428625"/>
              <a:ext cx="141288" cy="179388"/>
            </a:xfrm>
            <a:custGeom>
              <a:avLst/>
              <a:gdLst>
                <a:gd name="T0" fmla="*/ 43 w 87"/>
                <a:gd name="T1" fmla="*/ 110 h 110"/>
                <a:gd name="T2" fmla="*/ 44 w 87"/>
                <a:gd name="T3" fmla="*/ 110 h 110"/>
                <a:gd name="T4" fmla="*/ 85 w 87"/>
                <a:gd name="T5" fmla="*/ 52 h 110"/>
                <a:gd name="T6" fmla="*/ 74 w 87"/>
                <a:gd name="T7" fmla="*/ 14 h 110"/>
                <a:gd name="T8" fmla="*/ 44 w 87"/>
                <a:gd name="T9" fmla="*/ 0 h 110"/>
                <a:gd name="T10" fmla="*/ 43 w 87"/>
                <a:gd name="T11" fmla="*/ 0 h 110"/>
                <a:gd name="T12" fmla="*/ 13 w 87"/>
                <a:gd name="T13" fmla="*/ 14 h 110"/>
                <a:gd name="T14" fmla="*/ 1 w 87"/>
                <a:gd name="T15" fmla="*/ 52 h 110"/>
                <a:gd name="T16" fmla="*/ 43 w 87"/>
                <a:gd name="T17" fmla="*/ 110 h 110"/>
                <a:gd name="T18" fmla="*/ 31 w 87"/>
                <a:gd name="T19" fmla="*/ 30 h 110"/>
                <a:gd name="T20" fmla="*/ 43 w 87"/>
                <a:gd name="T21" fmla="*/ 24 h 110"/>
                <a:gd name="T22" fmla="*/ 44 w 87"/>
                <a:gd name="T23" fmla="*/ 24 h 110"/>
                <a:gd name="T24" fmla="*/ 56 w 87"/>
                <a:gd name="T25" fmla="*/ 30 h 110"/>
                <a:gd name="T26" fmla="*/ 61 w 87"/>
                <a:gd name="T27" fmla="*/ 50 h 110"/>
                <a:gd name="T28" fmla="*/ 44 w 87"/>
                <a:gd name="T29" fmla="*/ 85 h 110"/>
                <a:gd name="T30" fmla="*/ 43 w 87"/>
                <a:gd name="T31" fmla="*/ 85 h 110"/>
                <a:gd name="T32" fmla="*/ 26 w 87"/>
                <a:gd name="T33" fmla="*/ 50 h 110"/>
                <a:gd name="T34" fmla="*/ 31 w 87"/>
                <a:gd name="T35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10">
                  <a:moveTo>
                    <a:pt x="43" y="110"/>
                  </a:moveTo>
                  <a:cubicBezTo>
                    <a:pt x="44" y="110"/>
                    <a:pt x="44" y="110"/>
                    <a:pt x="44" y="110"/>
                  </a:cubicBezTo>
                  <a:cubicBezTo>
                    <a:pt x="62" y="110"/>
                    <a:pt x="83" y="92"/>
                    <a:pt x="85" y="52"/>
                  </a:cubicBezTo>
                  <a:cubicBezTo>
                    <a:pt x="87" y="32"/>
                    <a:pt x="80" y="20"/>
                    <a:pt x="74" y="14"/>
                  </a:cubicBezTo>
                  <a:cubicBezTo>
                    <a:pt x="64" y="3"/>
                    <a:pt x="51" y="0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5" y="0"/>
                    <a:pt x="23" y="3"/>
                    <a:pt x="13" y="14"/>
                  </a:cubicBezTo>
                  <a:cubicBezTo>
                    <a:pt x="7" y="20"/>
                    <a:pt x="0" y="32"/>
                    <a:pt x="1" y="52"/>
                  </a:cubicBezTo>
                  <a:cubicBezTo>
                    <a:pt x="4" y="92"/>
                    <a:pt x="24" y="110"/>
                    <a:pt x="43" y="110"/>
                  </a:cubicBezTo>
                  <a:close/>
                  <a:moveTo>
                    <a:pt x="31" y="30"/>
                  </a:moveTo>
                  <a:cubicBezTo>
                    <a:pt x="35" y="26"/>
                    <a:pt x="41" y="24"/>
                    <a:pt x="4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4"/>
                    <a:pt x="51" y="26"/>
                    <a:pt x="56" y="30"/>
                  </a:cubicBezTo>
                  <a:cubicBezTo>
                    <a:pt x="60" y="35"/>
                    <a:pt x="62" y="41"/>
                    <a:pt x="61" y="50"/>
                  </a:cubicBezTo>
                  <a:cubicBezTo>
                    <a:pt x="59" y="74"/>
                    <a:pt x="50" y="85"/>
                    <a:pt x="44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7" y="85"/>
                    <a:pt x="27" y="74"/>
                    <a:pt x="26" y="50"/>
                  </a:cubicBezTo>
                  <a:cubicBezTo>
                    <a:pt x="25" y="41"/>
                    <a:pt x="27" y="35"/>
                    <a:pt x="3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198">
              <a:extLst>
                <a:ext uri="{FF2B5EF4-FFF2-40B4-BE49-F238E27FC236}">
                  <a16:creationId xmlns:a16="http://schemas.microsoft.com/office/drawing/2014/main" xmlns="" id="{E49FE92D-B417-4E41-9420-0C7883655A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4400" y="428625"/>
              <a:ext cx="141288" cy="179388"/>
            </a:xfrm>
            <a:custGeom>
              <a:avLst/>
              <a:gdLst>
                <a:gd name="T0" fmla="*/ 43 w 87"/>
                <a:gd name="T1" fmla="*/ 110 h 110"/>
                <a:gd name="T2" fmla="*/ 43 w 87"/>
                <a:gd name="T3" fmla="*/ 110 h 110"/>
                <a:gd name="T4" fmla="*/ 85 w 87"/>
                <a:gd name="T5" fmla="*/ 52 h 110"/>
                <a:gd name="T6" fmla="*/ 73 w 87"/>
                <a:gd name="T7" fmla="*/ 14 h 110"/>
                <a:gd name="T8" fmla="*/ 43 w 87"/>
                <a:gd name="T9" fmla="*/ 0 h 110"/>
                <a:gd name="T10" fmla="*/ 43 w 87"/>
                <a:gd name="T11" fmla="*/ 0 h 110"/>
                <a:gd name="T12" fmla="*/ 13 w 87"/>
                <a:gd name="T13" fmla="*/ 14 h 110"/>
                <a:gd name="T14" fmla="*/ 1 w 87"/>
                <a:gd name="T15" fmla="*/ 52 h 110"/>
                <a:gd name="T16" fmla="*/ 43 w 87"/>
                <a:gd name="T17" fmla="*/ 110 h 110"/>
                <a:gd name="T18" fmla="*/ 31 w 87"/>
                <a:gd name="T19" fmla="*/ 30 h 110"/>
                <a:gd name="T20" fmla="*/ 43 w 87"/>
                <a:gd name="T21" fmla="*/ 24 h 110"/>
                <a:gd name="T22" fmla="*/ 43 w 87"/>
                <a:gd name="T23" fmla="*/ 24 h 110"/>
                <a:gd name="T24" fmla="*/ 55 w 87"/>
                <a:gd name="T25" fmla="*/ 30 h 110"/>
                <a:gd name="T26" fmla="*/ 61 w 87"/>
                <a:gd name="T27" fmla="*/ 50 h 110"/>
                <a:gd name="T28" fmla="*/ 43 w 87"/>
                <a:gd name="T29" fmla="*/ 85 h 110"/>
                <a:gd name="T30" fmla="*/ 43 w 87"/>
                <a:gd name="T31" fmla="*/ 85 h 110"/>
                <a:gd name="T32" fmla="*/ 25 w 87"/>
                <a:gd name="T33" fmla="*/ 50 h 110"/>
                <a:gd name="T34" fmla="*/ 31 w 87"/>
                <a:gd name="T35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10">
                  <a:moveTo>
                    <a:pt x="43" y="110"/>
                  </a:moveTo>
                  <a:cubicBezTo>
                    <a:pt x="43" y="110"/>
                    <a:pt x="43" y="110"/>
                    <a:pt x="43" y="110"/>
                  </a:cubicBezTo>
                  <a:cubicBezTo>
                    <a:pt x="62" y="110"/>
                    <a:pt x="82" y="92"/>
                    <a:pt x="85" y="52"/>
                  </a:cubicBezTo>
                  <a:cubicBezTo>
                    <a:pt x="87" y="32"/>
                    <a:pt x="80" y="20"/>
                    <a:pt x="73" y="14"/>
                  </a:cubicBezTo>
                  <a:cubicBezTo>
                    <a:pt x="64" y="3"/>
                    <a:pt x="51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5" y="0"/>
                    <a:pt x="22" y="3"/>
                    <a:pt x="13" y="14"/>
                  </a:cubicBezTo>
                  <a:cubicBezTo>
                    <a:pt x="7" y="20"/>
                    <a:pt x="0" y="32"/>
                    <a:pt x="1" y="52"/>
                  </a:cubicBezTo>
                  <a:cubicBezTo>
                    <a:pt x="4" y="92"/>
                    <a:pt x="24" y="110"/>
                    <a:pt x="43" y="110"/>
                  </a:cubicBezTo>
                  <a:close/>
                  <a:moveTo>
                    <a:pt x="31" y="30"/>
                  </a:moveTo>
                  <a:cubicBezTo>
                    <a:pt x="35" y="26"/>
                    <a:pt x="41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5" y="24"/>
                    <a:pt x="51" y="26"/>
                    <a:pt x="55" y="30"/>
                  </a:cubicBezTo>
                  <a:cubicBezTo>
                    <a:pt x="60" y="35"/>
                    <a:pt x="61" y="41"/>
                    <a:pt x="61" y="50"/>
                  </a:cubicBezTo>
                  <a:cubicBezTo>
                    <a:pt x="59" y="74"/>
                    <a:pt x="50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7" y="85"/>
                    <a:pt x="27" y="74"/>
                    <a:pt x="25" y="50"/>
                  </a:cubicBezTo>
                  <a:cubicBezTo>
                    <a:pt x="25" y="41"/>
                    <a:pt x="27" y="35"/>
                    <a:pt x="3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67D0ADA3-B7EE-4312-8D3B-EF2F6EE2F78B}"/>
              </a:ext>
            </a:extLst>
          </p:cNvPr>
          <p:cNvGrpSpPr>
            <a:grpSpLocks noChangeAspect="1"/>
          </p:cNvGrpSpPr>
          <p:nvPr/>
        </p:nvGrpSpPr>
        <p:grpSpPr>
          <a:xfrm>
            <a:off x="1229448" y="4019664"/>
            <a:ext cx="864000" cy="864000"/>
            <a:chOff x="-1565807" y="9312867"/>
            <a:chExt cx="426447" cy="426447"/>
          </a:xfrm>
          <a:solidFill>
            <a:schemeClr val="bg1"/>
          </a:solidFill>
        </p:grpSpPr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xmlns="" id="{436C90A3-AA35-4921-949C-1260F64A19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53953" y="9368794"/>
              <a:ext cx="195745" cy="167781"/>
            </a:xfrm>
            <a:custGeom>
              <a:avLst/>
              <a:gdLst>
                <a:gd name="T0" fmla="*/ 89 w 89"/>
                <a:gd name="T1" fmla="*/ 13 h 76"/>
                <a:gd name="T2" fmla="*/ 68 w 89"/>
                <a:gd name="T3" fmla="*/ 13 h 76"/>
                <a:gd name="T4" fmla="*/ 68 w 89"/>
                <a:gd name="T5" fmla="*/ 4 h 76"/>
                <a:gd name="T6" fmla="*/ 64 w 89"/>
                <a:gd name="T7" fmla="*/ 0 h 76"/>
                <a:gd name="T8" fmla="*/ 25 w 89"/>
                <a:gd name="T9" fmla="*/ 0 h 76"/>
                <a:gd name="T10" fmla="*/ 21 w 89"/>
                <a:gd name="T11" fmla="*/ 4 h 76"/>
                <a:gd name="T12" fmla="*/ 21 w 89"/>
                <a:gd name="T13" fmla="*/ 13 h 76"/>
                <a:gd name="T14" fmla="*/ 0 w 89"/>
                <a:gd name="T15" fmla="*/ 13 h 76"/>
                <a:gd name="T16" fmla="*/ 0 w 89"/>
                <a:gd name="T17" fmla="*/ 76 h 76"/>
                <a:gd name="T18" fmla="*/ 89 w 89"/>
                <a:gd name="T19" fmla="*/ 76 h 76"/>
                <a:gd name="T20" fmla="*/ 89 w 89"/>
                <a:gd name="T21" fmla="*/ 13 h 76"/>
                <a:gd name="T22" fmla="*/ 29 w 89"/>
                <a:gd name="T23" fmla="*/ 8 h 76"/>
                <a:gd name="T24" fmla="*/ 60 w 89"/>
                <a:gd name="T25" fmla="*/ 8 h 76"/>
                <a:gd name="T26" fmla="*/ 60 w 89"/>
                <a:gd name="T27" fmla="*/ 13 h 76"/>
                <a:gd name="T28" fmla="*/ 29 w 89"/>
                <a:gd name="T29" fmla="*/ 13 h 76"/>
                <a:gd name="T30" fmla="*/ 29 w 89"/>
                <a:gd name="T31" fmla="*/ 8 h 76"/>
                <a:gd name="T32" fmla="*/ 25 w 89"/>
                <a:gd name="T33" fmla="*/ 21 h 76"/>
                <a:gd name="T34" fmla="*/ 64 w 89"/>
                <a:gd name="T35" fmla="*/ 21 h 76"/>
                <a:gd name="T36" fmla="*/ 81 w 89"/>
                <a:gd name="T37" fmla="*/ 21 h 76"/>
                <a:gd name="T38" fmla="*/ 81 w 89"/>
                <a:gd name="T39" fmla="*/ 31 h 76"/>
                <a:gd name="T40" fmla="*/ 44 w 89"/>
                <a:gd name="T41" fmla="*/ 41 h 76"/>
                <a:gd name="T42" fmla="*/ 8 w 89"/>
                <a:gd name="T43" fmla="*/ 31 h 76"/>
                <a:gd name="T44" fmla="*/ 8 w 89"/>
                <a:gd name="T45" fmla="*/ 21 h 76"/>
                <a:gd name="T46" fmla="*/ 25 w 89"/>
                <a:gd name="T47" fmla="*/ 21 h 76"/>
                <a:gd name="T48" fmla="*/ 8 w 89"/>
                <a:gd name="T49" fmla="*/ 67 h 76"/>
                <a:gd name="T50" fmla="*/ 8 w 89"/>
                <a:gd name="T51" fmla="*/ 39 h 76"/>
                <a:gd name="T52" fmla="*/ 44 w 89"/>
                <a:gd name="T53" fmla="*/ 50 h 76"/>
                <a:gd name="T54" fmla="*/ 81 w 89"/>
                <a:gd name="T55" fmla="*/ 39 h 76"/>
                <a:gd name="T56" fmla="*/ 81 w 89"/>
                <a:gd name="T57" fmla="*/ 67 h 76"/>
                <a:gd name="T58" fmla="*/ 8 w 89"/>
                <a:gd name="T59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76">
                  <a:moveTo>
                    <a:pt x="89" y="13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0"/>
                    <a:pt x="21" y="2"/>
                    <a:pt x="21" y="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89" y="76"/>
                    <a:pt x="89" y="76"/>
                    <a:pt x="89" y="76"/>
                  </a:cubicBezTo>
                  <a:lnTo>
                    <a:pt x="89" y="13"/>
                  </a:lnTo>
                  <a:close/>
                  <a:moveTo>
                    <a:pt x="29" y="8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29" y="13"/>
                    <a:pt x="29" y="13"/>
                    <a:pt x="29" y="13"/>
                  </a:cubicBezTo>
                  <a:lnTo>
                    <a:pt x="29" y="8"/>
                  </a:lnTo>
                  <a:close/>
                  <a:moveTo>
                    <a:pt x="25" y="21"/>
                  </a:moveTo>
                  <a:cubicBezTo>
                    <a:pt x="64" y="21"/>
                    <a:pt x="64" y="21"/>
                    <a:pt x="64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25" y="21"/>
                  </a:lnTo>
                  <a:close/>
                  <a:moveTo>
                    <a:pt x="8" y="67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67"/>
                    <a:pt x="81" y="67"/>
                    <a:pt x="81" y="67"/>
                  </a:cubicBezTo>
                  <a:lnTo>
                    <a:pt x="8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44">
              <a:extLst>
                <a:ext uri="{FF2B5EF4-FFF2-40B4-BE49-F238E27FC236}">
                  <a16:creationId xmlns:a16="http://schemas.microsoft.com/office/drawing/2014/main" xmlns="" id="{4AEECB61-6AF8-4125-8281-E4ABBACB5B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65807" y="9312867"/>
              <a:ext cx="426447" cy="426447"/>
            </a:xfrm>
            <a:custGeom>
              <a:avLst/>
              <a:gdLst>
                <a:gd name="T0" fmla="*/ 192 w 192"/>
                <a:gd name="T1" fmla="*/ 0 h 192"/>
                <a:gd name="T2" fmla="*/ 0 w 192"/>
                <a:gd name="T3" fmla="*/ 0 h 192"/>
                <a:gd name="T4" fmla="*/ 0 w 192"/>
                <a:gd name="T5" fmla="*/ 192 h 192"/>
                <a:gd name="T6" fmla="*/ 53 w 192"/>
                <a:gd name="T7" fmla="*/ 192 h 192"/>
                <a:gd name="T8" fmla="*/ 53 w 192"/>
                <a:gd name="T9" fmla="*/ 192 h 192"/>
                <a:gd name="T10" fmla="*/ 53 w 192"/>
                <a:gd name="T11" fmla="*/ 192 h 192"/>
                <a:gd name="T12" fmla="*/ 192 w 192"/>
                <a:gd name="T13" fmla="*/ 192 h 192"/>
                <a:gd name="T14" fmla="*/ 192 w 192"/>
                <a:gd name="T15" fmla="*/ 0 h 192"/>
                <a:gd name="T16" fmla="*/ 8 w 192"/>
                <a:gd name="T17" fmla="*/ 182 h 192"/>
                <a:gd name="T18" fmla="*/ 60 w 192"/>
                <a:gd name="T19" fmla="*/ 131 h 192"/>
                <a:gd name="T20" fmla="*/ 62 w 192"/>
                <a:gd name="T21" fmla="*/ 129 h 192"/>
                <a:gd name="T22" fmla="*/ 66 w 192"/>
                <a:gd name="T23" fmla="*/ 126 h 192"/>
                <a:gd name="T24" fmla="*/ 107 w 192"/>
                <a:gd name="T25" fmla="*/ 126 h 192"/>
                <a:gd name="T26" fmla="*/ 108 w 192"/>
                <a:gd name="T27" fmla="*/ 126 h 192"/>
                <a:gd name="T28" fmla="*/ 115 w 192"/>
                <a:gd name="T29" fmla="*/ 128 h 192"/>
                <a:gd name="T30" fmla="*/ 115 w 192"/>
                <a:gd name="T31" fmla="*/ 135 h 192"/>
                <a:gd name="T32" fmla="*/ 113 w 192"/>
                <a:gd name="T33" fmla="*/ 136 h 192"/>
                <a:gd name="T34" fmla="*/ 108 w 192"/>
                <a:gd name="T35" fmla="*/ 137 h 192"/>
                <a:gd name="T36" fmla="*/ 107 w 192"/>
                <a:gd name="T37" fmla="*/ 136 h 192"/>
                <a:gd name="T38" fmla="*/ 70 w 192"/>
                <a:gd name="T39" fmla="*/ 136 h 192"/>
                <a:gd name="T40" fmla="*/ 70 w 192"/>
                <a:gd name="T41" fmla="*/ 145 h 192"/>
                <a:gd name="T42" fmla="*/ 107 w 192"/>
                <a:gd name="T43" fmla="*/ 145 h 192"/>
                <a:gd name="T44" fmla="*/ 108 w 192"/>
                <a:gd name="T45" fmla="*/ 145 h 192"/>
                <a:gd name="T46" fmla="*/ 112 w 192"/>
                <a:gd name="T47" fmla="*/ 145 h 192"/>
                <a:gd name="T48" fmla="*/ 117 w 192"/>
                <a:gd name="T49" fmla="*/ 144 h 192"/>
                <a:gd name="T50" fmla="*/ 133 w 192"/>
                <a:gd name="T51" fmla="*/ 132 h 192"/>
                <a:gd name="T52" fmla="*/ 161 w 192"/>
                <a:gd name="T53" fmla="*/ 104 h 192"/>
                <a:gd name="T54" fmla="*/ 162 w 192"/>
                <a:gd name="T55" fmla="*/ 103 h 192"/>
                <a:gd name="T56" fmla="*/ 167 w 192"/>
                <a:gd name="T57" fmla="*/ 101 h 192"/>
                <a:gd name="T58" fmla="*/ 169 w 192"/>
                <a:gd name="T59" fmla="*/ 103 h 192"/>
                <a:gd name="T60" fmla="*/ 169 w 192"/>
                <a:gd name="T61" fmla="*/ 110 h 192"/>
                <a:gd name="T62" fmla="*/ 155 w 192"/>
                <a:gd name="T63" fmla="*/ 124 h 192"/>
                <a:gd name="T64" fmla="*/ 126 w 192"/>
                <a:gd name="T65" fmla="*/ 153 h 192"/>
                <a:gd name="T66" fmla="*/ 125 w 192"/>
                <a:gd name="T67" fmla="*/ 153 h 192"/>
                <a:gd name="T68" fmla="*/ 113 w 192"/>
                <a:gd name="T69" fmla="*/ 159 h 192"/>
                <a:gd name="T70" fmla="*/ 75 w 192"/>
                <a:gd name="T71" fmla="*/ 159 h 192"/>
                <a:gd name="T72" fmla="*/ 50 w 192"/>
                <a:gd name="T73" fmla="*/ 184 h 192"/>
                <a:gd name="T74" fmla="*/ 8 w 192"/>
                <a:gd name="T75" fmla="*/ 184 h 192"/>
                <a:gd name="T76" fmla="*/ 8 w 192"/>
                <a:gd name="T77" fmla="*/ 182 h 192"/>
                <a:gd name="T78" fmla="*/ 184 w 192"/>
                <a:gd name="T79" fmla="*/ 184 h 192"/>
                <a:gd name="T80" fmla="*/ 62 w 192"/>
                <a:gd name="T81" fmla="*/ 184 h 192"/>
                <a:gd name="T82" fmla="*/ 79 w 192"/>
                <a:gd name="T83" fmla="*/ 167 h 192"/>
                <a:gd name="T84" fmla="*/ 113 w 192"/>
                <a:gd name="T85" fmla="*/ 167 h 192"/>
                <a:gd name="T86" fmla="*/ 131 w 192"/>
                <a:gd name="T87" fmla="*/ 158 h 192"/>
                <a:gd name="T88" fmla="*/ 132 w 192"/>
                <a:gd name="T89" fmla="*/ 158 h 192"/>
                <a:gd name="T90" fmla="*/ 161 w 192"/>
                <a:gd name="T91" fmla="*/ 130 h 192"/>
                <a:gd name="T92" fmla="*/ 175 w 192"/>
                <a:gd name="T93" fmla="*/ 116 h 192"/>
                <a:gd name="T94" fmla="*/ 176 w 192"/>
                <a:gd name="T95" fmla="*/ 97 h 192"/>
                <a:gd name="T96" fmla="*/ 167 w 192"/>
                <a:gd name="T97" fmla="*/ 93 h 192"/>
                <a:gd name="T98" fmla="*/ 156 w 192"/>
                <a:gd name="T99" fmla="*/ 97 h 192"/>
                <a:gd name="T100" fmla="*/ 155 w 192"/>
                <a:gd name="T101" fmla="*/ 98 h 192"/>
                <a:gd name="T102" fmla="*/ 127 w 192"/>
                <a:gd name="T103" fmla="*/ 126 h 192"/>
                <a:gd name="T104" fmla="*/ 124 w 192"/>
                <a:gd name="T105" fmla="*/ 129 h 192"/>
                <a:gd name="T106" fmla="*/ 122 w 192"/>
                <a:gd name="T107" fmla="*/ 124 h 192"/>
                <a:gd name="T108" fmla="*/ 107 w 192"/>
                <a:gd name="T109" fmla="*/ 118 h 192"/>
                <a:gd name="T110" fmla="*/ 66 w 192"/>
                <a:gd name="T111" fmla="*/ 118 h 192"/>
                <a:gd name="T112" fmla="*/ 56 w 192"/>
                <a:gd name="T113" fmla="*/ 123 h 192"/>
                <a:gd name="T114" fmla="*/ 54 w 192"/>
                <a:gd name="T115" fmla="*/ 125 h 192"/>
                <a:gd name="T116" fmla="*/ 8 w 192"/>
                <a:gd name="T117" fmla="*/ 171 h 192"/>
                <a:gd name="T118" fmla="*/ 8 w 192"/>
                <a:gd name="T119" fmla="*/ 8 h 192"/>
                <a:gd name="T120" fmla="*/ 184 w 192"/>
                <a:gd name="T121" fmla="*/ 8 h 192"/>
                <a:gd name="T122" fmla="*/ 184 w 192"/>
                <a:gd name="T123" fmla="*/ 18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2" h="192">
                  <a:moveTo>
                    <a:pt x="1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192" y="192"/>
                    <a:pt x="192" y="192"/>
                    <a:pt x="192" y="192"/>
                  </a:cubicBezTo>
                  <a:lnTo>
                    <a:pt x="192" y="0"/>
                  </a:lnTo>
                  <a:close/>
                  <a:moveTo>
                    <a:pt x="8" y="182"/>
                  </a:moveTo>
                  <a:cubicBezTo>
                    <a:pt x="15" y="175"/>
                    <a:pt x="56" y="135"/>
                    <a:pt x="60" y="131"/>
                  </a:cubicBezTo>
                  <a:cubicBezTo>
                    <a:pt x="60" y="130"/>
                    <a:pt x="61" y="129"/>
                    <a:pt x="62" y="129"/>
                  </a:cubicBezTo>
                  <a:cubicBezTo>
                    <a:pt x="64" y="126"/>
                    <a:pt x="64" y="126"/>
                    <a:pt x="66" y="126"/>
                  </a:cubicBezTo>
                  <a:cubicBezTo>
                    <a:pt x="107" y="126"/>
                    <a:pt x="107" y="126"/>
                    <a:pt x="107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13" y="125"/>
                    <a:pt x="115" y="128"/>
                  </a:cubicBezTo>
                  <a:cubicBezTo>
                    <a:pt x="116" y="130"/>
                    <a:pt x="116" y="133"/>
                    <a:pt x="115" y="135"/>
                  </a:cubicBezTo>
                  <a:cubicBezTo>
                    <a:pt x="114" y="135"/>
                    <a:pt x="114" y="136"/>
                    <a:pt x="113" y="136"/>
                  </a:cubicBezTo>
                  <a:cubicBezTo>
                    <a:pt x="111" y="137"/>
                    <a:pt x="110" y="137"/>
                    <a:pt x="108" y="137"/>
                  </a:cubicBezTo>
                  <a:cubicBezTo>
                    <a:pt x="108" y="136"/>
                    <a:pt x="107" y="136"/>
                    <a:pt x="107" y="136"/>
                  </a:cubicBezTo>
                  <a:cubicBezTo>
                    <a:pt x="70" y="136"/>
                    <a:pt x="70" y="136"/>
                    <a:pt x="70" y="136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7" y="145"/>
                    <a:pt x="107" y="145"/>
                    <a:pt x="107" y="145"/>
                  </a:cubicBezTo>
                  <a:cubicBezTo>
                    <a:pt x="107" y="145"/>
                    <a:pt x="107" y="145"/>
                    <a:pt x="108" y="145"/>
                  </a:cubicBezTo>
                  <a:cubicBezTo>
                    <a:pt x="109" y="145"/>
                    <a:pt x="111" y="145"/>
                    <a:pt x="112" y="145"/>
                  </a:cubicBezTo>
                  <a:cubicBezTo>
                    <a:pt x="114" y="145"/>
                    <a:pt x="115" y="144"/>
                    <a:pt x="117" y="144"/>
                  </a:cubicBezTo>
                  <a:cubicBezTo>
                    <a:pt x="121" y="142"/>
                    <a:pt x="126" y="139"/>
                    <a:pt x="133" y="132"/>
                  </a:cubicBezTo>
                  <a:cubicBezTo>
                    <a:pt x="144" y="119"/>
                    <a:pt x="156" y="108"/>
                    <a:pt x="161" y="104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3" y="102"/>
                    <a:pt x="165" y="101"/>
                    <a:pt x="167" y="101"/>
                  </a:cubicBezTo>
                  <a:cubicBezTo>
                    <a:pt x="168" y="101"/>
                    <a:pt x="169" y="102"/>
                    <a:pt x="169" y="103"/>
                  </a:cubicBezTo>
                  <a:cubicBezTo>
                    <a:pt x="172" y="106"/>
                    <a:pt x="169" y="110"/>
                    <a:pt x="169" y="110"/>
                  </a:cubicBezTo>
                  <a:cubicBezTo>
                    <a:pt x="168" y="111"/>
                    <a:pt x="162" y="117"/>
                    <a:pt x="155" y="124"/>
                  </a:cubicBezTo>
                  <a:cubicBezTo>
                    <a:pt x="143" y="135"/>
                    <a:pt x="128" y="150"/>
                    <a:pt x="126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3" y="155"/>
                    <a:pt x="120" y="159"/>
                    <a:pt x="113" y="159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50" y="184"/>
                    <a:pt x="50" y="184"/>
                    <a:pt x="50" y="184"/>
                  </a:cubicBezTo>
                  <a:cubicBezTo>
                    <a:pt x="8" y="184"/>
                    <a:pt x="8" y="184"/>
                    <a:pt x="8" y="184"/>
                  </a:cubicBezTo>
                  <a:lnTo>
                    <a:pt x="8" y="182"/>
                  </a:lnTo>
                  <a:close/>
                  <a:moveTo>
                    <a:pt x="184" y="184"/>
                  </a:moveTo>
                  <a:cubicBezTo>
                    <a:pt x="62" y="184"/>
                    <a:pt x="62" y="184"/>
                    <a:pt x="62" y="184"/>
                  </a:cubicBezTo>
                  <a:cubicBezTo>
                    <a:pt x="79" y="167"/>
                    <a:pt x="79" y="167"/>
                    <a:pt x="79" y="167"/>
                  </a:cubicBezTo>
                  <a:cubicBezTo>
                    <a:pt x="113" y="167"/>
                    <a:pt x="113" y="167"/>
                    <a:pt x="113" y="167"/>
                  </a:cubicBezTo>
                  <a:cubicBezTo>
                    <a:pt x="123" y="167"/>
                    <a:pt x="129" y="161"/>
                    <a:pt x="131" y="158"/>
                  </a:cubicBezTo>
                  <a:cubicBezTo>
                    <a:pt x="132" y="158"/>
                    <a:pt x="132" y="158"/>
                    <a:pt x="132" y="158"/>
                  </a:cubicBezTo>
                  <a:cubicBezTo>
                    <a:pt x="134" y="156"/>
                    <a:pt x="149" y="141"/>
                    <a:pt x="161" y="130"/>
                  </a:cubicBezTo>
                  <a:cubicBezTo>
                    <a:pt x="168" y="123"/>
                    <a:pt x="174" y="117"/>
                    <a:pt x="175" y="116"/>
                  </a:cubicBezTo>
                  <a:cubicBezTo>
                    <a:pt x="178" y="112"/>
                    <a:pt x="181" y="104"/>
                    <a:pt x="176" y="97"/>
                  </a:cubicBezTo>
                  <a:cubicBezTo>
                    <a:pt x="174" y="95"/>
                    <a:pt x="171" y="93"/>
                    <a:pt x="167" y="93"/>
                  </a:cubicBezTo>
                  <a:cubicBezTo>
                    <a:pt x="163" y="93"/>
                    <a:pt x="158" y="95"/>
                    <a:pt x="156" y="97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0" y="102"/>
                    <a:pt x="138" y="114"/>
                    <a:pt x="127" y="126"/>
                  </a:cubicBezTo>
                  <a:cubicBezTo>
                    <a:pt x="126" y="127"/>
                    <a:pt x="125" y="128"/>
                    <a:pt x="124" y="129"/>
                  </a:cubicBezTo>
                  <a:cubicBezTo>
                    <a:pt x="123" y="128"/>
                    <a:pt x="123" y="126"/>
                    <a:pt x="122" y="124"/>
                  </a:cubicBezTo>
                  <a:cubicBezTo>
                    <a:pt x="119" y="118"/>
                    <a:pt x="111" y="117"/>
                    <a:pt x="107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1" y="118"/>
                    <a:pt x="58" y="120"/>
                    <a:pt x="56" y="123"/>
                  </a:cubicBezTo>
                  <a:cubicBezTo>
                    <a:pt x="55" y="124"/>
                    <a:pt x="55" y="124"/>
                    <a:pt x="54" y="125"/>
                  </a:cubicBezTo>
                  <a:cubicBezTo>
                    <a:pt x="51" y="128"/>
                    <a:pt x="22" y="157"/>
                    <a:pt x="8" y="17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lnTo>
                    <a:pt x="184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4" name="Slide Number Placeholder 3">
            <a:extLst>
              <a:ext uri="{FF2B5EF4-FFF2-40B4-BE49-F238E27FC236}">
                <a16:creationId xmlns:a16="http://schemas.microsoft.com/office/drawing/2014/main" xmlns="" id="{D3F4B6E1-A106-42B2-9141-D868FBD74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Freeform 47">
            <a:extLst>
              <a:ext uri="{FF2B5EF4-FFF2-40B4-BE49-F238E27FC236}">
                <a16:creationId xmlns:a16="http://schemas.microsoft.com/office/drawing/2014/main" xmlns="" id="{B5F9DC8B-D505-4103-A0FE-A5D7EDEEE19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842919" y="4081789"/>
            <a:ext cx="864000" cy="864000"/>
          </a:xfrm>
          <a:custGeom>
            <a:avLst/>
            <a:gdLst>
              <a:gd name="T0" fmla="*/ 0 w 61"/>
              <a:gd name="T1" fmla="*/ 0 h 61"/>
              <a:gd name="T2" fmla="*/ 0 w 61"/>
              <a:gd name="T3" fmla="*/ 61 h 61"/>
              <a:gd name="T4" fmla="*/ 8 w 61"/>
              <a:gd name="T5" fmla="*/ 61 h 61"/>
              <a:gd name="T6" fmla="*/ 8 w 61"/>
              <a:gd name="T7" fmla="*/ 27 h 61"/>
              <a:gd name="T8" fmla="*/ 18 w 61"/>
              <a:gd name="T9" fmla="*/ 27 h 61"/>
              <a:gd name="T10" fmla="*/ 18 w 61"/>
              <a:gd name="T11" fmla="*/ 61 h 61"/>
              <a:gd name="T12" fmla="*/ 26 w 61"/>
              <a:gd name="T13" fmla="*/ 61 h 61"/>
              <a:gd name="T14" fmla="*/ 26 w 61"/>
              <a:gd name="T15" fmla="*/ 41 h 61"/>
              <a:gd name="T16" fmla="*/ 35 w 61"/>
              <a:gd name="T17" fmla="*/ 41 h 61"/>
              <a:gd name="T18" fmla="*/ 35 w 61"/>
              <a:gd name="T19" fmla="*/ 61 h 61"/>
              <a:gd name="T20" fmla="*/ 43 w 61"/>
              <a:gd name="T21" fmla="*/ 61 h 61"/>
              <a:gd name="T22" fmla="*/ 43 w 61"/>
              <a:gd name="T23" fmla="*/ 52 h 61"/>
              <a:gd name="T24" fmla="*/ 52 w 61"/>
              <a:gd name="T25" fmla="*/ 52 h 61"/>
              <a:gd name="T26" fmla="*/ 52 w 61"/>
              <a:gd name="T27" fmla="*/ 61 h 61"/>
              <a:gd name="T28" fmla="*/ 61 w 61"/>
              <a:gd name="T29" fmla="*/ 61 h 61"/>
              <a:gd name="T30" fmla="*/ 61 w 61"/>
              <a:gd name="T31" fmla="*/ 0 h 61"/>
              <a:gd name="T32" fmla="*/ 0 w 61"/>
              <a:gd name="T33" fmla="*/ 0 h 61"/>
              <a:gd name="T34" fmla="*/ 58 w 61"/>
              <a:gd name="T35" fmla="*/ 58 h 61"/>
              <a:gd name="T36" fmla="*/ 55 w 61"/>
              <a:gd name="T37" fmla="*/ 58 h 61"/>
              <a:gd name="T38" fmla="*/ 55 w 61"/>
              <a:gd name="T39" fmla="*/ 50 h 61"/>
              <a:gd name="T40" fmla="*/ 40 w 61"/>
              <a:gd name="T41" fmla="*/ 50 h 61"/>
              <a:gd name="T42" fmla="*/ 40 w 61"/>
              <a:gd name="T43" fmla="*/ 58 h 61"/>
              <a:gd name="T44" fmla="*/ 38 w 61"/>
              <a:gd name="T45" fmla="*/ 58 h 61"/>
              <a:gd name="T46" fmla="*/ 38 w 61"/>
              <a:gd name="T47" fmla="*/ 39 h 61"/>
              <a:gd name="T48" fmla="*/ 23 w 61"/>
              <a:gd name="T49" fmla="*/ 39 h 61"/>
              <a:gd name="T50" fmla="*/ 23 w 61"/>
              <a:gd name="T51" fmla="*/ 58 h 61"/>
              <a:gd name="T52" fmla="*/ 20 w 61"/>
              <a:gd name="T53" fmla="*/ 58 h 61"/>
              <a:gd name="T54" fmla="*/ 20 w 61"/>
              <a:gd name="T55" fmla="*/ 24 h 61"/>
              <a:gd name="T56" fmla="*/ 6 w 61"/>
              <a:gd name="T57" fmla="*/ 24 h 61"/>
              <a:gd name="T58" fmla="*/ 6 w 61"/>
              <a:gd name="T59" fmla="*/ 58 h 61"/>
              <a:gd name="T60" fmla="*/ 3 w 61"/>
              <a:gd name="T61" fmla="*/ 58 h 61"/>
              <a:gd name="T62" fmla="*/ 3 w 61"/>
              <a:gd name="T63" fmla="*/ 3 h 61"/>
              <a:gd name="T64" fmla="*/ 13 w 61"/>
              <a:gd name="T65" fmla="*/ 3 h 61"/>
              <a:gd name="T66" fmla="*/ 33 w 61"/>
              <a:gd name="T67" fmla="*/ 22 h 61"/>
              <a:gd name="T68" fmla="*/ 30 w 61"/>
              <a:gd name="T69" fmla="*/ 25 h 61"/>
              <a:gd name="T70" fmla="*/ 48 w 61"/>
              <a:gd name="T71" fmla="*/ 43 h 61"/>
              <a:gd name="T72" fmla="*/ 42 w 61"/>
              <a:gd name="T73" fmla="*/ 43 h 61"/>
              <a:gd name="T74" fmla="*/ 42 w 61"/>
              <a:gd name="T75" fmla="*/ 46 h 61"/>
              <a:gd name="T76" fmla="*/ 52 w 61"/>
              <a:gd name="T77" fmla="*/ 46 h 61"/>
              <a:gd name="T78" fmla="*/ 52 w 61"/>
              <a:gd name="T79" fmla="*/ 35 h 61"/>
              <a:gd name="T80" fmla="*/ 50 w 61"/>
              <a:gd name="T81" fmla="*/ 35 h 61"/>
              <a:gd name="T82" fmla="*/ 50 w 61"/>
              <a:gd name="T83" fmla="*/ 41 h 61"/>
              <a:gd name="T84" fmla="*/ 34 w 61"/>
              <a:gd name="T85" fmla="*/ 25 h 61"/>
              <a:gd name="T86" fmla="*/ 37 w 61"/>
              <a:gd name="T87" fmla="*/ 22 h 61"/>
              <a:gd name="T88" fmla="*/ 17 w 61"/>
              <a:gd name="T89" fmla="*/ 3 h 61"/>
              <a:gd name="T90" fmla="*/ 58 w 61"/>
              <a:gd name="T91" fmla="*/ 3 h 61"/>
              <a:gd name="T92" fmla="*/ 58 w 61"/>
              <a:gd name="T93" fmla="*/ 5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" h="61">
                <a:moveTo>
                  <a:pt x="0" y="0"/>
                </a:moveTo>
                <a:lnTo>
                  <a:pt x="0" y="61"/>
                </a:lnTo>
                <a:lnTo>
                  <a:pt x="8" y="61"/>
                </a:lnTo>
                <a:lnTo>
                  <a:pt x="8" y="27"/>
                </a:lnTo>
                <a:lnTo>
                  <a:pt x="18" y="27"/>
                </a:lnTo>
                <a:lnTo>
                  <a:pt x="18" y="61"/>
                </a:lnTo>
                <a:lnTo>
                  <a:pt x="26" y="61"/>
                </a:lnTo>
                <a:lnTo>
                  <a:pt x="26" y="41"/>
                </a:lnTo>
                <a:lnTo>
                  <a:pt x="35" y="41"/>
                </a:lnTo>
                <a:lnTo>
                  <a:pt x="35" y="61"/>
                </a:lnTo>
                <a:lnTo>
                  <a:pt x="43" y="61"/>
                </a:lnTo>
                <a:lnTo>
                  <a:pt x="43" y="52"/>
                </a:lnTo>
                <a:lnTo>
                  <a:pt x="52" y="52"/>
                </a:lnTo>
                <a:lnTo>
                  <a:pt x="52" y="61"/>
                </a:lnTo>
                <a:lnTo>
                  <a:pt x="61" y="61"/>
                </a:lnTo>
                <a:lnTo>
                  <a:pt x="61" y="0"/>
                </a:lnTo>
                <a:lnTo>
                  <a:pt x="0" y="0"/>
                </a:lnTo>
                <a:close/>
                <a:moveTo>
                  <a:pt x="58" y="58"/>
                </a:moveTo>
                <a:lnTo>
                  <a:pt x="55" y="58"/>
                </a:lnTo>
                <a:lnTo>
                  <a:pt x="55" y="50"/>
                </a:lnTo>
                <a:lnTo>
                  <a:pt x="40" y="50"/>
                </a:lnTo>
                <a:lnTo>
                  <a:pt x="40" y="58"/>
                </a:lnTo>
                <a:lnTo>
                  <a:pt x="38" y="58"/>
                </a:lnTo>
                <a:lnTo>
                  <a:pt x="38" y="39"/>
                </a:lnTo>
                <a:lnTo>
                  <a:pt x="23" y="39"/>
                </a:lnTo>
                <a:lnTo>
                  <a:pt x="23" y="58"/>
                </a:lnTo>
                <a:lnTo>
                  <a:pt x="20" y="58"/>
                </a:lnTo>
                <a:lnTo>
                  <a:pt x="20" y="24"/>
                </a:lnTo>
                <a:lnTo>
                  <a:pt x="6" y="24"/>
                </a:lnTo>
                <a:lnTo>
                  <a:pt x="6" y="58"/>
                </a:lnTo>
                <a:lnTo>
                  <a:pt x="3" y="58"/>
                </a:lnTo>
                <a:lnTo>
                  <a:pt x="3" y="3"/>
                </a:lnTo>
                <a:lnTo>
                  <a:pt x="13" y="3"/>
                </a:lnTo>
                <a:lnTo>
                  <a:pt x="33" y="22"/>
                </a:lnTo>
                <a:lnTo>
                  <a:pt x="30" y="25"/>
                </a:lnTo>
                <a:lnTo>
                  <a:pt x="48" y="43"/>
                </a:lnTo>
                <a:lnTo>
                  <a:pt x="42" y="43"/>
                </a:lnTo>
                <a:lnTo>
                  <a:pt x="42" y="46"/>
                </a:lnTo>
                <a:lnTo>
                  <a:pt x="52" y="46"/>
                </a:lnTo>
                <a:lnTo>
                  <a:pt x="52" y="35"/>
                </a:lnTo>
                <a:lnTo>
                  <a:pt x="50" y="35"/>
                </a:lnTo>
                <a:lnTo>
                  <a:pt x="50" y="41"/>
                </a:lnTo>
                <a:lnTo>
                  <a:pt x="34" y="25"/>
                </a:lnTo>
                <a:lnTo>
                  <a:pt x="37" y="22"/>
                </a:lnTo>
                <a:lnTo>
                  <a:pt x="17" y="3"/>
                </a:lnTo>
                <a:lnTo>
                  <a:pt x="58" y="3"/>
                </a:lnTo>
                <a:lnTo>
                  <a:pt x="58" y="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707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35223" name="think-cell Slide" r:id="rId4" imgW="360" imgH="360" progId="">
              <p:embed/>
            </p:oleObj>
          </a:graphicData>
        </a:graphic>
      </p:graphicFrame>
      <p:sp>
        <p:nvSpPr>
          <p:cNvPr id="48" name="Rectangle: Diagonal Corners Snipped 47">
            <a:extLst>
              <a:ext uri="{FF2B5EF4-FFF2-40B4-BE49-F238E27FC236}">
                <a16:creationId xmlns:a16="http://schemas.microsoft.com/office/drawing/2014/main" xmlns="" id="{DF4BBE6B-18D1-4630-8B1E-D8F4E41BAD5A}"/>
              </a:ext>
            </a:extLst>
          </p:cNvPr>
          <p:cNvSpPr/>
          <p:nvPr/>
        </p:nvSpPr>
        <p:spPr>
          <a:xfrm>
            <a:off x="6196829" y="3672772"/>
            <a:ext cx="5379868" cy="1510200"/>
          </a:xfrm>
          <a:prstGeom prst="snip2DiagRect">
            <a:avLst/>
          </a:prstGeom>
          <a:solidFill>
            <a:srgbClr val="7F8FA9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56" name="Rectangle: Diagonal Corners Snipped 55">
            <a:extLst>
              <a:ext uri="{FF2B5EF4-FFF2-40B4-BE49-F238E27FC236}">
                <a16:creationId xmlns:a16="http://schemas.microsoft.com/office/drawing/2014/main" xmlns="" id="{E8B20A8A-D5C6-484E-A45F-BB449C7B5695}"/>
              </a:ext>
            </a:extLst>
          </p:cNvPr>
          <p:cNvSpPr/>
          <p:nvPr/>
        </p:nvSpPr>
        <p:spPr>
          <a:xfrm>
            <a:off x="6128356" y="2099366"/>
            <a:ext cx="5379868" cy="1510200"/>
          </a:xfrm>
          <a:prstGeom prst="snip2DiagRect">
            <a:avLst/>
          </a:prstGeom>
          <a:solidFill>
            <a:srgbClr val="7EB2E6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58" name="Rectangle: Diagonal Corners Snipped 57">
            <a:extLst>
              <a:ext uri="{FF2B5EF4-FFF2-40B4-BE49-F238E27FC236}">
                <a16:creationId xmlns:a16="http://schemas.microsoft.com/office/drawing/2014/main" xmlns="" id="{35BD79A9-C7BA-4D8F-B230-22E5C6E3CDD5}"/>
              </a:ext>
            </a:extLst>
          </p:cNvPr>
          <p:cNvSpPr/>
          <p:nvPr/>
        </p:nvSpPr>
        <p:spPr>
          <a:xfrm>
            <a:off x="721337" y="3703390"/>
            <a:ext cx="5379868" cy="1510201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59" name="Rectangle: Diagonal Corners Snipped 58">
            <a:extLst>
              <a:ext uri="{FF2B5EF4-FFF2-40B4-BE49-F238E27FC236}">
                <a16:creationId xmlns:a16="http://schemas.microsoft.com/office/drawing/2014/main" xmlns="" id="{49155869-D3B2-482A-A4BB-1B8E31EA75E5}"/>
              </a:ext>
            </a:extLst>
          </p:cNvPr>
          <p:cNvSpPr/>
          <p:nvPr/>
        </p:nvSpPr>
        <p:spPr>
          <a:xfrm>
            <a:off x="718671" y="2121612"/>
            <a:ext cx="5379868" cy="15102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5">
              <a:lumMod val="7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53" name="Rectangle: Diagonal Corners Snipped 52">
            <a:extLst>
              <a:ext uri="{FF2B5EF4-FFF2-40B4-BE49-F238E27FC236}">
                <a16:creationId xmlns:a16="http://schemas.microsoft.com/office/drawing/2014/main" xmlns="" id="{99C4739B-9940-4F78-8EB4-834431D913AB}"/>
              </a:ext>
            </a:extLst>
          </p:cNvPr>
          <p:cNvSpPr/>
          <p:nvPr/>
        </p:nvSpPr>
        <p:spPr>
          <a:xfrm rot="2704752">
            <a:off x="5928566" y="1769548"/>
            <a:ext cx="459974" cy="534551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44" name="Rectangle: Diagonal Corners Snipped 43">
            <a:extLst>
              <a:ext uri="{FF2B5EF4-FFF2-40B4-BE49-F238E27FC236}">
                <a16:creationId xmlns:a16="http://schemas.microsoft.com/office/drawing/2014/main" xmlns="" id="{D7DC8B98-BF00-4846-B933-7CCAC8EF9FA3}"/>
              </a:ext>
            </a:extLst>
          </p:cNvPr>
          <p:cNvSpPr/>
          <p:nvPr/>
        </p:nvSpPr>
        <p:spPr>
          <a:xfrm rot="2704752">
            <a:off x="5868010" y="5917853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47" name="Rectangle: Diagonal Corners Snipped 46">
            <a:extLst>
              <a:ext uri="{FF2B5EF4-FFF2-40B4-BE49-F238E27FC236}">
                <a16:creationId xmlns:a16="http://schemas.microsoft.com/office/drawing/2014/main" xmlns="" id="{14C4E1C9-E283-41C7-8E75-2BA8B51949C9}"/>
              </a:ext>
            </a:extLst>
          </p:cNvPr>
          <p:cNvSpPr/>
          <p:nvPr/>
        </p:nvSpPr>
        <p:spPr>
          <a:xfrm rot="2704752">
            <a:off x="11377673" y="4992934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8EFD45C3-E2B7-45E0-8639-0E8B7AAAA840}"/>
              </a:ext>
            </a:extLst>
          </p:cNvPr>
          <p:cNvSpPr/>
          <p:nvPr/>
        </p:nvSpPr>
        <p:spPr>
          <a:xfrm>
            <a:off x="2722590" y="3877748"/>
            <a:ext cx="30341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Δεύτερη φάση επιστρεπτέας προκαταβολής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(σύνολο €2 δισ.)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F562BC59-1D54-42F1-B916-486A8DD20A9C}"/>
              </a:ext>
            </a:extLst>
          </p:cNvPr>
          <p:cNvSpPr/>
          <p:nvPr/>
        </p:nvSpPr>
        <p:spPr>
          <a:xfrm>
            <a:off x="7710351" y="4056906"/>
            <a:ext cx="3362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Μείωση προκαταβολής φόρου εισοδήματος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2487C9A2-1F65-4040-B00C-F02636A59C11}"/>
              </a:ext>
            </a:extLst>
          </p:cNvPr>
          <p:cNvSpPr/>
          <p:nvPr/>
        </p:nvSpPr>
        <p:spPr>
          <a:xfrm>
            <a:off x="7806350" y="2276784"/>
            <a:ext cx="3170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Συμψηφισμός φόρου ιδιοκτητών ακινήτων με φορολογικές υποχρεώσεις από τον Ιούλιο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B34EDFF3-4F5D-4BFB-A4CC-D145F44C1CB6}"/>
              </a:ext>
            </a:extLst>
          </p:cNvPr>
          <p:cNvSpPr/>
          <p:nvPr/>
        </p:nvSpPr>
        <p:spPr>
          <a:xfrm>
            <a:off x="2569531" y="2272800"/>
            <a:ext cx="31872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Μείωση ενοικίου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(ιδιαίτερη πρόνοια για τουρισμό, μεταφορές, πολιτισμό και αθλητισμό)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CE91A4CC-0BEA-4042-B6D1-C200B9B82C71}"/>
              </a:ext>
            </a:extLst>
          </p:cNvPr>
          <p:cNvSpPr/>
          <p:nvPr/>
        </p:nvSpPr>
        <p:spPr>
          <a:xfrm>
            <a:off x="564213" y="1959612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5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0B547E23-FFDA-4F72-A4C0-BD6A79BE972F}"/>
              </a:ext>
            </a:extLst>
          </p:cNvPr>
          <p:cNvSpPr/>
          <p:nvPr/>
        </p:nvSpPr>
        <p:spPr>
          <a:xfrm>
            <a:off x="6187155" y="1979380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6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5E6BDF30-9377-4EC5-9EE5-5FB0F5DBAF08}"/>
              </a:ext>
            </a:extLst>
          </p:cNvPr>
          <p:cNvSpPr/>
          <p:nvPr/>
        </p:nvSpPr>
        <p:spPr>
          <a:xfrm>
            <a:off x="612850" y="3507796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7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Georgia"/>
                <a:cs typeface="Georgia"/>
                <a:sym typeface="Georgia"/>
              </a:rPr>
              <a:t>Νέα μέτρα (2/5) 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3F302D72-66D6-4BAC-8968-07658E564F01}"/>
              </a:ext>
            </a:extLst>
          </p:cNvPr>
          <p:cNvGrpSpPr/>
          <p:nvPr/>
        </p:nvGrpSpPr>
        <p:grpSpPr>
          <a:xfrm>
            <a:off x="1188450" y="4057649"/>
            <a:ext cx="864000" cy="856762"/>
            <a:chOff x="4961286" y="1763825"/>
            <a:chExt cx="864000" cy="775152"/>
          </a:xfrm>
          <a:solidFill>
            <a:schemeClr val="bg1"/>
          </a:solidFill>
        </p:grpSpPr>
        <p:sp>
          <p:nvSpPr>
            <p:cNvPr id="105" name="Freeform 30">
              <a:extLst>
                <a:ext uri="{FF2B5EF4-FFF2-40B4-BE49-F238E27FC236}">
                  <a16:creationId xmlns:a16="http://schemas.microsoft.com/office/drawing/2014/main" xmlns="" id="{48FDB5DE-A7A6-4E7D-B7FE-131810D748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1286" y="1763825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6" name="Group 243">
              <a:extLst>
                <a:ext uri="{FF2B5EF4-FFF2-40B4-BE49-F238E27FC236}">
                  <a16:creationId xmlns:a16="http://schemas.microsoft.com/office/drawing/2014/main" xmlns="" id="{7A9F02FE-2882-49D3-8760-24CA64AD77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2647" y="1935086"/>
              <a:ext cx="459908" cy="428386"/>
              <a:chOff x="3942" y="1627"/>
              <a:chExt cx="503" cy="469"/>
            </a:xfrm>
            <a:grpFill/>
          </p:grpSpPr>
          <p:sp>
            <p:nvSpPr>
              <p:cNvPr id="107" name="AutoShape 244">
                <a:extLst>
                  <a:ext uri="{FF2B5EF4-FFF2-40B4-BE49-F238E27FC236}">
                    <a16:creationId xmlns:a16="http://schemas.microsoft.com/office/drawing/2014/main" xmlns="" id="{89FB848A-1648-4BF5-980E-2047CBD1C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976" y="1627"/>
                <a:ext cx="469" cy="4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2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500" y="13723"/>
                    </a:moveTo>
                    <a:cubicBezTo>
                      <a:pt x="3128" y="12793"/>
                      <a:pt x="2937" y="11801"/>
                      <a:pt x="2937" y="10800"/>
                    </a:cubicBezTo>
                    <a:cubicBezTo>
                      <a:pt x="2937" y="6457"/>
                      <a:pt x="6457" y="2937"/>
                      <a:pt x="10800" y="2937"/>
                    </a:cubicBezTo>
                    <a:cubicBezTo>
                      <a:pt x="15142" y="2937"/>
                      <a:pt x="18663" y="6457"/>
                      <a:pt x="18663" y="10800"/>
                    </a:cubicBezTo>
                    <a:cubicBezTo>
                      <a:pt x="18663" y="11801"/>
                      <a:pt x="18471" y="12793"/>
                      <a:pt x="18099" y="13723"/>
                    </a:cubicBezTo>
                    <a:lnTo>
                      <a:pt x="20825" y="14815"/>
                    </a:lnTo>
                    <a:cubicBezTo>
                      <a:pt x="21337" y="13538"/>
                      <a:pt x="21600" y="1217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175"/>
                      <a:pt x="262" y="13538"/>
                      <a:pt x="774" y="14815"/>
                    </a:cubicBez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Rectangle 245">
                <a:extLst>
                  <a:ext uri="{FF2B5EF4-FFF2-40B4-BE49-F238E27FC236}">
                    <a16:creationId xmlns:a16="http://schemas.microsoft.com/office/drawing/2014/main" xmlns="" id="{2BFF2CE1-4B91-4666-82B3-705950817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2" y="1889"/>
                <a:ext cx="292" cy="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Rectangle 246">
                <a:extLst>
                  <a:ext uri="{FF2B5EF4-FFF2-40B4-BE49-F238E27FC236}">
                    <a16:creationId xmlns:a16="http://schemas.microsoft.com/office/drawing/2014/main" xmlns="" id="{C90FED10-8F5F-4D15-B75D-FD6AFC7234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3" y="1806"/>
                <a:ext cx="292" cy="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1" name="Freeform 43">
            <a:extLst>
              <a:ext uri="{FF2B5EF4-FFF2-40B4-BE49-F238E27FC236}">
                <a16:creationId xmlns:a16="http://schemas.microsoft.com/office/drawing/2014/main" xmlns="" id="{29C806DC-CB6B-4F64-AE73-C7519E44A9DF}"/>
              </a:ext>
            </a:extLst>
          </p:cNvPr>
          <p:cNvSpPr>
            <a:spLocks noEditPoints="1"/>
          </p:cNvSpPr>
          <p:nvPr/>
        </p:nvSpPr>
        <p:spPr bwMode="auto">
          <a:xfrm>
            <a:off x="6871596" y="2472324"/>
            <a:ext cx="396588" cy="339932"/>
          </a:xfrm>
          <a:custGeom>
            <a:avLst/>
            <a:gdLst>
              <a:gd name="T0" fmla="*/ 89 w 89"/>
              <a:gd name="T1" fmla="*/ 13 h 76"/>
              <a:gd name="T2" fmla="*/ 68 w 89"/>
              <a:gd name="T3" fmla="*/ 13 h 76"/>
              <a:gd name="T4" fmla="*/ 68 w 89"/>
              <a:gd name="T5" fmla="*/ 4 h 76"/>
              <a:gd name="T6" fmla="*/ 64 w 89"/>
              <a:gd name="T7" fmla="*/ 0 h 76"/>
              <a:gd name="T8" fmla="*/ 25 w 89"/>
              <a:gd name="T9" fmla="*/ 0 h 76"/>
              <a:gd name="T10" fmla="*/ 21 w 89"/>
              <a:gd name="T11" fmla="*/ 4 h 76"/>
              <a:gd name="T12" fmla="*/ 21 w 89"/>
              <a:gd name="T13" fmla="*/ 13 h 76"/>
              <a:gd name="T14" fmla="*/ 0 w 89"/>
              <a:gd name="T15" fmla="*/ 13 h 76"/>
              <a:gd name="T16" fmla="*/ 0 w 89"/>
              <a:gd name="T17" fmla="*/ 76 h 76"/>
              <a:gd name="T18" fmla="*/ 89 w 89"/>
              <a:gd name="T19" fmla="*/ 76 h 76"/>
              <a:gd name="T20" fmla="*/ 89 w 89"/>
              <a:gd name="T21" fmla="*/ 13 h 76"/>
              <a:gd name="T22" fmla="*/ 29 w 89"/>
              <a:gd name="T23" fmla="*/ 8 h 76"/>
              <a:gd name="T24" fmla="*/ 60 w 89"/>
              <a:gd name="T25" fmla="*/ 8 h 76"/>
              <a:gd name="T26" fmla="*/ 60 w 89"/>
              <a:gd name="T27" fmla="*/ 13 h 76"/>
              <a:gd name="T28" fmla="*/ 29 w 89"/>
              <a:gd name="T29" fmla="*/ 13 h 76"/>
              <a:gd name="T30" fmla="*/ 29 w 89"/>
              <a:gd name="T31" fmla="*/ 8 h 76"/>
              <a:gd name="T32" fmla="*/ 25 w 89"/>
              <a:gd name="T33" fmla="*/ 21 h 76"/>
              <a:gd name="T34" fmla="*/ 64 w 89"/>
              <a:gd name="T35" fmla="*/ 21 h 76"/>
              <a:gd name="T36" fmla="*/ 81 w 89"/>
              <a:gd name="T37" fmla="*/ 21 h 76"/>
              <a:gd name="T38" fmla="*/ 81 w 89"/>
              <a:gd name="T39" fmla="*/ 31 h 76"/>
              <a:gd name="T40" fmla="*/ 44 w 89"/>
              <a:gd name="T41" fmla="*/ 41 h 76"/>
              <a:gd name="T42" fmla="*/ 8 w 89"/>
              <a:gd name="T43" fmla="*/ 31 h 76"/>
              <a:gd name="T44" fmla="*/ 8 w 89"/>
              <a:gd name="T45" fmla="*/ 21 h 76"/>
              <a:gd name="T46" fmla="*/ 25 w 89"/>
              <a:gd name="T47" fmla="*/ 21 h 76"/>
              <a:gd name="T48" fmla="*/ 8 w 89"/>
              <a:gd name="T49" fmla="*/ 67 h 76"/>
              <a:gd name="T50" fmla="*/ 8 w 89"/>
              <a:gd name="T51" fmla="*/ 39 h 76"/>
              <a:gd name="T52" fmla="*/ 44 w 89"/>
              <a:gd name="T53" fmla="*/ 50 h 76"/>
              <a:gd name="T54" fmla="*/ 81 w 89"/>
              <a:gd name="T55" fmla="*/ 39 h 76"/>
              <a:gd name="T56" fmla="*/ 81 w 89"/>
              <a:gd name="T57" fmla="*/ 67 h 76"/>
              <a:gd name="T58" fmla="*/ 8 w 89"/>
              <a:gd name="T59" fmla="*/ 6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" h="76">
                <a:moveTo>
                  <a:pt x="89" y="13"/>
                </a:moveTo>
                <a:cubicBezTo>
                  <a:pt x="68" y="13"/>
                  <a:pt x="68" y="13"/>
                  <a:pt x="68" y="13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2"/>
                  <a:pt x="66" y="0"/>
                  <a:pt x="6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3" y="0"/>
                  <a:pt x="21" y="2"/>
                  <a:pt x="21" y="4"/>
                </a:cubicBezTo>
                <a:cubicBezTo>
                  <a:pt x="21" y="13"/>
                  <a:pt x="21" y="13"/>
                  <a:pt x="21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76"/>
                  <a:pt x="0" y="76"/>
                  <a:pt x="0" y="76"/>
                </a:cubicBezTo>
                <a:cubicBezTo>
                  <a:pt x="89" y="76"/>
                  <a:pt x="89" y="76"/>
                  <a:pt x="89" y="76"/>
                </a:cubicBezTo>
                <a:lnTo>
                  <a:pt x="89" y="13"/>
                </a:lnTo>
                <a:close/>
                <a:moveTo>
                  <a:pt x="29" y="8"/>
                </a:moveTo>
                <a:cubicBezTo>
                  <a:pt x="60" y="8"/>
                  <a:pt x="60" y="8"/>
                  <a:pt x="60" y="8"/>
                </a:cubicBezTo>
                <a:cubicBezTo>
                  <a:pt x="60" y="13"/>
                  <a:pt x="60" y="13"/>
                  <a:pt x="60" y="13"/>
                </a:cubicBezTo>
                <a:cubicBezTo>
                  <a:pt x="29" y="13"/>
                  <a:pt x="29" y="13"/>
                  <a:pt x="29" y="13"/>
                </a:cubicBezTo>
                <a:lnTo>
                  <a:pt x="29" y="8"/>
                </a:lnTo>
                <a:close/>
                <a:moveTo>
                  <a:pt x="25" y="21"/>
                </a:moveTo>
                <a:cubicBezTo>
                  <a:pt x="64" y="21"/>
                  <a:pt x="64" y="21"/>
                  <a:pt x="64" y="21"/>
                </a:cubicBezTo>
                <a:cubicBezTo>
                  <a:pt x="81" y="21"/>
                  <a:pt x="81" y="21"/>
                  <a:pt x="81" y="21"/>
                </a:cubicBezTo>
                <a:cubicBezTo>
                  <a:pt x="81" y="31"/>
                  <a:pt x="81" y="31"/>
                  <a:pt x="81" y="31"/>
                </a:cubicBezTo>
                <a:cubicBezTo>
                  <a:pt x="44" y="41"/>
                  <a:pt x="44" y="41"/>
                  <a:pt x="44" y="4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21"/>
                  <a:pt x="8" y="21"/>
                  <a:pt x="8" y="21"/>
                </a:cubicBezTo>
                <a:lnTo>
                  <a:pt x="25" y="21"/>
                </a:lnTo>
                <a:close/>
                <a:moveTo>
                  <a:pt x="8" y="67"/>
                </a:moveTo>
                <a:cubicBezTo>
                  <a:pt x="8" y="39"/>
                  <a:pt x="8" y="39"/>
                  <a:pt x="8" y="39"/>
                </a:cubicBezTo>
                <a:cubicBezTo>
                  <a:pt x="44" y="50"/>
                  <a:pt x="44" y="50"/>
                  <a:pt x="44" y="50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67"/>
                  <a:pt x="81" y="67"/>
                  <a:pt x="81" y="67"/>
                </a:cubicBezTo>
                <a:lnTo>
                  <a:pt x="8" y="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 44">
            <a:extLst>
              <a:ext uri="{FF2B5EF4-FFF2-40B4-BE49-F238E27FC236}">
                <a16:creationId xmlns:a16="http://schemas.microsoft.com/office/drawing/2014/main" xmlns="" id="{94036196-650D-48E4-ABCD-FFFB07B19CE3}"/>
              </a:ext>
            </a:extLst>
          </p:cNvPr>
          <p:cNvSpPr>
            <a:spLocks noEditPoints="1"/>
          </p:cNvSpPr>
          <p:nvPr/>
        </p:nvSpPr>
        <p:spPr bwMode="auto">
          <a:xfrm>
            <a:off x="6644975" y="2359013"/>
            <a:ext cx="864000" cy="864000"/>
          </a:xfrm>
          <a:custGeom>
            <a:avLst/>
            <a:gdLst>
              <a:gd name="T0" fmla="*/ 192 w 192"/>
              <a:gd name="T1" fmla="*/ 0 h 192"/>
              <a:gd name="T2" fmla="*/ 0 w 192"/>
              <a:gd name="T3" fmla="*/ 0 h 192"/>
              <a:gd name="T4" fmla="*/ 0 w 192"/>
              <a:gd name="T5" fmla="*/ 192 h 192"/>
              <a:gd name="T6" fmla="*/ 53 w 192"/>
              <a:gd name="T7" fmla="*/ 192 h 192"/>
              <a:gd name="T8" fmla="*/ 53 w 192"/>
              <a:gd name="T9" fmla="*/ 192 h 192"/>
              <a:gd name="T10" fmla="*/ 53 w 192"/>
              <a:gd name="T11" fmla="*/ 192 h 192"/>
              <a:gd name="T12" fmla="*/ 192 w 192"/>
              <a:gd name="T13" fmla="*/ 192 h 192"/>
              <a:gd name="T14" fmla="*/ 192 w 192"/>
              <a:gd name="T15" fmla="*/ 0 h 192"/>
              <a:gd name="T16" fmla="*/ 8 w 192"/>
              <a:gd name="T17" fmla="*/ 182 h 192"/>
              <a:gd name="T18" fmla="*/ 60 w 192"/>
              <a:gd name="T19" fmla="*/ 131 h 192"/>
              <a:gd name="T20" fmla="*/ 62 w 192"/>
              <a:gd name="T21" fmla="*/ 129 h 192"/>
              <a:gd name="T22" fmla="*/ 66 w 192"/>
              <a:gd name="T23" fmla="*/ 126 h 192"/>
              <a:gd name="T24" fmla="*/ 107 w 192"/>
              <a:gd name="T25" fmla="*/ 126 h 192"/>
              <a:gd name="T26" fmla="*/ 108 w 192"/>
              <a:gd name="T27" fmla="*/ 126 h 192"/>
              <a:gd name="T28" fmla="*/ 115 w 192"/>
              <a:gd name="T29" fmla="*/ 128 h 192"/>
              <a:gd name="T30" fmla="*/ 115 w 192"/>
              <a:gd name="T31" fmla="*/ 135 h 192"/>
              <a:gd name="T32" fmla="*/ 113 w 192"/>
              <a:gd name="T33" fmla="*/ 136 h 192"/>
              <a:gd name="T34" fmla="*/ 108 w 192"/>
              <a:gd name="T35" fmla="*/ 137 h 192"/>
              <a:gd name="T36" fmla="*/ 107 w 192"/>
              <a:gd name="T37" fmla="*/ 136 h 192"/>
              <a:gd name="T38" fmla="*/ 70 w 192"/>
              <a:gd name="T39" fmla="*/ 136 h 192"/>
              <a:gd name="T40" fmla="*/ 70 w 192"/>
              <a:gd name="T41" fmla="*/ 145 h 192"/>
              <a:gd name="T42" fmla="*/ 107 w 192"/>
              <a:gd name="T43" fmla="*/ 145 h 192"/>
              <a:gd name="T44" fmla="*/ 108 w 192"/>
              <a:gd name="T45" fmla="*/ 145 h 192"/>
              <a:gd name="T46" fmla="*/ 112 w 192"/>
              <a:gd name="T47" fmla="*/ 145 h 192"/>
              <a:gd name="T48" fmla="*/ 117 w 192"/>
              <a:gd name="T49" fmla="*/ 144 h 192"/>
              <a:gd name="T50" fmla="*/ 133 w 192"/>
              <a:gd name="T51" fmla="*/ 132 h 192"/>
              <a:gd name="T52" fmla="*/ 161 w 192"/>
              <a:gd name="T53" fmla="*/ 104 h 192"/>
              <a:gd name="T54" fmla="*/ 162 w 192"/>
              <a:gd name="T55" fmla="*/ 103 h 192"/>
              <a:gd name="T56" fmla="*/ 167 w 192"/>
              <a:gd name="T57" fmla="*/ 101 h 192"/>
              <a:gd name="T58" fmla="*/ 169 w 192"/>
              <a:gd name="T59" fmla="*/ 103 h 192"/>
              <a:gd name="T60" fmla="*/ 169 w 192"/>
              <a:gd name="T61" fmla="*/ 110 h 192"/>
              <a:gd name="T62" fmla="*/ 155 w 192"/>
              <a:gd name="T63" fmla="*/ 124 h 192"/>
              <a:gd name="T64" fmla="*/ 126 w 192"/>
              <a:gd name="T65" fmla="*/ 153 h 192"/>
              <a:gd name="T66" fmla="*/ 125 w 192"/>
              <a:gd name="T67" fmla="*/ 153 h 192"/>
              <a:gd name="T68" fmla="*/ 113 w 192"/>
              <a:gd name="T69" fmla="*/ 159 h 192"/>
              <a:gd name="T70" fmla="*/ 75 w 192"/>
              <a:gd name="T71" fmla="*/ 159 h 192"/>
              <a:gd name="T72" fmla="*/ 50 w 192"/>
              <a:gd name="T73" fmla="*/ 184 h 192"/>
              <a:gd name="T74" fmla="*/ 8 w 192"/>
              <a:gd name="T75" fmla="*/ 184 h 192"/>
              <a:gd name="T76" fmla="*/ 8 w 192"/>
              <a:gd name="T77" fmla="*/ 182 h 192"/>
              <a:gd name="T78" fmla="*/ 184 w 192"/>
              <a:gd name="T79" fmla="*/ 184 h 192"/>
              <a:gd name="T80" fmla="*/ 62 w 192"/>
              <a:gd name="T81" fmla="*/ 184 h 192"/>
              <a:gd name="T82" fmla="*/ 79 w 192"/>
              <a:gd name="T83" fmla="*/ 167 h 192"/>
              <a:gd name="T84" fmla="*/ 113 w 192"/>
              <a:gd name="T85" fmla="*/ 167 h 192"/>
              <a:gd name="T86" fmla="*/ 131 w 192"/>
              <a:gd name="T87" fmla="*/ 158 h 192"/>
              <a:gd name="T88" fmla="*/ 132 w 192"/>
              <a:gd name="T89" fmla="*/ 158 h 192"/>
              <a:gd name="T90" fmla="*/ 161 w 192"/>
              <a:gd name="T91" fmla="*/ 130 h 192"/>
              <a:gd name="T92" fmla="*/ 175 w 192"/>
              <a:gd name="T93" fmla="*/ 116 h 192"/>
              <a:gd name="T94" fmla="*/ 176 w 192"/>
              <a:gd name="T95" fmla="*/ 97 h 192"/>
              <a:gd name="T96" fmla="*/ 167 w 192"/>
              <a:gd name="T97" fmla="*/ 93 h 192"/>
              <a:gd name="T98" fmla="*/ 156 w 192"/>
              <a:gd name="T99" fmla="*/ 97 h 192"/>
              <a:gd name="T100" fmla="*/ 155 w 192"/>
              <a:gd name="T101" fmla="*/ 98 h 192"/>
              <a:gd name="T102" fmla="*/ 127 w 192"/>
              <a:gd name="T103" fmla="*/ 126 h 192"/>
              <a:gd name="T104" fmla="*/ 124 w 192"/>
              <a:gd name="T105" fmla="*/ 129 h 192"/>
              <a:gd name="T106" fmla="*/ 122 w 192"/>
              <a:gd name="T107" fmla="*/ 124 h 192"/>
              <a:gd name="T108" fmla="*/ 107 w 192"/>
              <a:gd name="T109" fmla="*/ 118 h 192"/>
              <a:gd name="T110" fmla="*/ 66 w 192"/>
              <a:gd name="T111" fmla="*/ 118 h 192"/>
              <a:gd name="T112" fmla="*/ 56 w 192"/>
              <a:gd name="T113" fmla="*/ 123 h 192"/>
              <a:gd name="T114" fmla="*/ 54 w 192"/>
              <a:gd name="T115" fmla="*/ 125 h 192"/>
              <a:gd name="T116" fmla="*/ 8 w 192"/>
              <a:gd name="T117" fmla="*/ 171 h 192"/>
              <a:gd name="T118" fmla="*/ 8 w 192"/>
              <a:gd name="T119" fmla="*/ 8 h 192"/>
              <a:gd name="T120" fmla="*/ 184 w 192"/>
              <a:gd name="T121" fmla="*/ 8 h 192"/>
              <a:gd name="T122" fmla="*/ 184 w 192"/>
              <a:gd name="T123" fmla="*/ 18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2" h="192">
                <a:moveTo>
                  <a:pt x="19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2"/>
                  <a:pt x="0" y="192"/>
                  <a:pt x="0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192" y="192"/>
                  <a:pt x="192" y="192"/>
                  <a:pt x="192" y="192"/>
                </a:cubicBezTo>
                <a:lnTo>
                  <a:pt x="192" y="0"/>
                </a:lnTo>
                <a:close/>
                <a:moveTo>
                  <a:pt x="8" y="182"/>
                </a:moveTo>
                <a:cubicBezTo>
                  <a:pt x="15" y="175"/>
                  <a:pt x="56" y="135"/>
                  <a:pt x="60" y="131"/>
                </a:cubicBezTo>
                <a:cubicBezTo>
                  <a:pt x="60" y="130"/>
                  <a:pt x="61" y="129"/>
                  <a:pt x="62" y="129"/>
                </a:cubicBezTo>
                <a:cubicBezTo>
                  <a:pt x="64" y="126"/>
                  <a:pt x="64" y="126"/>
                  <a:pt x="66" y="126"/>
                </a:cubicBezTo>
                <a:cubicBezTo>
                  <a:pt x="107" y="126"/>
                  <a:pt x="107" y="126"/>
                  <a:pt x="107" y="126"/>
                </a:cubicBezTo>
                <a:cubicBezTo>
                  <a:pt x="108" y="126"/>
                  <a:pt x="108" y="126"/>
                  <a:pt x="108" y="126"/>
                </a:cubicBezTo>
                <a:cubicBezTo>
                  <a:pt x="108" y="126"/>
                  <a:pt x="113" y="125"/>
                  <a:pt x="115" y="128"/>
                </a:cubicBezTo>
                <a:cubicBezTo>
                  <a:pt x="116" y="130"/>
                  <a:pt x="116" y="133"/>
                  <a:pt x="115" y="135"/>
                </a:cubicBezTo>
                <a:cubicBezTo>
                  <a:pt x="114" y="135"/>
                  <a:pt x="114" y="136"/>
                  <a:pt x="113" y="136"/>
                </a:cubicBezTo>
                <a:cubicBezTo>
                  <a:pt x="111" y="137"/>
                  <a:pt x="110" y="137"/>
                  <a:pt x="108" y="137"/>
                </a:cubicBezTo>
                <a:cubicBezTo>
                  <a:pt x="108" y="136"/>
                  <a:pt x="107" y="136"/>
                  <a:pt x="107" y="136"/>
                </a:cubicBezTo>
                <a:cubicBezTo>
                  <a:pt x="70" y="136"/>
                  <a:pt x="70" y="136"/>
                  <a:pt x="70" y="136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107" y="145"/>
                  <a:pt x="107" y="145"/>
                  <a:pt x="108" y="145"/>
                </a:cubicBezTo>
                <a:cubicBezTo>
                  <a:pt x="109" y="145"/>
                  <a:pt x="111" y="145"/>
                  <a:pt x="112" y="145"/>
                </a:cubicBezTo>
                <a:cubicBezTo>
                  <a:pt x="114" y="145"/>
                  <a:pt x="115" y="144"/>
                  <a:pt x="117" y="144"/>
                </a:cubicBezTo>
                <a:cubicBezTo>
                  <a:pt x="121" y="142"/>
                  <a:pt x="126" y="139"/>
                  <a:pt x="133" y="132"/>
                </a:cubicBezTo>
                <a:cubicBezTo>
                  <a:pt x="144" y="119"/>
                  <a:pt x="156" y="108"/>
                  <a:pt x="161" y="104"/>
                </a:cubicBezTo>
                <a:cubicBezTo>
                  <a:pt x="162" y="103"/>
                  <a:pt x="162" y="103"/>
                  <a:pt x="162" y="103"/>
                </a:cubicBezTo>
                <a:cubicBezTo>
                  <a:pt x="163" y="102"/>
                  <a:pt x="165" y="101"/>
                  <a:pt x="167" y="101"/>
                </a:cubicBezTo>
                <a:cubicBezTo>
                  <a:pt x="168" y="101"/>
                  <a:pt x="169" y="102"/>
                  <a:pt x="169" y="103"/>
                </a:cubicBezTo>
                <a:cubicBezTo>
                  <a:pt x="172" y="106"/>
                  <a:pt x="169" y="110"/>
                  <a:pt x="169" y="110"/>
                </a:cubicBezTo>
                <a:cubicBezTo>
                  <a:pt x="168" y="111"/>
                  <a:pt x="162" y="117"/>
                  <a:pt x="155" y="124"/>
                </a:cubicBezTo>
                <a:cubicBezTo>
                  <a:pt x="143" y="135"/>
                  <a:pt x="128" y="150"/>
                  <a:pt x="126" y="153"/>
                </a:cubicBezTo>
                <a:cubicBezTo>
                  <a:pt x="125" y="153"/>
                  <a:pt x="125" y="153"/>
                  <a:pt x="125" y="153"/>
                </a:cubicBezTo>
                <a:cubicBezTo>
                  <a:pt x="123" y="155"/>
                  <a:pt x="120" y="159"/>
                  <a:pt x="113" y="159"/>
                </a:cubicBezTo>
                <a:cubicBezTo>
                  <a:pt x="75" y="159"/>
                  <a:pt x="75" y="159"/>
                  <a:pt x="75" y="159"/>
                </a:cubicBezTo>
                <a:cubicBezTo>
                  <a:pt x="50" y="184"/>
                  <a:pt x="50" y="184"/>
                  <a:pt x="50" y="184"/>
                </a:cubicBezTo>
                <a:cubicBezTo>
                  <a:pt x="8" y="184"/>
                  <a:pt x="8" y="184"/>
                  <a:pt x="8" y="184"/>
                </a:cubicBezTo>
                <a:lnTo>
                  <a:pt x="8" y="182"/>
                </a:lnTo>
                <a:close/>
                <a:moveTo>
                  <a:pt x="184" y="184"/>
                </a:moveTo>
                <a:cubicBezTo>
                  <a:pt x="62" y="184"/>
                  <a:pt x="62" y="184"/>
                  <a:pt x="62" y="184"/>
                </a:cubicBezTo>
                <a:cubicBezTo>
                  <a:pt x="79" y="167"/>
                  <a:pt x="79" y="167"/>
                  <a:pt x="79" y="167"/>
                </a:cubicBezTo>
                <a:cubicBezTo>
                  <a:pt x="113" y="167"/>
                  <a:pt x="113" y="167"/>
                  <a:pt x="113" y="167"/>
                </a:cubicBezTo>
                <a:cubicBezTo>
                  <a:pt x="123" y="167"/>
                  <a:pt x="129" y="161"/>
                  <a:pt x="131" y="158"/>
                </a:cubicBezTo>
                <a:cubicBezTo>
                  <a:pt x="132" y="158"/>
                  <a:pt x="132" y="158"/>
                  <a:pt x="132" y="158"/>
                </a:cubicBezTo>
                <a:cubicBezTo>
                  <a:pt x="134" y="156"/>
                  <a:pt x="149" y="141"/>
                  <a:pt x="161" y="130"/>
                </a:cubicBezTo>
                <a:cubicBezTo>
                  <a:pt x="168" y="123"/>
                  <a:pt x="174" y="117"/>
                  <a:pt x="175" y="116"/>
                </a:cubicBezTo>
                <a:cubicBezTo>
                  <a:pt x="178" y="112"/>
                  <a:pt x="181" y="104"/>
                  <a:pt x="176" y="97"/>
                </a:cubicBezTo>
                <a:cubicBezTo>
                  <a:pt x="174" y="95"/>
                  <a:pt x="171" y="93"/>
                  <a:pt x="167" y="93"/>
                </a:cubicBezTo>
                <a:cubicBezTo>
                  <a:pt x="163" y="93"/>
                  <a:pt x="158" y="95"/>
                  <a:pt x="156" y="97"/>
                </a:cubicBezTo>
                <a:cubicBezTo>
                  <a:pt x="155" y="98"/>
                  <a:pt x="155" y="98"/>
                  <a:pt x="155" y="98"/>
                </a:cubicBezTo>
                <a:cubicBezTo>
                  <a:pt x="150" y="102"/>
                  <a:pt x="138" y="114"/>
                  <a:pt x="127" y="126"/>
                </a:cubicBezTo>
                <a:cubicBezTo>
                  <a:pt x="126" y="127"/>
                  <a:pt x="125" y="128"/>
                  <a:pt x="124" y="129"/>
                </a:cubicBezTo>
                <a:cubicBezTo>
                  <a:pt x="123" y="128"/>
                  <a:pt x="123" y="126"/>
                  <a:pt x="122" y="124"/>
                </a:cubicBezTo>
                <a:cubicBezTo>
                  <a:pt x="119" y="118"/>
                  <a:pt x="111" y="117"/>
                  <a:pt x="107" y="118"/>
                </a:cubicBezTo>
                <a:cubicBezTo>
                  <a:pt x="66" y="118"/>
                  <a:pt x="66" y="118"/>
                  <a:pt x="66" y="118"/>
                </a:cubicBezTo>
                <a:cubicBezTo>
                  <a:pt x="61" y="118"/>
                  <a:pt x="58" y="120"/>
                  <a:pt x="56" y="123"/>
                </a:cubicBezTo>
                <a:cubicBezTo>
                  <a:pt x="55" y="124"/>
                  <a:pt x="55" y="124"/>
                  <a:pt x="54" y="125"/>
                </a:cubicBezTo>
                <a:cubicBezTo>
                  <a:pt x="51" y="128"/>
                  <a:pt x="22" y="157"/>
                  <a:pt x="8" y="171"/>
                </a:cubicBezTo>
                <a:cubicBezTo>
                  <a:pt x="8" y="8"/>
                  <a:pt x="8" y="8"/>
                  <a:pt x="8" y="8"/>
                </a:cubicBezTo>
                <a:cubicBezTo>
                  <a:pt x="184" y="8"/>
                  <a:pt x="184" y="8"/>
                  <a:pt x="184" y="8"/>
                </a:cubicBezTo>
                <a:lnTo>
                  <a:pt x="184" y="1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Freeform 24">
            <a:extLst>
              <a:ext uri="{FF2B5EF4-FFF2-40B4-BE49-F238E27FC236}">
                <a16:creationId xmlns:a16="http://schemas.microsoft.com/office/drawing/2014/main" xmlns="" id="{C6C7828D-D838-4D3F-9050-83506E84275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39596" y="4048948"/>
            <a:ext cx="864000" cy="864000"/>
          </a:xfrm>
          <a:custGeom>
            <a:avLst/>
            <a:gdLst>
              <a:gd name="T0" fmla="*/ 0 w 346"/>
              <a:gd name="T1" fmla="*/ 0 h 346"/>
              <a:gd name="T2" fmla="*/ 346 w 346"/>
              <a:gd name="T3" fmla="*/ 346 h 346"/>
              <a:gd name="T4" fmla="*/ 346 w 346"/>
              <a:gd name="T5" fmla="*/ 0 h 346"/>
              <a:gd name="T6" fmla="*/ 83 w 346"/>
              <a:gd name="T7" fmla="*/ 243 h 346"/>
              <a:gd name="T8" fmla="*/ 130 w 346"/>
              <a:gd name="T9" fmla="*/ 298 h 346"/>
              <a:gd name="T10" fmla="*/ 120 w 346"/>
              <a:gd name="T11" fmla="*/ 297 h 346"/>
              <a:gd name="T12" fmla="*/ 81 w 346"/>
              <a:gd name="T13" fmla="*/ 245 h 346"/>
              <a:gd name="T14" fmla="*/ 70 w 346"/>
              <a:gd name="T15" fmla="*/ 206 h 346"/>
              <a:gd name="T16" fmla="*/ 14 w 346"/>
              <a:gd name="T17" fmla="*/ 142 h 346"/>
              <a:gd name="T18" fmla="*/ 96 w 346"/>
              <a:gd name="T19" fmla="*/ 108 h 346"/>
              <a:gd name="T20" fmla="*/ 160 w 346"/>
              <a:gd name="T21" fmla="*/ 94 h 346"/>
              <a:gd name="T22" fmla="*/ 89 w 346"/>
              <a:gd name="T23" fmla="*/ 160 h 346"/>
              <a:gd name="T24" fmla="*/ 87 w 346"/>
              <a:gd name="T25" fmla="*/ 196 h 346"/>
              <a:gd name="T26" fmla="*/ 148 w 346"/>
              <a:gd name="T27" fmla="*/ 176 h 346"/>
              <a:gd name="T28" fmla="*/ 275 w 346"/>
              <a:gd name="T29" fmla="*/ 217 h 346"/>
              <a:gd name="T30" fmla="*/ 276 w 346"/>
              <a:gd name="T31" fmla="*/ 222 h 346"/>
              <a:gd name="T32" fmla="*/ 205 w 346"/>
              <a:gd name="T33" fmla="*/ 287 h 346"/>
              <a:gd name="T34" fmla="*/ 85 w 346"/>
              <a:gd name="T35" fmla="*/ 227 h 346"/>
              <a:gd name="T36" fmla="*/ 269 w 346"/>
              <a:gd name="T37" fmla="*/ 197 h 346"/>
              <a:gd name="T38" fmla="*/ 139 w 346"/>
              <a:gd name="T39" fmla="*/ 164 h 346"/>
              <a:gd name="T40" fmla="*/ 98 w 346"/>
              <a:gd name="T41" fmla="*/ 186 h 346"/>
              <a:gd name="T42" fmla="*/ 99 w 346"/>
              <a:gd name="T43" fmla="*/ 171 h 346"/>
              <a:gd name="T44" fmla="*/ 197 w 346"/>
              <a:gd name="T45" fmla="*/ 103 h 346"/>
              <a:gd name="T46" fmla="*/ 331 w 346"/>
              <a:gd name="T47" fmla="*/ 24 h 346"/>
              <a:gd name="T48" fmla="*/ 270 w 346"/>
              <a:gd name="T49" fmla="*/ 176 h 346"/>
              <a:gd name="T50" fmla="*/ 221 w 346"/>
              <a:gd name="T51" fmla="*/ 98 h 346"/>
              <a:gd name="T52" fmla="*/ 178 w 346"/>
              <a:gd name="T53" fmla="*/ 87 h 346"/>
              <a:gd name="T54" fmla="*/ 122 w 346"/>
              <a:gd name="T55" fmla="*/ 79 h 346"/>
              <a:gd name="T56" fmla="*/ 14 w 346"/>
              <a:gd name="T57" fmla="*/ 42 h 346"/>
              <a:gd name="T58" fmla="*/ 319 w 346"/>
              <a:gd name="T59" fmla="*/ 15 h 346"/>
              <a:gd name="T60" fmla="*/ 14 w 346"/>
              <a:gd name="T61" fmla="*/ 159 h 346"/>
              <a:gd name="T62" fmla="*/ 55 w 346"/>
              <a:gd name="T63" fmla="*/ 209 h 346"/>
              <a:gd name="T64" fmla="*/ 69 w 346"/>
              <a:gd name="T65" fmla="*/ 265 h 346"/>
              <a:gd name="T66" fmla="*/ 124 w 346"/>
              <a:gd name="T67" fmla="*/ 314 h 346"/>
              <a:gd name="T68" fmla="*/ 140 w 346"/>
              <a:gd name="T69" fmla="*/ 309 h 346"/>
              <a:gd name="T70" fmla="*/ 189 w 346"/>
              <a:gd name="T71" fmla="*/ 302 h 346"/>
              <a:gd name="T72" fmla="*/ 217 w 346"/>
              <a:gd name="T73" fmla="*/ 296 h 346"/>
              <a:gd name="T74" fmla="*/ 292 w 346"/>
              <a:gd name="T75" fmla="*/ 217 h 346"/>
              <a:gd name="T76" fmla="*/ 284 w 346"/>
              <a:gd name="T77" fmla="*/ 183 h 346"/>
              <a:gd name="T78" fmla="*/ 331 w 346"/>
              <a:gd name="T79" fmla="*/ 332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46" h="346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81" y="245"/>
                </a:moveTo>
                <a:cubicBezTo>
                  <a:pt x="83" y="243"/>
                  <a:pt x="83" y="243"/>
                  <a:pt x="83" y="243"/>
                </a:cubicBezTo>
                <a:cubicBezTo>
                  <a:pt x="151" y="280"/>
                  <a:pt x="151" y="280"/>
                  <a:pt x="151" y="280"/>
                </a:cubicBezTo>
                <a:cubicBezTo>
                  <a:pt x="130" y="298"/>
                  <a:pt x="130" y="298"/>
                  <a:pt x="130" y="298"/>
                </a:cubicBezTo>
                <a:cubicBezTo>
                  <a:pt x="129" y="299"/>
                  <a:pt x="127" y="300"/>
                  <a:pt x="125" y="300"/>
                </a:cubicBezTo>
                <a:cubicBezTo>
                  <a:pt x="123" y="300"/>
                  <a:pt x="121" y="299"/>
                  <a:pt x="120" y="297"/>
                </a:cubicBezTo>
                <a:cubicBezTo>
                  <a:pt x="80" y="255"/>
                  <a:pt x="80" y="255"/>
                  <a:pt x="80" y="255"/>
                </a:cubicBezTo>
                <a:cubicBezTo>
                  <a:pt x="78" y="252"/>
                  <a:pt x="78" y="248"/>
                  <a:pt x="81" y="245"/>
                </a:cubicBezTo>
                <a:close/>
                <a:moveTo>
                  <a:pt x="85" y="227"/>
                </a:moveTo>
                <a:cubicBezTo>
                  <a:pt x="77" y="223"/>
                  <a:pt x="72" y="215"/>
                  <a:pt x="70" y="206"/>
                </a:cubicBezTo>
                <a:cubicBezTo>
                  <a:pt x="64" y="171"/>
                  <a:pt x="64" y="171"/>
                  <a:pt x="64" y="171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14" y="59"/>
                  <a:pt x="14" y="59"/>
                  <a:pt x="14" y="59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39" y="88"/>
                  <a:pt x="150" y="88"/>
                  <a:pt x="160" y="94"/>
                </a:cubicBezTo>
                <a:cubicBezTo>
                  <a:pt x="163" y="96"/>
                  <a:pt x="163" y="96"/>
                  <a:pt x="163" y="96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4" y="165"/>
                  <a:pt x="81" y="171"/>
                  <a:pt x="81" y="178"/>
                </a:cubicBezTo>
                <a:cubicBezTo>
                  <a:pt x="80" y="184"/>
                  <a:pt x="82" y="191"/>
                  <a:pt x="87" y="196"/>
                </a:cubicBezTo>
                <a:cubicBezTo>
                  <a:pt x="96" y="206"/>
                  <a:pt x="112" y="208"/>
                  <a:pt x="123" y="198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61" y="164"/>
                  <a:pt x="175" y="163"/>
                  <a:pt x="191" y="174"/>
                </a:cubicBezTo>
                <a:cubicBezTo>
                  <a:pt x="275" y="217"/>
                  <a:pt x="275" y="217"/>
                  <a:pt x="275" y="217"/>
                </a:cubicBezTo>
                <a:cubicBezTo>
                  <a:pt x="277" y="218"/>
                  <a:pt x="277" y="219"/>
                  <a:pt x="277" y="219"/>
                </a:cubicBezTo>
                <a:cubicBezTo>
                  <a:pt x="277" y="220"/>
                  <a:pt x="277" y="221"/>
                  <a:pt x="276" y="222"/>
                </a:cubicBezTo>
                <a:cubicBezTo>
                  <a:pt x="206" y="286"/>
                  <a:pt x="206" y="286"/>
                  <a:pt x="206" y="286"/>
                </a:cubicBezTo>
                <a:cubicBezTo>
                  <a:pt x="205" y="287"/>
                  <a:pt x="205" y="287"/>
                  <a:pt x="205" y="287"/>
                </a:cubicBezTo>
                <a:cubicBezTo>
                  <a:pt x="204" y="290"/>
                  <a:pt x="200" y="291"/>
                  <a:pt x="197" y="289"/>
                </a:cubicBezTo>
                <a:lnTo>
                  <a:pt x="85" y="227"/>
                </a:lnTo>
                <a:close/>
                <a:moveTo>
                  <a:pt x="270" y="176"/>
                </a:moveTo>
                <a:cubicBezTo>
                  <a:pt x="269" y="197"/>
                  <a:pt x="269" y="197"/>
                  <a:pt x="269" y="197"/>
                </a:cubicBezTo>
                <a:cubicBezTo>
                  <a:pt x="198" y="161"/>
                  <a:pt x="198" y="161"/>
                  <a:pt x="198" y="161"/>
                </a:cubicBezTo>
                <a:cubicBezTo>
                  <a:pt x="177" y="147"/>
                  <a:pt x="157" y="149"/>
                  <a:pt x="139" y="164"/>
                </a:cubicBezTo>
                <a:cubicBezTo>
                  <a:pt x="113" y="187"/>
                  <a:pt x="113" y="187"/>
                  <a:pt x="113" y="187"/>
                </a:cubicBezTo>
                <a:cubicBezTo>
                  <a:pt x="108" y="191"/>
                  <a:pt x="102" y="191"/>
                  <a:pt x="98" y="186"/>
                </a:cubicBezTo>
                <a:cubicBezTo>
                  <a:pt x="96" y="184"/>
                  <a:pt x="95" y="181"/>
                  <a:pt x="95" y="179"/>
                </a:cubicBezTo>
                <a:cubicBezTo>
                  <a:pt x="95" y="176"/>
                  <a:pt x="97" y="173"/>
                  <a:pt x="99" y="171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80" y="101"/>
                  <a:pt x="189" y="99"/>
                  <a:pt x="197" y="103"/>
                </a:cubicBezTo>
                <a:cubicBezTo>
                  <a:pt x="223" y="115"/>
                  <a:pt x="223" y="115"/>
                  <a:pt x="223" y="115"/>
                </a:cubicBezTo>
                <a:cubicBezTo>
                  <a:pt x="331" y="24"/>
                  <a:pt x="331" y="24"/>
                  <a:pt x="331" y="24"/>
                </a:cubicBezTo>
                <a:cubicBezTo>
                  <a:pt x="331" y="124"/>
                  <a:pt x="331" y="124"/>
                  <a:pt x="331" y="124"/>
                </a:cubicBezTo>
                <a:lnTo>
                  <a:pt x="270" y="176"/>
                </a:lnTo>
                <a:close/>
                <a:moveTo>
                  <a:pt x="319" y="15"/>
                </a:moveTo>
                <a:cubicBezTo>
                  <a:pt x="221" y="98"/>
                  <a:pt x="221" y="98"/>
                  <a:pt x="221" y="98"/>
                </a:cubicBezTo>
                <a:cubicBezTo>
                  <a:pt x="204" y="90"/>
                  <a:pt x="204" y="90"/>
                  <a:pt x="204" y="90"/>
                </a:cubicBezTo>
                <a:cubicBezTo>
                  <a:pt x="195" y="86"/>
                  <a:pt x="186" y="85"/>
                  <a:pt x="178" y="87"/>
                </a:cubicBezTo>
                <a:cubicBezTo>
                  <a:pt x="167" y="81"/>
                  <a:pt x="167" y="81"/>
                  <a:pt x="167" y="81"/>
                </a:cubicBezTo>
                <a:cubicBezTo>
                  <a:pt x="153" y="73"/>
                  <a:pt x="137" y="72"/>
                  <a:pt x="122" y="79"/>
                </a:cubicBezTo>
                <a:cubicBezTo>
                  <a:pt x="97" y="92"/>
                  <a:pt x="97" y="92"/>
                  <a:pt x="97" y="9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15"/>
                  <a:pt x="14" y="15"/>
                  <a:pt x="14" y="15"/>
                </a:cubicBezTo>
                <a:lnTo>
                  <a:pt x="319" y="15"/>
                </a:lnTo>
                <a:close/>
                <a:moveTo>
                  <a:pt x="14" y="332"/>
                </a:moveTo>
                <a:cubicBezTo>
                  <a:pt x="14" y="159"/>
                  <a:pt x="14" y="159"/>
                  <a:pt x="14" y="159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57" y="219"/>
                  <a:pt x="63" y="228"/>
                  <a:pt x="70" y="235"/>
                </a:cubicBezTo>
                <a:cubicBezTo>
                  <a:pt x="62" y="243"/>
                  <a:pt x="61" y="256"/>
                  <a:pt x="69" y="265"/>
                </a:cubicBezTo>
                <a:cubicBezTo>
                  <a:pt x="109" y="307"/>
                  <a:pt x="109" y="307"/>
                  <a:pt x="109" y="307"/>
                </a:cubicBezTo>
                <a:cubicBezTo>
                  <a:pt x="113" y="311"/>
                  <a:pt x="118" y="314"/>
                  <a:pt x="124" y="314"/>
                </a:cubicBezTo>
                <a:cubicBezTo>
                  <a:pt x="125" y="314"/>
                  <a:pt x="125" y="314"/>
                  <a:pt x="126" y="314"/>
                </a:cubicBezTo>
                <a:cubicBezTo>
                  <a:pt x="131" y="314"/>
                  <a:pt x="136" y="313"/>
                  <a:pt x="140" y="309"/>
                </a:cubicBezTo>
                <a:cubicBezTo>
                  <a:pt x="165" y="288"/>
                  <a:pt x="165" y="288"/>
                  <a:pt x="165" y="288"/>
                </a:cubicBezTo>
                <a:cubicBezTo>
                  <a:pt x="189" y="302"/>
                  <a:pt x="189" y="302"/>
                  <a:pt x="189" y="302"/>
                </a:cubicBezTo>
                <a:cubicBezTo>
                  <a:pt x="193" y="304"/>
                  <a:pt x="196" y="305"/>
                  <a:pt x="200" y="305"/>
                </a:cubicBezTo>
                <a:cubicBezTo>
                  <a:pt x="207" y="305"/>
                  <a:pt x="213" y="301"/>
                  <a:pt x="217" y="296"/>
                </a:cubicBezTo>
                <a:cubicBezTo>
                  <a:pt x="286" y="233"/>
                  <a:pt x="286" y="233"/>
                  <a:pt x="286" y="233"/>
                </a:cubicBezTo>
                <a:cubicBezTo>
                  <a:pt x="290" y="229"/>
                  <a:pt x="292" y="223"/>
                  <a:pt x="292" y="217"/>
                </a:cubicBezTo>
                <a:cubicBezTo>
                  <a:pt x="291" y="212"/>
                  <a:pt x="288" y="208"/>
                  <a:pt x="283" y="204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331" y="143"/>
                  <a:pt x="331" y="143"/>
                  <a:pt x="331" y="143"/>
                </a:cubicBezTo>
                <a:cubicBezTo>
                  <a:pt x="331" y="332"/>
                  <a:pt x="331" y="332"/>
                  <a:pt x="331" y="332"/>
                </a:cubicBezTo>
                <a:lnTo>
                  <a:pt x="14" y="3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Slide Number Placeholder 3">
            <a:extLst>
              <a:ext uri="{FF2B5EF4-FFF2-40B4-BE49-F238E27FC236}">
                <a16:creationId xmlns:a16="http://schemas.microsoft.com/office/drawing/2014/main" xmlns="" id="{C9C50950-7913-4289-A70B-8197CCEF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: Diagonal Corners Snipped 38">
            <a:extLst>
              <a:ext uri="{FF2B5EF4-FFF2-40B4-BE49-F238E27FC236}">
                <a16:creationId xmlns:a16="http://schemas.microsoft.com/office/drawing/2014/main" xmlns="" id="{E4BE2DF3-8250-4693-A0B3-4BE9E0FF9BF4}"/>
              </a:ext>
            </a:extLst>
          </p:cNvPr>
          <p:cNvSpPr/>
          <p:nvPr/>
        </p:nvSpPr>
        <p:spPr>
          <a:xfrm rot="2704752">
            <a:off x="5899789" y="3446414"/>
            <a:ext cx="457135" cy="447314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C5998969-67C5-43EA-874B-7F6F7A1A8F1C}"/>
              </a:ext>
            </a:extLst>
          </p:cNvPr>
          <p:cNvSpPr/>
          <p:nvPr/>
        </p:nvSpPr>
        <p:spPr>
          <a:xfrm>
            <a:off x="6320975" y="343822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8</a:t>
            </a:r>
          </a:p>
        </p:txBody>
      </p:sp>
      <p:sp>
        <p:nvSpPr>
          <p:cNvPr id="40" name="Rectangle: Diagonal Corners Snipped 39">
            <a:extLst>
              <a:ext uri="{FF2B5EF4-FFF2-40B4-BE49-F238E27FC236}">
                <a16:creationId xmlns:a16="http://schemas.microsoft.com/office/drawing/2014/main" xmlns="" id="{8DB4FD79-1A39-44B4-AC43-0F3C3E1AFF59}"/>
              </a:ext>
            </a:extLst>
          </p:cNvPr>
          <p:cNvSpPr/>
          <p:nvPr/>
        </p:nvSpPr>
        <p:spPr>
          <a:xfrm rot="2704752">
            <a:off x="5964172" y="5026065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41" name="Rectangle: Diagonal Corners Snipped 40">
            <a:extLst>
              <a:ext uri="{FF2B5EF4-FFF2-40B4-BE49-F238E27FC236}">
                <a16:creationId xmlns:a16="http://schemas.microsoft.com/office/drawing/2014/main" xmlns="" id="{06B54FF5-6F91-40EF-8FBD-C6E21E339CDA}"/>
              </a:ext>
            </a:extLst>
          </p:cNvPr>
          <p:cNvSpPr/>
          <p:nvPr/>
        </p:nvSpPr>
        <p:spPr>
          <a:xfrm rot="2704752">
            <a:off x="11386512" y="3443676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grpSp>
        <p:nvGrpSpPr>
          <p:cNvPr id="43" name="Group 31">
            <a:extLst>
              <a:ext uri="{FF2B5EF4-FFF2-40B4-BE49-F238E27FC236}">
                <a16:creationId xmlns:a16="http://schemas.microsoft.com/office/drawing/2014/main" xmlns="" id="{B12FDB5A-3701-4D8D-8304-69D7CDBE04EC}"/>
              </a:ext>
            </a:extLst>
          </p:cNvPr>
          <p:cNvGrpSpPr>
            <a:grpSpLocks noChangeAspect="1"/>
          </p:cNvGrpSpPr>
          <p:nvPr/>
        </p:nvGrpSpPr>
        <p:grpSpPr>
          <a:xfrm>
            <a:off x="1188450" y="2408889"/>
            <a:ext cx="864000" cy="864000"/>
            <a:chOff x="971884" y="9312867"/>
            <a:chExt cx="426447" cy="426447"/>
          </a:xfrm>
          <a:solidFill>
            <a:schemeClr val="bg1"/>
          </a:solidFill>
        </p:grpSpPr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xmlns="" id="{460B4E8D-F37E-4B1C-8654-D9536ADBE8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1884" y="9312867"/>
              <a:ext cx="426447" cy="426447"/>
            </a:xfrm>
            <a:custGeom>
              <a:avLst/>
              <a:gdLst>
                <a:gd name="T0" fmla="*/ 0 w 61"/>
                <a:gd name="T1" fmla="*/ 0 h 61"/>
                <a:gd name="T2" fmla="*/ 0 w 61"/>
                <a:gd name="T3" fmla="*/ 61 h 61"/>
                <a:gd name="T4" fmla="*/ 61 w 61"/>
                <a:gd name="T5" fmla="*/ 61 h 61"/>
                <a:gd name="T6" fmla="*/ 61 w 61"/>
                <a:gd name="T7" fmla="*/ 0 h 61"/>
                <a:gd name="T8" fmla="*/ 0 w 61"/>
                <a:gd name="T9" fmla="*/ 0 h 61"/>
                <a:gd name="T10" fmla="*/ 58 w 61"/>
                <a:gd name="T11" fmla="*/ 58 h 61"/>
                <a:gd name="T12" fmla="*/ 3 w 61"/>
                <a:gd name="T13" fmla="*/ 58 h 61"/>
                <a:gd name="T14" fmla="*/ 3 w 61"/>
                <a:gd name="T15" fmla="*/ 3 h 61"/>
                <a:gd name="T16" fmla="*/ 58 w 61"/>
                <a:gd name="T17" fmla="*/ 3 h 61"/>
                <a:gd name="T18" fmla="*/ 58 w 61"/>
                <a:gd name="T19" fmla="*/ 5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0" y="0"/>
                  </a:moveTo>
                  <a:lnTo>
                    <a:pt x="0" y="61"/>
                  </a:lnTo>
                  <a:lnTo>
                    <a:pt x="61" y="61"/>
                  </a:lnTo>
                  <a:lnTo>
                    <a:pt x="61" y="0"/>
                  </a:lnTo>
                  <a:lnTo>
                    <a:pt x="0" y="0"/>
                  </a:lnTo>
                  <a:close/>
                  <a:moveTo>
                    <a:pt x="58" y="58"/>
                  </a:moveTo>
                  <a:lnTo>
                    <a:pt x="3" y="58"/>
                  </a:lnTo>
                  <a:lnTo>
                    <a:pt x="3" y="3"/>
                  </a:lnTo>
                  <a:lnTo>
                    <a:pt x="58" y="3"/>
                  </a:lnTo>
                  <a:lnTo>
                    <a:pt x="58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xmlns="" id="{C37D550F-271C-4AF2-B94D-8E41650C87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841" y="9361805"/>
              <a:ext cx="356538" cy="321581"/>
            </a:xfrm>
            <a:custGeom>
              <a:avLst/>
              <a:gdLst>
                <a:gd name="T0" fmla="*/ 7 w 51"/>
                <a:gd name="T1" fmla="*/ 46 h 46"/>
                <a:gd name="T2" fmla="*/ 19 w 51"/>
                <a:gd name="T3" fmla="*/ 46 h 46"/>
                <a:gd name="T4" fmla="*/ 32 w 51"/>
                <a:gd name="T5" fmla="*/ 46 h 46"/>
                <a:gd name="T6" fmla="*/ 44 w 51"/>
                <a:gd name="T7" fmla="*/ 46 h 46"/>
                <a:gd name="T8" fmla="*/ 44 w 51"/>
                <a:gd name="T9" fmla="*/ 25 h 46"/>
                <a:gd name="T10" fmla="*/ 51 w 51"/>
                <a:gd name="T11" fmla="*/ 25 h 46"/>
                <a:gd name="T12" fmla="*/ 26 w 51"/>
                <a:gd name="T13" fmla="*/ 0 h 46"/>
                <a:gd name="T14" fmla="*/ 0 w 51"/>
                <a:gd name="T15" fmla="*/ 25 h 46"/>
                <a:gd name="T16" fmla="*/ 7 w 51"/>
                <a:gd name="T17" fmla="*/ 25 h 46"/>
                <a:gd name="T18" fmla="*/ 7 w 51"/>
                <a:gd name="T19" fmla="*/ 46 h 46"/>
                <a:gd name="T20" fmla="*/ 22 w 51"/>
                <a:gd name="T21" fmla="*/ 44 h 46"/>
                <a:gd name="T22" fmla="*/ 22 w 51"/>
                <a:gd name="T23" fmla="*/ 33 h 46"/>
                <a:gd name="T24" fmla="*/ 29 w 51"/>
                <a:gd name="T25" fmla="*/ 33 h 46"/>
                <a:gd name="T26" fmla="*/ 29 w 51"/>
                <a:gd name="T27" fmla="*/ 44 h 46"/>
                <a:gd name="T28" fmla="*/ 22 w 51"/>
                <a:gd name="T29" fmla="*/ 44 h 46"/>
                <a:gd name="T30" fmla="*/ 7 w 51"/>
                <a:gd name="T31" fmla="*/ 23 h 46"/>
                <a:gd name="T32" fmla="*/ 26 w 51"/>
                <a:gd name="T33" fmla="*/ 4 h 46"/>
                <a:gd name="T34" fmla="*/ 45 w 51"/>
                <a:gd name="T35" fmla="*/ 23 h 46"/>
                <a:gd name="T36" fmla="*/ 42 w 51"/>
                <a:gd name="T37" fmla="*/ 23 h 46"/>
                <a:gd name="T38" fmla="*/ 42 w 51"/>
                <a:gd name="T39" fmla="*/ 44 h 46"/>
                <a:gd name="T40" fmla="*/ 32 w 51"/>
                <a:gd name="T41" fmla="*/ 44 h 46"/>
                <a:gd name="T42" fmla="*/ 32 w 51"/>
                <a:gd name="T43" fmla="*/ 31 h 46"/>
                <a:gd name="T44" fmla="*/ 19 w 51"/>
                <a:gd name="T45" fmla="*/ 31 h 46"/>
                <a:gd name="T46" fmla="*/ 19 w 51"/>
                <a:gd name="T47" fmla="*/ 44 h 46"/>
                <a:gd name="T48" fmla="*/ 9 w 51"/>
                <a:gd name="T49" fmla="*/ 44 h 46"/>
                <a:gd name="T50" fmla="*/ 9 w 51"/>
                <a:gd name="T51" fmla="*/ 23 h 46"/>
                <a:gd name="T52" fmla="*/ 7 w 51"/>
                <a:gd name="T5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46">
                  <a:moveTo>
                    <a:pt x="7" y="46"/>
                  </a:moveTo>
                  <a:lnTo>
                    <a:pt x="19" y="46"/>
                  </a:lnTo>
                  <a:lnTo>
                    <a:pt x="32" y="46"/>
                  </a:lnTo>
                  <a:lnTo>
                    <a:pt x="44" y="46"/>
                  </a:lnTo>
                  <a:lnTo>
                    <a:pt x="44" y="25"/>
                  </a:lnTo>
                  <a:lnTo>
                    <a:pt x="51" y="25"/>
                  </a:lnTo>
                  <a:lnTo>
                    <a:pt x="26" y="0"/>
                  </a:lnTo>
                  <a:lnTo>
                    <a:pt x="0" y="25"/>
                  </a:lnTo>
                  <a:lnTo>
                    <a:pt x="7" y="25"/>
                  </a:lnTo>
                  <a:lnTo>
                    <a:pt x="7" y="46"/>
                  </a:lnTo>
                  <a:close/>
                  <a:moveTo>
                    <a:pt x="22" y="44"/>
                  </a:moveTo>
                  <a:lnTo>
                    <a:pt x="22" y="33"/>
                  </a:lnTo>
                  <a:lnTo>
                    <a:pt x="29" y="33"/>
                  </a:lnTo>
                  <a:lnTo>
                    <a:pt x="29" y="44"/>
                  </a:lnTo>
                  <a:lnTo>
                    <a:pt x="22" y="44"/>
                  </a:lnTo>
                  <a:close/>
                  <a:moveTo>
                    <a:pt x="7" y="23"/>
                  </a:moveTo>
                  <a:lnTo>
                    <a:pt x="26" y="4"/>
                  </a:lnTo>
                  <a:lnTo>
                    <a:pt x="45" y="23"/>
                  </a:lnTo>
                  <a:lnTo>
                    <a:pt x="42" y="23"/>
                  </a:lnTo>
                  <a:lnTo>
                    <a:pt x="42" y="44"/>
                  </a:lnTo>
                  <a:lnTo>
                    <a:pt x="32" y="44"/>
                  </a:lnTo>
                  <a:lnTo>
                    <a:pt x="32" y="31"/>
                  </a:lnTo>
                  <a:lnTo>
                    <a:pt x="19" y="31"/>
                  </a:lnTo>
                  <a:lnTo>
                    <a:pt x="19" y="44"/>
                  </a:lnTo>
                  <a:lnTo>
                    <a:pt x="9" y="44"/>
                  </a:lnTo>
                  <a:lnTo>
                    <a:pt x="9" y="23"/>
                  </a:lnTo>
                  <a:lnTo>
                    <a:pt x="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65289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36247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Νέα 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Georgia"/>
              </a:rPr>
              <a:t>μέτρα (3/5)</a:t>
            </a:r>
          </a:p>
        </p:txBody>
      </p:sp>
      <p:sp>
        <p:nvSpPr>
          <p:cNvPr id="61" name="Google Shape;703;p5">
            <a:extLst>
              <a:ext uri="{FF2B5EF4-FFF2-40B4-BE49-F238E27FC236}">
                <a16:creationId xmlns:a16="http://schemas.microsoft.com/office/drawing/2014/main" xmlns="" id="{D745F3C2-98F6-4114-A5BE-6E405A906B50}"/>
              </a:ext>
            </a:extLst>
          </p:cNvPr>
          <p:cNvSpPr/>
          <p:nvPr/>
        </p:nvSpPr>
        <p:spPr>
          <a:xfrm>
            <a:off x="654096" y="2738669"/>
            <a:ext cx="2549121" cy="3127048"/>
          </a:xfrm>
          <a:prstGeom prst="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"/>
                <a:cs typeface="Arial"/>
                <a:sym typeface="Arial"/>
              </a:rPr>
              <a:t>Από το 24% στο 13%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</p:txBody>
      </p:sp>
      <p:sp>
        <p:nvSpPr>
          <p:cNvPr id="62" name="Rectangle: Diagonal Corners Snipped 61">
            <a:extLst>
              <a:ext uri="{FF2B5EF4-FFF2-40B4-BE49-F238E27FC236}">
                <a16:creationId xmlns:a16="http://schemas.microsoft.com/office/drawing/2014/main" xmlns="" id="{75103966-AD38-42E6-9725-6737043B52B9}"/>
              </a:ext>
            </a:extLst>
          </p:cNvPr>
          <p:cNvSpPr/>
          <p:nvPr/>
        </p:nvSpPr>
        <p:spPr>
          <a:xfrm>
            <a:off x="593034" y="2501072"/>
            <a:ext cx="2369043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Μεταφορές προσώπων </a:t>
            </a:r>
          </a:p>
        </p:txBody>
      </p:sp>
      <p:sp>
        <p:nvSpPr>
          <p:cNvPr id="64" name="Google Shape;703;p5">
            <a:extLst>
              <a:ext uri="{FF2B5EF4-FFF2-40B4-BE49-F238E27FC236}">
                <a16:creationId xmlns:a16="http://schemas.microsoft.com/office/drawing/2014/main" xmlns="" id="{886DC024-CF48-41D7-B5CB-6381EE3F1592}"/>
              </a:ext>
            </a:extLst>
          </p:cNvPr>
          <p:cNvSpPr/>
          <p:nvPr/>
        </p:nvSpPr>
        <p:spPr>
          <a:xfrm>
            <a:off x="3450206" y="2738669"/>
            <a:ext cx="2549121" cy="3127048"/>
          </a:xfrm>
          <a:prstGeom prst="rect">
            <a:avLst/>
          </a:prstGeom>
          <a:solidFill>
            <a:srgbClr val="9CC7CE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Από το 24% στο 13%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5" name="Rectangle: Diagonal Corners Snipped 64">
            <a:extLst>
              <a:ext uri="{FF2B5EF4-FFF2-40B4-BE49-F238E27FC236}">
                <a16:creationId xmlns:a16="http://schemas.microsoft.com/office/drawing/2014/main" xmlns="" id="{C863239C-2BE4-489C-BFF4-C7B6450F73C8}"/>
              </a:ext>
            </a:extLst>
          </p:cNvPr>
          <p:cNvSpPr/>
          <p:nvPr/>
        </p:nvSpPr>
        <p:spPr>
          <a:xfrm>
            <a:off x="3396564" y="2510600"/>
            <a:ext cx="2368486" cy="855627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Καφές και μη αλκοολούχα ποτά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 </a:t>
            </a:r>
          </a:p>
        </p:txBody>
      </p:sp>
      <p:sp>
        <p:nvSpPr>
          <p:cNvPr id="78" name="Google Shape;703;p5">
            <a:extLst>
              <a:ext uri="{FF2B5EF4-FFF2-40B4-BE49-F238E27FC236}">
                <a16:creationId xmlns:a16="http://schemas.microsoft.com/office/drawing/2014/main" xmlns="" id="{BEF97278-479E-4662-A828-C7C57170659B}"/>
              </a:ext>
            </a:extLst>
          </p:cNvPr>
          <p:cNvSpPr/>
          <p:nvPr/>
        </p:nvSpPr>
        <p:spPr>
          <a:xfrm>
            <a:off x="6246315" y="2738669"/>
            <a:ext cx="2549121" cy="3127048"/>
          </a:xfrm>
          <a:prstGeom prst="rect">
            <a:avLst/>
          </a:prstGeom>
          <a:solidFill>
            <a:srgbClr val="BDDADF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Από το 80/20 στο 90/10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703;p5">
            <a:extLst>
              <a:ext uri="{FF2B5EF4-FFF2-40B4-BE49-F238E27FC236}">
                <a16:creationId xmlns:a16="http://schemas.microsoft.com/office/drawing/2014/main" xmlns="" id="{E670C18F-7F70-4E02-8AA0-359BAAC55A64}"/>
              </a:ext>
            </a:extLst>
          </p:cNvPr>
          <p:cNvSpPr/>
          <p:nvPr/>
        </p:nvSpPr>
        <p:spPr>
          <a:xfrm>
            <a:off x="9042425" y="2738669"/>
            <a:ext cx="2549121" cy="3127048"/>
          </a:xfrm>
          <a:prstGeom prst="rect">
            <a:avLst/>
          </a:prstGeom>
          <a:solidFill>
            <a:srgbClr val="DEECEF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Από το 24% στο 13%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4" name="Rectangle: Diagonal Corners Snipped 83">
            <a:extLst>
              <a:ext uri="{FF2B5EF4-FFF2-40B4-BE49-F238E27FC236}">
                <a16:creationId xmlns:a16="http://schemas.microsoft.com/office/drawing/2014/main" xmlns="" id="{32E10C94-8E0E-40E3-8353-C49AFD67AF93}"/>
              </a:ext>
            </a:extLst>
          </p:cNvPr>
          <p:cNvSpPr/>
          <p:nvPr/>
        </p:nvSpPr>
        <p:spPr>
          <a:xfrm>
            <a:off x="8988783" y="2510600"/>
            <a:ext cx="2369043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Εισιτήρια κινηματογράφων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/>
            </a:endParaRPr>
          </a:p>
        </p:txBody>
      </p:sp>
      <p:sp>
        <p:nvSpPr>
          <p:cNvPr id="96" name="Rectangle: Diagonal Corners Snipped 95">
            <a:extLst>
              <a:ext uri="{FF2B5EF4-FFF2-40B4-BE49-F238E27FC236}">
                <a16:creationId xmlns:a16="http://schemas.microsoft.com/office/drawing/2014/main" xmlns="" id="{705D0E51-719B-40F6-A2CB-7DC1179A48F5}"/>
              </a:ext>
            </a:extLst>
          </p:cNvPr>
          <p:cNvSpPr/>
          <p:nvPr/>
        </p:nvSpPr>
        <p:spPr>
          <a:xfrm>
            <a:off x="6192395" y="2510600"/>
            <a:ext cx="2480713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Τουριστικό πακέτο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D969CF1F-0A16-4903-AA5E-731F519AB3ED}"/>
              </a:ext>
            </a:extLst>
          </p:cNvPr>
          <p:cNvGrpSpPr/>
          <p:nvPr/>
        </p:nvGrpSpPr>
        <p:grpSpPr>
          <a:xfrm>
            <a:off x="804388" y="3795310"/>
            <a:ext cx="864000" cy="775152"/>
            <a:chOff x="8104739" y="2096461"/>
            <a:chExt cx="864000" cy="775152"/>
          </a:xfrm>
        </p:grpSpPr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xmlns="" id="{8D8E5A26-CA35-4939-BDFB-42095F811D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4739" y="2096461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09E60EA0-B704-4571-9272-85B9CE4F764B}"/>
                </a:ext>
              </a:extLst>
            </p:cNvPr>
            <p:cNvGrpSpPr/>
            <p:nvPr/>
          </p:nvGrpSpPr>
          <p:grpSpPr>
            <a:xfrm>
              <a:off x="8262980" y="2183411"/>
              <a:ext cx="555868" cy="554428"/>
              <a:chOff x="10177481" y="3471578"/>
              <a:chExt cx="555868" cy="554428"/>
            </a:xfrm>
          </p:grpSpPr>
          <p:sp>
            <p:nvSpPr>
              <p:cNvPr id="42" name="AutoShape 61">
                <a:extLst>
                  <a:ext uri="{FF2B5EF4-FFF2-40B4-BE49-F238E27FC236}">
                    <a16:creationId xmlns:a16="http://schemas.microsoft.com/office/drawing/2014/main" xmlns="" id="{F8CDDFF8-081C-4E54-A52B-348A5CA7A47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0177481" y="3471578"/>
                <a:ext cx="555868" cy="554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64">
                <a:extLst>
                  <a:ext uri="{FF2B5EF4-FFF2-40B4-BE49-F238E27FC236}">
                    <a16:creationId xmlns:a16="http://schemas.microsoft.com/office/drawing/2014/main" xmlns="" id="{4D05371B-4717-43FD-9109-054413CEF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9244" y="3663107"/>
                <a:ext cx="473784" cy="165608"/>
              </a:xfrm>
              <a:custGeom>
                <a:avLst/>
                <a:gdLst>
                  <a:gd name="T0" fmla="*/ 987 w 987"/>
                  <a:gd name="T1" fmla="*/ 203 h 345"/>
                  <a:gd name="T2" fmla="*/ 987 w 987"/>
                  <a:gd name="T3" fmla="*/ 308 h 345"/>
                  <a:gd name="T4" fmla="*/ 987 w 987"/>
                  <a:gd name="T5" fmla="*/ 308 h 345"/>
                  <a:gd name="T6" fmla="*/ 986 w 987"/>
                  <a:gd name="T7" fmla="*/ 315 h 345"/>
                  <a:gd name="T8" fmla="*/ 983 w 987"/>
                  <a:gd name="T9" fmla="*/ 322 h 345"/>
                  <a:gd name="T10" fmla="*/ 981 w 987"/>
                  <a:gd name="T11" fmla="*/ 328 h 345"/>
                  <a:gd name="T12" fmla="*/ 976 w 987"/>
                  <a:gd name="T13" fmla="*/ 334 h 345"/>
                  <a:gd name="T14" fmla="*/ 970 w 987"/>
                  <a:gd name="T15" fmla="*/ 339 h 345"/>
                  <a:gd name="T16" fmla="*/ 964 w 987"/>
                  <a:gd name="T17" fmla="*/ 343 h 345"/>
                  <a:gd name="T18" fmla="*/ 957 w 987"/>
                  <a:gd name="T19" fmla="*/ 344 h 345"/>
                  <a:gd name="T20" fmla="*/ 950 w 987"/>
                  <a:gd name="T21" fmla="*/ 345 h 345"/>
                  <a:gd name="T22" fmla="*/ 36 w 987"/>
                  <a:gd name="T23" fmla="*/ 345 h 345"/>
                  <a:gd name="T24" fmla="*/ 36 w 987"/>
                  <a:gd name="T25" fmla="*/ 345 h 345"/>
                  <a:gd name="T26" fmla="*/ 29 w 987"/>
                  <a:gd name="T27" fmla="*/ 344 h 345"/>
                  <a:gd name="T28" fmla="*/ 23 w 987"/>
                  <a:gd name="T29" fmla="*/ 343 h 345"/>
                  <a:gd name="T30" fmla="*/ 16 w 987"/>
                  <a:gd name="T31" fmla="*/ 339 h 345"/>
                  <a:gd name="T32" fmla="*/ 11 w 987"/>
                  <a:gd name="T33" fmla="*/ 334 h 345"/>
                  <a:gd name="T34" fmla="*/ 6 w 987"/>
                  <a:gd name="T35" fmla="*/ 328 h 345"/>
                  <a:gd name="T36" fmla="*/ 2 w 987"/>
                  <a:gd name="T37" fmla="*/ 322 h 345"/>
                  <a:gd name="T38" fmla="*/ 0 w 987"/>
                  <a:gd name="T39" fmla="*/ 315 h 345"/>
                  <a:gd name="T40" fmla="*/ 0 w 987"/>
                  <a:gd name="T41" fmla="*/ 308 h 345"/>
                  <a:gd name="T42" fmla="*/ 0 w 987"/>
                  <a:gd name="T43" fmla="*/ 37 h 345"/>
                  <a:gd name="T44" fmla="*/ 0 w 987"/>
                  <a:gd name="T45" fmla="*/ 37 h 345"/>
                  <a:gd name="T46" fmla="*/ 0 w 987"/>
                  <a:gd name="T47" fmla="*/ 29 h 345"/>
                  <a:gd name="T48" fmla="*/ 2 w 987"/>
                  <a:gd name="T49" fmla="*/ 23 h 345"/>
                  <a:gd name="T50" fmla="*/ 6 w 987"/>
                  <a:gd name="T51" fmla="*/ 16 h 345"/>
                  <a:gd name="T52" fmla="*/ 11 w 987"/>
                  <a:gd name="T53" fmla="*/ 11 h 345"/>
                  <a:gd name="T54" fmla="*/ 16 w 987"/>
                  <a:gd name="T55" fmla="*/ 6 h 345"/>
                  <a:gd name="T56" fmla="*/ 23 w 987"/>
                  <a:gd name="T57" fmla="*/ 3 h 345"/>
                  <a:gd name="T58" fmla="*/ 29 w 987"/>
                  <a:gd name="T59" fmla="*/ 0 h 345"/>
                  <a:gd name="T60" fmla="*/ 36 w 987"/>
                  <a:gd name="T61" fmla="*/ 0 h 345"/>
                  <a:gd name="T62" fmla="*/ 907 w 987"/>
                  <a:gd name="T63" fmla="*/ 0 h 345"/>
                  <a:gd name="T64" fmla="*/ 907 w 987"/>
                  <a:gd name="T65" fmla="*/ 0 h 345"/>
                  <a:gd name="T66" fmla="*/ 915 w 987"/>
                  <a:gd name="T67" fmla="*/ 1 h 345"/>
                  <a:gd name="T68" fmla="*/ 921 w 987"/>
                  <a:gd name="T69" fmla="*/ 3 h 345"/>
                  <a:gd name="T70" fmla="*/ 927 w 987"/>
                  <a:gd name="T71" fmla="*/ 6 h 345"/>
                  <a:gd name="T72" fmla="*/ 933 w 987"/>
                  <a:gd name="T73" fmla="*/ 11 h 345"/>
                  <a:gd name="T74" fmla="*/ 936 w 987"/>
                  <a:gd name="T75" fmla="*/ 17 h 345"/>
                  <a:gd name="T76" fmla="*/ 940 w 987"/>
                  <a:gd name="T77" fmla="*/ 23 h 345"/>
                  <a:gd name="T78" fmla="*/ 942 w 987"/>
                  <a:gd name="T79" fmla="*/ 30 h 345"/>
                  <a:gd name="T80" fmla="*/ 945 w 987"/>
                  <a:gd name="T81" fmla="*/ 37 h 345"/>
                  <a:gd name="T82" fmla="*/ 987 w 987"/>
                  <a:gd name="T83" fmla="*/ 203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87" h="345">
                    <a:moveTo>
                      <a:pt x="987" y="203"/>
                    </a:moveTo>
                    <a:lnTo>
                      <a:pt x="987" y="308"/>
                    </a:lnTo>
                    <a:lnTo>
                      <a:pt x="987" y="308"/>
                    </a:lnTo>
                    <a:lnTo>
                      <a:pt x="986" y="315"/>
                    </a:lnTo>
                    <a:lnTo>
                      <a:pt x="983" y="322"/>
                    </a:lnTo>
                    <a:lnTo>
                      <a:pt x="981" y="328"/>
                    </a:lnTo>
                    <a:lnTo>
                      <a:pt x="976" y="334"/>
                    </a:lnTo>
                    <a:lnTo>
                      <a:pt x="970" y="339"/>
                    </a:lnTo>
                    <a:lnTo>
                      <a:pt x="964" y="343"/>
                    </a:lnTo>
                    <a:lnTo>
                      <a:pt x="957" y="344"/>
                    </a:lnTo>
                    <a:lnTo>
                      <a:pt x="950" y="345"/>
                    </a:lnTo>
                    <a:lnTo>
                      <a:pt x="36" y="345"/>
                    </a:lnTo>
                    <a:lnTo>
                      <a:pt x="36" y="345"/>
                    </a:lnTo>
                    <a:lnTo>
                      <a:pt x="29" y="344"/>
                    </a:lnTo>
                    <a:lnTo>
                      <a:pt x="23" y="343"/>
                    </a:lnTo>
                    <a:lnTo>
                      <a:pt x="16" y="339"/>
                    </a:lnTo>
                    <a:lnTo>
                      <a:pt x="11" y="334"/>
                    </a:lnTo>
                    <a:lnTo>
                      <a:pt x="6" y="328"/>
                    </a:lnTo>
                    <a:lnTo>
                      <a:pt x="2" y="322"/>
                    </a:lnTo>
                    <a:lnTo>
                      <a:pt x="0" y="315"/>
                    </a:lnTo>
                    <a:lnTo>
                      <a:pt x="0" y="308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907" y="0"/>
                    </a:lnTo>
                    <a:lnTo>
                      <a:pt x="907" y="0"/>
                    </a:lnTo>
                    <a:lnTo>
                      <a:pt x="915" y="1"/>
                    </a:lnTo>
                    <a:lnTo>
                      <a:pt x="921" y="3"/>
                    </a:lnTo>
                    <a:lnTo>
                      <a:pt x="927" y="6"/>
                    </a:lnTo>
                    <a:lnTo>
                      <a:pt x="933" y="11"/>
                    </a:lnTo>
                    <a:lnTo>
                      <a:pt x="936" y="17"/>
                    </a:lnTo>
                    <a:lnTo>
                      <a:pt x="940" y="23"/>
                    </a:lnTo>
                    <a:lnTo>
                      <a:pt x="942" y="30"/>
                    </a:lnTo>
                    <a:lnTo>
                      <a:pt x="945" y="37"/>
                    </a:lnTo>
                    <a:lnTo>
                      <a:pt x="987" y="2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65">
                <a:extLst>
                  <a:ext uri="{FF2B5EF4-FFF2-40B4-BE49-F238E27FC236}">
                    <a16:creationId xmlns:a16="http://schemas.microsoft.com/office/drawing/2014/main" xmlns="" id="{0830B24B-7D03-4835-ACAA-D213BD147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4449" y="3789834"/>
                <a:ext cx="70564" cy="70563"/>
              </a:xfrm>
              <a:custGeom>
                <a:avLst/>
                <a:gdLst>
                  <a:gd name="T0" fmla="*/ 147 w 147"/>
                  <a:gd name="T1" fmla="*/ 74 h 147"/>
                  <a:gd name="T2" fmla="*/ 147 w 147"/>
                  <a:gd name="T3" fmla="*/ 74 h 147"/>
                  <a:gd name="T4" fmla="*/ 145 w 147"/>
                  <a:gd name="T5" fmla="*/ 81 h 147"/>
                  <a:gd name="T6" fmla="*/ 144 w 147"/>
                  <a:gd name="T7" fmla="*/ 88 h 147"/>
                  <a:gd name="T8" fmla="*/ 143 w 147"/>
                  <a:gd name="T9" fmla="*/ 95 h 147"/>
                  <a:gd name="T10" fmla="*/ 141 w 147"/>
                  <a:gd name="T11" fmla="*/ 103 h 147"/>
                  <a:gd name="T12" fmla="*/ 133 w 147"/>
                  <a:gd name="T13" fmla="*/ 115 h 147"/>
                  <a:gd name="T14" fmla="*/ 125 w 147"/>
                  <a:gd name="T15" fmla="*/ 125 h 147"/>
                  <a:gd name="T16" fmla="*/ 114 w 147"/>
                  <a:gd name="T17" fmla="*/ 134 h 147"/>
                  <a:gd name="T18" fmla="*/ 101 w 147"/>
                  <a:gd name="T19" fmla="*/ 141 h 147"/>
                  <a:gd name="T20" fmla="*/ 95 w 147"/>
                  <a:gd name="T21" fmla="*/ 143 h 147"/>
                  <a:gd name="T22" fmla="*/ 88 w 147"/>
                  <a:gd name="T23" fmla="*/ 146 h 147"/>
                  <a:gd name="T24" fmla="*/ 80 w 147"/>
                  <a:gd name="T25" fmla="*/ 146 h 147"/>
                  <a:gd name="T26" fmla="*/ 73 w 147"/>
                  <a:gd name="T27" fmla="*/ 147 h 147"/>
                  <a:gd name="T28" fmla="*/ 73 w 147"/>
                  <a:gd name="T29" fmla="*/ 147 h 147"/>
                  <a:gd name="T30" fmla="*/ 65 w 147"/>
                  <a:gd name="T31" fmla="*/ 146 h 147"/>
                  <a:gd name="T32" fmla="*/ 57 w 147"/>
                  <a:gd name="T33" fmla="*/ 146 h 147"/>
                  <a:gd name="T34" fmla="*/ 51 w 147"/>
                  <a:gd name="T35" fmla="*/ 143 h 147"/>
                  <a:gd name="T36" fmla="*/ 44 w 147"/>
                  <a:gd name="T37" fmla="*/ 141 h 147"/>
                  <a:gd name="T38" fmla="*/ 32 w 147"/>
                  <a:gd name="T39" fmla="*/ 134 h 147"/>
                  <a:gd name="T40" fmla="*/ 21 w 147"/>
                  <a:gd name="T41" fmla="*/ 125 h 147"/>
                  <a:gd name="T42" fmla="*/ 12 w 147"/>
                  <a:gd name="T43" fmla="*/ 115 h 147"/>
                  <a:gd name="T44" fmla="*/ 6 w 147"/>
                  <a:gd name="T45" fmla="*/ 103 h 147"/>
                  <a:gd name="T46" fmla="*/ 2 w 147"/>
                  <a:gd name="T47" fmla="*/ 95 h 147"/>
                  <a:gd name="T48" fmla="*/ 1 w 147"/>
                  <a:gd name="T49" fmla="*/ 88 h 147"/>
                  <a:gd name="T50" fmla="*/ 0 w 147"/>
                  <a:gd name="T51" fmla="*/ 81 h 147"/>
                  <a:gd name="T52" fmla="*/ 0 w 147"/>
                  <a:gd name="T53" fmla="*/ 74 h 147"/>
                  <a:gd name="T54" fmla="*/ 0 w 147"/>
                  <a:gd name="T55" fmla="*/ 74 h 147"/>
                  <a:gd name="T56" fmla="*/ 0 w 147"/>
                  <a:gd name="T57" fmla="*/ 67 h 147"/>
                  <a:gd name="T58" fmla="*/ 1 w 147"/>
                  <a:gd name="T59" fmla="*/ 59 h 147"/>
                  <a:gd name="T60" fmla="*/ 2 w 147"/>
                  <a:gd name="T61" fmla="*/ 52 h 147"/>
                  <a:gd name="T62" fmla="*/ 6 w 147"/>
                  <a:gd name="T63" fmla="*/ 45 h 147"/>
                  <a:gd name="T64" fmla="*/ 12 w 147"/>
                  <a:gd name="T65" fmla="*/ 33 h 147"/>
                  <a:gd name="T66" fmla="*/ 21 w 147"/>
                  <a:gd name="T67" fmla="*/ 22 h 147"/>
                  <a:gd name="T68" fmla="*/ 32 w 147"/>
                  <a:gd name="T69" fmla="*/ 12 h 147"/>
                  <a:gd name="T70" fmla="*/ 44 w 147"/>
                  <a:gd name="T71" fmla="*/ 6 h 147"/>
                  <a:gd name="T72" fmla="*/ 51 w 147"/>
                  <a:gd name="T73" fmla="*/ 4 h 147"/>
                  <a:gd name="T74" fmla="*/ 57 w 147"/>
                  <a:gd name="T75" fmla="*/ 2 h 147"/>
                  <a:gd name="T76" fmla="*/ 65 w 147"/>
                  <a:gd name="T77" fmla="*/ 0 h 147"/>
                  <a:gd name="T78" fmla="*/ 73 w 147"/>
                  <a:gd name="T79" fmla="*/ 0 h 147"/>
                  <a:gd name="T80" fmla="*/ 73 w 147"/>
                  <a:gd name="T81" fmla="*/ 0 h 147"/>
                  <a:gd name="T82" fmla="*/ 80 w 147"/>
                  <a:gd name="T83" fmla="*/ 0 h 147"/>
                  <a:gd name="T84" fmla="*/ 88 w 147"/>
                  <a:gd name="T85" fmla="*/ 2 h 147"/>
                  <a:gd name="T86" fmla="*/ 95 w 147"/>
                  <a:gd name="T87" fmla="*/ 4 h 147"/>
                  <a:gd name="T88" fmla="*/ 101 w 147"/>
                  <a:gd name="T89" fmla="*/ 6 h 147"/>
                  <a:gd name="T90" fmla="*/ 114 w 147"/>
                  <a:gd name="T91" fmla="*/ 12 h 147"/>
                  <a:gd name="T92" fmla="*/ 125 w 147"/>
                  <a:gd name="T93" fmla="*/ 22 h 147"/>
                  <a:gd name="T94" fmla="*/ 133 w 147"/>
                  <a:gd name="T95" fmla="*/ 33 h 147"/>
                  <a:gd name="T96" fmla="*/ 141 w 147"/>
                  <a:gd name="T97" fmla="*/ 45 h 147"/>
                  <a:gd name="T98" fmla="*/ 143 w 147"/>
                  <a:gd name="T99" fmla="*/ 52 h 147"/>
                  <a:gd name="T100" fmla="*/ 144 w 147"/>
                  <a:gd name="T101" fmla="*/ 59 h 147"/>
                  <a:gd name="T102" fmla="*/ 145 w 147"/>
                  <a:gd name="T103" fmla="*/ 67 h 147"/>
                  <a:gd name="T104" fmla="*/ 147 w 147"/>
                  <a:gd name="T105" fmla="*/ 74 h 147"/>
                  <a:gd name="T106" fmla="*/ 147 w 147"/>
                  <a:gd name="T107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7" h="147">
                    <a:moveTo>
                      <a:pt x="147" y="74"/>
                    </a:moveTo>
                    <a:lnTo>
                      <a:pt x="147" y="74"/>
                    </a:lnTo>
                    <a:lnTo>
                      <a:pt x="145" y="81"/>
                    </a:lnTo>
                    <a:lnTo>
                      <a:pt x="144" y="88"/>
                    </a:lnTo>
                    <a:lnTo>
                      <a:pt x="143" y="95"/>
                    </a:lnTo>
                    <a:lnTo>
                      <a:pt x="141" y="103"/>
                    </a:lnTo>
                    <a:lnTo>
                      <a:pt x="133" y="115"/>
                    </a:lnTo>
                    <a:lnTo>
                      <a:pt x="125" y="125"/>
                    </a:lnTo>
                    <a:lnTo>
                      <a:pt x="114" y="134"/>
                    </a:lnTo>
                    <a:lnTo>
                      <a:pt x="101" y="141"/>
                    </a:lnTo>
                    <a:lnTo>
                      <a:pt x="95" y="143"/>
                    </a:lnTo>
                    <a:lnTo>
                      <a:pt x="88" y="146"/>
                    </a:lnTo>
                    <a:lnTo>
                      <a:pt x="80" y="146"/>
                    </a:lnTo>
                    <a:lnTo>
                      <a:pt x="73" y="147"/>
                    </a:lnTo>
                    <a:lnTo>
                      <a:pt x="73" y="147"/>
                    </a:lnTo>
                    <a:lnTo>
                      <a:pt x="65" y="146"/>
                    </a:lnTo>
                    <a:lnTo>
                      <a:pt x="57" y="146"/>
                    </a:lnTo>
                    <a:lnTo>
                      <a:pt x="51" y="143"/>
                    </a:lnTo>
                    <a:lnTo>
                      <a:pt x="44" y="141"/>
                    </a:lnTo>
                    <a:lnTo>
                      <a:pt x="32" y="134"/>
                    </a:lnTo>
                    <a:lnTo>
                      <a:pt x="21" y="125"/>
                    </a:lnTo>
                    <a:lnTo>
                      <a:pt x="12" y="115"/>
                    </a:lnTo>
                    <a:lnTo>
                      <a:pt x="6" y="103"/>
                    </a:lnTo>
                    <a:lnTo>
                      <a:pt x="2" y="95"/>
                    </a:lnTo>
                    <a:lnTo>
                      <a:pt x="1" y="88"/>
                    </a:lnTo>
                    <a:lnTo>
                      <a:pt x="0" y="81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7"/>
                    </a:lnTo>
                    <a:lnTo>
                      <a:pt x="1" y="59"/>
                    </a:lnTo>
                    <a:lnTo>
                      <a:pt x="2" y="52"/>
                    </a:lnTo>
                    <a:lnTo>
                      <a:pt x="6" y="45"/>
                    </a:lnTo>
                    <a:lnTo>
                      <a:pt x="12" y="33"/>
                    </a:lnTo>
                    <a:lnTo>
                      <a:pt x="21" y="22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1" y="4"/>
                    </a:lnTo>
                    <a:lnTo>
                      <a:pt x="57" y="2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80" y="0"/>
                    </a:lnTo>
                    <a:lnTo>
                      <a:pt x="88" y="2"/>
                    </a:lnTo>
                    <a:lnTo>
                      <a:pt x="95" y="4"/>
                    </a:lnTo>
                    <a:lnTo>
                      <a:pt x="101" y="6"/>
                    </a:lnTo>
                    <a:lnTo>
                      <a:pt x="114" y="12"/>
                    </a:lnTo>
                    <a:lnTo>
                      <a:pt x="125" y="22"/>
                    </a:lnTo>
                    <a:lnTo>
                      <a:pt x="133" y="33"/>
                    </a:lnTo>
                    <a:lnTo>
                      <a:pt x="141" y="45"/>
                    </a:lnTo>
                    <a:lnTo>
                      <a:pt x="143" y="52"/>
                    </a:lnTo>
                    <a:lnTo>
                      <a:pt x="144" y="59"/>
                    </a:lnTo>
                    <a:lnTo>
                      <a:pt x="145" y="67"/>
                    </a:lnTo>
                    <a:lnTo>
                      <a:pt x="147" y="74"/>
                    </a:lnTo>
                    <a:lnTo>
                      <a:pt x="147" y="7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66">
                <a:extLst>
                  <a:ext uri="{FF2B5EF4-FFF2-40B4-BE49-F238E27FC236}">
                    <a16:creationId xmlns:a16="http://schemas.microsoft.com/office/drawing/2014/main" xmlns="" id="{CC6FAB14-116F-4AC0-9C99-6F760BA18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8769" y="3795594"/>
                <a:ext cx="60483" cy="59043"/>
              </a:xfrm>
              <a:custGeom>
                <a:avLst/>
                <a:gdLst>
                  <a:gd name="T0" fmla="*/ 126 w 126"/>
                  <a:gd name="T1" fmla="*/ 63 h 125"/>
                  <a:gd name="T2" fmla="*/ 126 w 126"/>
                  <a:gd name="T3" fmla="*/ 63 h 125"/>
                  <a:gd name="T4" fmla="*/ 125 w 126"/>
                  <a:gd name="T5" fmla="*/ 75 h 125"/>
                  <a:gd name="T6" fmla="*/ 121 w 126"/>
                  <a:gd name="T7" fmla="*/ 87 h 125"/>
                  <a:gd name="T8" fmla="*/ 115 w 126"/>
                  <a:gd name="T9" fmla="*/ 98 h 125"/>
                  <a:gd name="T10" fmla="*/ 106 w 126"/>
                  <a:gd name="T11" fmla="*/ 107 h 125"/>
                  <a:gd name="T12" fmla="*/ 98 w 126"/>
                  <a:gd name="T13" fmla="*/ 114 h 125"/>
                  <a:gd name="T14" fmla="*/ 87 w 126"/>
                  <a:gd name="T15" fmla="*/ 120 h 125"/>
                  <a:gd name="T16" fmla="*/ 75 w 126"/>
                  <a:gd name="T17" fmla="*/ 124 h 125"/>
                  <a:gd name="T18" fmla="*/ 63 w 126"/>
                  <a:gd name="T19" fmla="*/ 125 h 125"/>
                  <a:gd name="T20" fmla="*/ 63 w 126"/>
                  <a:gd name="T21" fmla="*/ 125 h 125"/>
                  <a:gd name="T22" fmla="*/ 50 w 126"/>
                  <a:gd name="T23" fmla="*/ 124 h 125"/>
                  <a:gd name="T24" fmla="*/ 38 w 126"/>
                  <a:gd name="T25" fmla="*/ 120 h 125"/>
                  <a:gd name="T26" fmla="*/ 28 w 126"/>
                  <a:gd name="T27" fmla="*/ 114 h 125"/>
                  <a:gd name="T28" fmla="*/ 18 w 126"/>
                  <a:gd name="T29" fmla="*/ 107 h 125"/>
                  <a:gd name="T30" fmla="*/ 11 w 126"/>
                  <a:gd name="T31" fmla="*/ 98 h 125"/>
                  <a:gd name="T32" fmla="*/ 5 w 126"/>
                  <a:gd name="T33" fmla="*/ 87 h 125"/>
                  <a:gd name="T34" fmla="*/ 2 w 126"/>
                  <a:gd name="T35" fmla="*/ 75 h 125"/>
                  <a:gd name="T36" fmla="*/ 0 w 126"/>
                  <a:gd name="T37" fmla="*/ 63 h 125"/>
                  <a:gd name="T38" fmla="*/ 0 w 126"/>
                  <a:gd name="T39" fmla="*/ 63 h 125"/>
                  <a:gd name="T40" fmla="*/ 2 w 126"/>
                  <a:gd name="T41" fmla="*/ 50 h 125"/>
                  <a:gd name="T42" fmla="*/ 5 w 126"/>
                  <a:gd name="T43" fmla="*/ 39 h 125"/>
                  <a:gd name="T44" fmla="*/ 11 w 126"/>
                  <a:gd name="T45" fmla="*/ 28 h 125"/>
                  <a:gd name="T46" fmla="*/ 18 w 126"/>
                  <a:gd name="T47" fmla="*/ 18 h 125"/>
                  <a:gd name="T48" fmla="*/ 28 w 126"/>
                  <a:gd name="T49" fmla="*/ 11 h 125"/>
                  <a:gd name="T50" fmla="*/ 38 w 126"/>
                  <a:gd name="T51" fmla="*/ 5 h 125"/>
                  <a:gd name="T52" fmla="*/ 50 w 126"/>
                  <a:gd name="T53" fmla="*/ 1 h 125"/>
                  <a:gd name="T54" fmla="*/ 63 w 126"/>
                  <a:gd name="T55" fmla="*/ 0 h 125"/>
                  <a:gd name="T56" fmla="*/ 63 w 126"/>
                  <a:gd name="T57" fmla="*/ 0 h 125"/>
                  <a:gd name="T58" fmla="*/ 75 w 126"/>
                  <a:gd name="T59" fmla="*/ 1 h 125"/>
                  <a:gd name="T60" fmla="*/ 87 w 126"/>
                  <a:gd name="T61" fmla="*/ 5 h 125"/>
                  <a:gd name="T62" fmla="*/ 98 w 126"/>
                  <a:gd name="T63" fmla="*/ 11 h 125"/>
                  <a:gd name="T64" fmla="*/ 106 w 126"/>
                  <a:gd name="T65" fmla="*/ 18 h 125"/>
                  <a:gd name="T66" fmla="*/ 115 w 126"/>
                  <a:gd name="T67" fmla="*/ 28 h 125"/>
                  <a:gd name="T68" fmla="*/ 121 w 126"/>
                  <a:gd name="T69" fmla="*/ 39 h 125"/>
                  <a:gd name="T70" fmla="*/ 125 w 126"/>
                  <a:gd name="T71" fmla="*/ 50 h 125"/>
                  <a:gd name="T72" fmla="*/ 126 w 126"/>
                  <a:gd name="T73" fmla="*/ 63 h 125"/>
                  <a:gd name="T74" fmla="*/ 126 w 126"/>
                  <a:gd name="T75" fmla="*/ 6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6" h="125">
                    <a:moveTo>
                      <a:pt x="126" y="63"/>
                    </a:moveTo>
                    <a:lnTo>
                      <a:pt x="126" y="63"/>
                    </a:lnTo>
                    <a:lnTo>
                      <a:pt x="125" y="75"/>
                    </a:lnTo>
                    <a:lnTo>
                      <a:pt x="121" y="87"/>
                    </a:lnTo>
                    <a:lnTo>
                      <a:pt x="115" y="98"/>
                    </a:lnTo>
                    <a:lnTo>
                      <a:pt x="106" y="107"/>
                    </a:lnTo>
                    <a:lnTo>
                      <a:pt x="98" y="114"/>
                    </a:lnTo>
                    <a:lnTo>
                      <a:pt x="87" y="120"/>
                    </a:lnTo>
                    <a:lnTo>
                      <a:pt x="75" y="124"/>
                    </a:lnTo>
                    <a:lnTo>
                      <a:pt x="63" y="125"/>
                    </a:lnTo>
                    <a:lnTo>
                      <a:pt x="63" y="125"/>
                    </a:lnTo>
                    <a:lnTo>
                      <a:pt x="50" y="124"/>
                    </a:lnTo>
                    <a:lnTo>
                      <a:pt x="38" y="120"/>
                    </a:lnTo>
                    <a:lnTo>
                      <a:pt x="28" y="114"/>
                    </a:lnTo>
                    <a:lnTo>
                      <a:pt x="18" y="107"/>
                    </a:lnTo>
                    <a:lnTo>
                      <a:pt x="11" y="98"/>
                    </a:lnTo>
                    <a:lnTo>
                      <a:pt x="5" y="87"/>
                    </a:lnTo>
                    <a:lnTo>
                      <a:pt x="2" y="7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2" y="50"/>
                    </a:lnTo>
                    <a:lnTo>
                      <a:pt x="5" y="39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8" y="5"/>
                    </a:lnTo>
                    <a:lnTo>
                      <a:pt x="50" y="1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5" y="1"/>
                    </a:lnTo>
                    <a:lnTo>
                      <a:pt x="87" y="5"/>
                    </a:lnTo>
                    <a:lnTo>
                      <a:pt x="98" y="11"/>
                    </a:lnTo>
                    <a:lnTo>
                      <a:pt x="106" y="18"/>
                    </a:lnTo>
                    <a:lnTo>
                      <a:pt x="115" y="28"/>
                    </a:lnTo>
                    <a:lnTo>
                      <a:pt x="121" y="39"/>
                    </a:lnTo>
                    <a:lnTo>
                      <a:pt x="125" y="50"/>
                    </a:lnTo>
                    <a:lnTo>
                      <a:pt x="126" y="63"/>
                    </a:lnTo>
                    <a:lnTo>
                      <a:pt x="126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67">
                <a:extLst>
                  <a:ext uri="{FF2B5EF4-FFF2-40B4-BE49-F238E27FC236}">
                    <a16:creationId xmlns:a16="http://schemas.microsoft.com/office/drawing/2014/main" xmlns="" id="{852F86AC-F2E8-469D-AA59-BEDB85C89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4610" y="3809995"/>
                <a:ext cx="30242" cy="30241"/>
              </a:xfrm>
              <a:custGeom>
                <a:avLst/>
                <a:gdLst>
                  <a:gd name="T0" fmla="*/ 62 w 62"/>
                  <a:gd name="T1" fmla="*/ 32 h 63"/>
                  <a:gd name="T2" fmla="*/ 62 w 62"/>
                  <a:gd name="T3" fmla="*/ 32 h 63"/>
                  <a:gd name="T4" fmla="*/ 61 w 62"/>
                  <a:gd name="T5" fmla="*/ 38 h 63"/>
                  <a:gd name="T6" fmla="*/ 60 w 62"/>
                  <a:gd name="T7" fmla="*/ 44 h 63"/>
                  <a:gd name="T8" fmla="*/ 56 w 62"/>
                  <a:gd name="T9" fmla="*/ 49 h 63"/>
                  <a:gd name="T10" fmla="*/ 53 w 62"/>
                  <a:gd name="T11" fmla="*/ 53 h 63"/>
                  <a:gd name="T12" fmla="*/ 48 w 62"/>
                  <a:gd name="T13" fmla="*/ 57 h 63"/>
                  <a:gd name="T14" fmla="*/ 43 w 62"/>
                  <a:gd name="T15" fmla="*/ 61 h 63"/>
                  <a:gd name="T16" fmla="*/ 37 w 62"/>
                  <a:gd name="T17" fmla="*/ 62 h 63"/>
                  <a:gd name="T18" fmla="*/ 31 w 62"/>
                  <a:gd name="T19" fmla="*/ 63 h 63"/>
                  <a:gd name="T20" fmla="*/ 31 w 62"/>
                  <a:gd name="T21" fmla="*/ 63 h 63"/>
                  <a:gd name="T22" fmla="*/ 24 w 62"/>
                  <a:gd name="T23" fmla="*/ 62 h 63"/>
                  <a:gd name="T24" fmla="*/ 19 w 62"/>
                  <a:gd name="T25" fmla="*/ 61 h 63"/>
                  <a:gd name="T26" fmla="*/ 13 w 62"/>
                  <a:gd name="T27" fmla="*/ 57 h 63"/>
                  <a:gd name="T28" fmla="*/ 8 w 62"/>
                  <a:gd name="T29" fmla="*/ 53 h 63"/>
                  <a:gd name="T30" fmla="*/ 5 w 62"/>
                  <a:gd name="T31" fmla="*/ 49 h 63"/>
                  <a:gd name="T32" fmla="*/ 2 w 62"/>
                  <a:gd name="T33" fmla="*/ 44 h 63"/>
                  <a:gd name="T34" fmla="*/ 0 w 62"/>
                  <a:gd name="T35" fmla="*/ 38 h 63"/>
                  <a:gd name="T36" fmla="*/ 0 w 62"/>
                  <a:gd name="T37" fmla="*/ 32 h 63"/>
                  <a:gd name="T38" fmla="*/ 0 w 62"/>
                  <a:gd name="T39" fmla="*/ 32 h 63"/>
                  <a:gd name="T40" fmla="*/ 0 w 62"/>
                  <a:gd name="T41" fmla="*/ 26 h 63"/>
                  <a:gd name="T42" fmla="*/ 2 w 62"/>
                  <a:gd name="T43" fmla="*/ 20 h 63"/>
                  <a:gd name="T44" fmla="*/ 5 w 62"/>
                  <a:gd name="T45" fmla="*/ 14 h 63"/>
                  <a:gd name="T46" fmla="*/ 8 w 62"/>
                  <a:gd name="T47" fmla="*/ 9 h 63"/>
                  <a:gd name="T48" fmla="*/ 13 w 62"/>
                  <a:gd name="T49" fmla="*/ 5 h 63"/>
                  <a:gd name="T50" fmla="*/ 19 w 62"/>
                  <a:gd name="T51" fmla="*/ 3 h 63"/>
                  <a:gd name="T52" fmla="*/ 24 w 62"/>
                  <a:gd name="T53" fmla="*/ 0 h 63"/>
                  <a:gd name="T54" fmla="*/ 31 w 62"/>
                  <a:gd name="T55" fmla="*/ 0 h 63"/>
                  <a:gd name="T56" fmla="*/ 31 w 62"/>
                  <a:gd name="T57" fmla="*/ 0 h 63"/>
                  <a:gd name="T58" fmla="*/ 37 w 62"/>
                  <a:gd name="T59" fmla="*/ 0 h 63"/>
                  <a:gd name="T60" fmla="*/ 43 w 62"/>
                  <a:gd name="T61" fmla="*/ 3 h 63"/>
                  <a:gd name="T62" fmla="*/ 48 w 62"/>
                  <a:gd name="T63" fmla="*/ 5 h 63"/>
                  <a:gd name="T64" fmla="*/ 53 w 62"/>
                  <a:gd name="T65" fmla="*/ 9 h 63"/>
                  <a:gd name="T66" fmla="*/ 56 w 62"/>
                  <a:gd name="T67" fmla="*/ 14 h 63"/>
                  <a:gd name="T68" fmla="*/ 60 w 62"/>
                  <a:gd name="T69" fmla="*/ 20 h 63"/>
                  <a:gd name="T70" fmla="*/ 61 w 62"/>
                  <a:gd name="T71" fmla="*/ 26 h 63"/>
                  <a:gd name="T72" fmla="*/ 62 w 62"/>
                  <a:gd name="T73" fmla="*/ 32 h 63"/>
                  <a:gd name="T74" fmla="*/ 62 w 62"/>
                  <a:gd name="T75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2" h="63">
                    <a:moveTo>
                      <a:pt x="62" y="32"/>
                    </a:moveTo>
                    <a:lnTo>
                      <a:pt x="62" y="32"/>
                    </a:lnTo>
                    <a:lnTo>
                      <a:pt x="61" y="38"/>
                    </a:lnTo>
                    <a:lnTo>
                      <a:pt x="60" y="44"/>
                    </a:lnTo>
                    <a:lnTo>
                      <a:pt x="56" y="49"/>
                    </a:lnTo>
                    <a:lnTo>
                      <a:pt x="53" y="53"/>
                    </a:lnTo>
                    <a:lnTo>
                      <a:pt x="48" y="57"/>
                    </a:lnTo>
                    <a:lnTo>
                      <a:pt x="43" y="61"/>
                    </a:lnTo>
                    <a:lnTo>
                      <a:pt x="37" y="62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24" y="62"/>
                    </a:lnTo>
                    <a:lnTo>
                      <a:pt x="19" y="61"/>
                    </a:lnTo>
                    <a:lnTo>
                      <a:pt x="13" y="57"/>
                    </a:lnTo>
                    <a:lnTo>
                      <a:pt x="8" y="53"/>
                    </a:lnTo>
                    <a:lnTo>
                      <a:pt x="5" y="49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3"/>
                    </a:lnTo>
                    <a:lnTo>
                      <a:pt x="48" y="5"/>
                    </a:lnTo>
                    <a:lnTo>
                      <a:pt x="53" y="9"/>
                    </a:lnTo>
                    <a:lnTo>
                      <a:pt x="56" y="14"/>
                    </a:lnTo>
                    <a:lnTo>
                      <a:pt x="60" y="20"/>
                    </a:lnTo>
                    <a:lnTo>
                      <a:pt x="61" y="26"/>
                    </a:lnTo>
                    <a:lnTo>
                      <a:pt x="62" y="32"/>
                    </a:lnTo>
                    <a:lnTo>
                      <a:pt x="62" y="3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68">
                <a:extLst>
                  <a:ext uri="{FF2B5EF4-FFF2-40B4-BE49-F238E27FC236}">
                    <a16:creationId xmlns:a16="http://schemas.microsoft.com/office/drawing/2014/main" xmlns="" id="{929E47F1-E49B-44BF-8435-6BE7732B1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3805" y="3789834"/>
                <a:ext cx="70564" cy="70563"/>
              </a:xfrm>
              <a:custGeom>
                <a:avLst/>
                <a:gdLst>
                  <a:gd name="T0" fmla="*/ 147 w 147"/>
                  <a:gd name="T1" fmla="*/ 74 h 147"/>
                  <a:gd name="T2" fmla="*/ 147 w 147"/>
                  <a:gd name="T3" fmla="*/ 74 h 147"/>
                  <a:gd name="T4" fmla="*/ 147 w 147"/>
                  <a:gd name="T5" fmla="*/ 81 h 147"/>
                  <a:gd name="T6" fmla="*/ 146 w 147"/>
                  <a:gd name="T7" fmla="*/ 88 h 147"/>
                  <a:gd name="T8" fmla="*/ 143 w 147"/>
                  <a:gd name="T9" fmla="*/ 95 h 147"/>
                  <a:gd name="T10" fmla="*/ 141 w 147"/>
                  <a:gd name="T11" fmla="*/ 103 h 147"/>
                  <a:gd name="T12" fmla="*/ 135 w 147"/>
                  <a:gd name="T13" fmla="*/ 115 h 147"/>
                  <a:gd name="T14" fmla="*/ 125 w 147"/>
                  <a:gd name="T15" fmla="*/ 125 h 147"/>
                  <a:gd name="T16" fmla="*/ 114 w 147"/>
                  <a:gd name="T17" fmla="*/ 134 h 147"/>
                  <a:gd name="T18" fmla="*/ 102 w 147"/>
                  <a:gd name="T19" fmla="*/ 141 h 147"/>
                  <a:gd name="T20" fmla="*/ 95 w 147"/>
                  <a:gd name="T21" fmla="*/ 143 h 147"/>
                  <a:gd name="T22" fmla="*/ 88 w 147"/>
                  <a:gd name="T23" fmla="*/ 146 h 147"/>
                  <a:gd name="T24" fmla="*/ 81 w 147"/>
                  <a:gd name="T25" fmla="*/ 146 h 147"/>
                  <a:gd name="T26" fmla="*/ 73 w 147"/>
                  <a:gd name="T27" fmla="*/ 147 h 147"/>
                  <a:gd name="T28" fmla="*/ 73 w 147"/>
                  <a:gd name="T29" fmla="*/ 147 h 147"/>
                  <a:gd name="T30" fmla="*/ 66 w 147"/>
                  <a:gd name="T31" fmla="*/ 146 h 147"/>
                  <a:gd name="T32" fmla="*/ 59 w 147"/>
                  <a:gd name="T33" fmla="*/ 146 h 147"/>
                  <a:gd name="T34" fmla="*/ 52 w 147"/>
                  <a:gd name="T35" fmla="*/ 143 h 147"/>
                  <a:gd name="T36" fmla="*/ 44 w 147"/>
                  <a:gd name="T37" fmla="*/ 141 h 147"/>
                  <a:gd name="T38" fmla="*/ 32 w 147"/>
                  <a:gd name="T39" fmla="*/ 134 h 147"/>
                  <a:gd name="T40" fmla="*/ 22 w 147"/>
                  <a:gd name="T41" fmla="*/ 125 h 147"/>
                  <a:gd name="T42" fmla="*/ 12 w 147"/>
                  <a:gd name="T43" fmla="*/ 115 h 147"/>
                  <a:gd name="T44" fmla="*/ 6 w 147"/>
                  <a:gd name="T45" fmla="*/ 103 h 147"/>
                  <a:gd name="T46" fmla="*/ 3 w 147"/>
                  <a:gd name="T47" fmla="*/ 95 h 147"/>
                  <a:gd name="T48" fmla="*/ 1 w 147"/>
                  <a:gd name="T49" fmla="*/ 88 h 147"/>
                  <a:gd name="T50" fmla="*/ 0 w 147"/>
                  <a:gd name="T51" fmla="*/ 81 h 147"/>
                  <a:gd name="T52" fmla="*/ 0 w 147"/>
                  <a:gd name="T53" fmla="*/ 74 h 147"/>
                  <a:gd name="T54" fmla="*/ 0 w 147"/>
                  <a:gd name="T55" fmla="*/ 74 h 147"/>
                  <a:gd name="T56" fmla="*/ 0 w 147"/>
                  <a:gd name="T57" fmla="*/ 67 h 147"/>
                  <a:gd name="T58" fmla="*/ 1 w 147"/>
                  <a:gd name="T59" fmla="*/ 59 h 147"/>
                  <a:gd name="T60" fmla="*/ 3 w 147"/>
                  <a:gd name="T61" fmla="*/ 52 h 147"/>
                  <a:gd name="T62" fmla="*/ 6 w 147"/>
                  <a:gd name="T63" fmla="*/ 45 h 147"/>
                  <a:gd name="T64" fmla="*/ 12 w 147"/>
                  <a:gd name="T65" fmla="*/ 33 h 147"/>
                  <a:gd name="T66" fmla="*/ 22 w 147"/>
                  <a:gd name="T67" fmla="*/ 22 h 147"/>
                  <a:gd name="T68" fmla="*/ 32 w 147"/>
                  <a:gd name="T69" fmla="*/ 12 h 147"/>
                  <a:gd name="T70" fmla="*/ 44 w 147"/>
                  <a:gd name="T71" fmla="*/ 6 h 147"/>
                  <a:gd name="T72" fmla="*/ 52 w 147"/>
                  <a:gd name="T73" fmla="*/ 4 h 147"/>
                  <a:gd name="T74" fmla="*/ 59 w 147"/>
                  <a:gd name="T75" fmla="*/ 2 h 147"/>
                  <a:gd name="T76" fmla="*/ 66 w 147"/>
                  <a:gd name="T77" fmla="*/ 0 h 147"/>
                  <a:gd name="T78" fmla="*/ 73 w 147"/>
                  <a:gd name="T79" fmla="*/ 0 h 147"/>
                  <a:gd name="T80" fmla="*/ 73 w 147"/>
                  <a:gd name="T81" fmla="*/ 0 h 147"/>
                  <a:gd name="T82" fmla="*/ 81 w 147"/>
                  <a:gd name="T83" fmla="*/ 0 h 147"/>
                  <a:gd name="T84" fmla="*/ 88 w 147"/>
                  <a:gd name="T85" fmla="*/ 2 h 147"/>
                  <a:gd name="T86" fmla="*/ 95 w 147"/>
                  <a:gd name="T87" fmla="*/ 4 h 147"/>
                  <a:gd name="T88" fmla="*/ 102 w 147"/>
                  <a:gd name="T89" fmla="*/ 6 h 147"/>
                  <a:gd name="T90" fmla="*/ 114 w 147"/>
                  <a:gd name="T91" fmla="*/ 12 h 147"/>
                  <a:gd name="T92" fmla="*/ 125 w 147"/>
                  <a:gd name="T93" fmla="*/ 22 h 147"/>
                  <a:gd name="T94" fmla="*/ 135 w 147"/>
                  <a:gd name="T95" fmla="*/ 33 h 147"/>
                  <a:gd name="T96" fmla="*/ 141 w 147"/>
                  <a:gd name="T97" fmla="*/ 45 h 147"/>
                  <a:gd name="T98" fmla="*/ 143 w 147"/>
                  <a:gd name="T99" fmla="*/ 52 h 147"/>
                  <a:gd name="T100" fmla="*/ 146 w 147"/>
                  <a:gd name="T101" fmla="*/ 59 h 147"/>
                  <a:gd name="T102" fmla="*/ 147 w 147"/>
                  <a:gd name="T103" fmla="*/ 67 h 147"/>
                  <a:gd name="T104" fmla="*/ 147 w 147"/>
                  <a:gd name="T105" fmla="*/ 74 h 147"/>
                  <a:gd name="T106" fmla="*/ 147 w 147"/>
                  <a:gd name="T107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7" h="147">
                    <a:moveTo>
                      <a:pt x="147" y="74"/>
                    </a:moveTo>
                    <a:lnTo>
                      <a:pt x="147" y="74"/>
                    </a:lnTo>
                    <a:lnTo>
                      <a:pt x="147" y="81"/>
                    </a:lnTo>
                    <a:lnTo>
                      <a:pt x="146" y="88"/>
                    </a:lnTo>
                    <a:lnTo>
                      <a:pt x="143" y="95"/>
                    </a:lnTo>
                    <a:lnTo>
                      <a:pt x="141" y="103"/>
                    </a:lnTo>
                    <a:lnTo>
                      <a:pt x="135" y="115"/>
                    </a:lnTo>
                    <a:lnTo>
                      <a:pt x="125" y="125"/>
                    </a:lnTo>
                    <a:lnTo>
                      <a:pt x="114" y="134"/>
                    </a:lnTo>
                    <a:lnTo>
                      <a:pt x="102" y="141"/>
                    </a:lnTo>
                    <a:lnTo>
                      <a:pt x="95" y="143"/>
                    </a:lnTo>
                    <a:lnTo>
                      <a:pt x="88" y="146"/>
                    </a:lnTo>
                    <a:lnTo>
                      <a:pt x="81" y="146"/>
                    </a:lnTo>
                    <a:lnTo>
                      <a:pt x="73" y="147"/>
                    </a:lnTo>
                    <a:lnTo>
                      <a:pt x="73" y="147"/>
                    </a:lnTo>
                    <a:lnTo>
                      <a:pt x="66" y="146"/>
                    </a:lnTo>
                    <a:lnTo>
                      <a:pt x="59" y="146"/>
                    </a:lnTo>
                    <a:lnTo>
                      <a:pt x="52" y="143"/>
                    </a:lnTo>
                    <a:lnTo>
                      <a:pt x="44" y="141"/>
                    </a:lnTo>
                    <a:lnTo>
                      <a:pt x="32" y="134"/>
                    </a:lnTo>
                    <a:lnTo>
                      <a:pt x="22" y="125"/>
                    </a:lnTo>
                    <a:lnTo>
                      <a:pt x="12" y="115"/>
                    </a:lnTo>
                    <a:lnTo>
                      <a:pt x="6" y="103"/>
                    </a:lnTo>
                    <a:lnTo>
                      <a:pt x="3" y="95"/>
                    </a:lnTo>
                    <a:lnTo>
                      <a:pt x="1" y="88"/>
                    </a:lnTo>
                    <a:lnTo>
                      <a:pt x="0" y="81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7"/>
                    </a:lnTo>
                    <a:lnTo>
                      <a:pt x="1" y="59"/>
                    </a:lnTo>
                    <a:lnTo>
                      <a:pt x="3" y="52"/>
                    </a:lnTo>
                    <a:lnTo>
                      <a:pt x="6" y="45"/>
                    </a:lnTo>
                    <a:lnTo>
                      <a:pt x="12" y="33"/>
                    </a:lnTo>
                    <a:lnTo>
                      <a:pt x="22" y="22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59" y="2"/>
                    </a:lnTo>
                    <a:lnTo>
                      <a:pt x="66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81" y="0"/>
                    </a:lnTo>
                    <a:lnTo>
                      <a:pt x="88" y="2"/>
                    </a:lnTo>
                    <a:lnTo>
                      <a:pt x="95" y="4"/>
                    </a:lnTo>
                    <a:lnTo>
                      <a:pt x="102" y="6"/>
                    </a:lnTo>
                    <a:lnTo>
                      <a:pt x="114" y="12"/>
                    </a:lnTo>
                    <a:lnTo>
                      <a:pt x="125" y="22"/>
                    </a:lnTo>
                    <a:lnTo>
                      <a:pt x="135" y="33"/>
                    </a:lnTo>
                    <a:lnTo>
                      <a:pt x="141" y="45"/>
                    </a:lnTo>
                    <a:lnTo>
                      <a:pt x="143" y="52"/>
                    </a:lnTo>
                    <a:lnTo>
                      <a:pt x="146" y="59"/>
                    </a:lnTo>
                    <a:lnTo>
                      <a:pt x="147" y="67"/>
                    </a:lnTo>
                    <a:lnTo>
                      <a:pt x="147" y="74"/>
                    </a:lnTo>
                    <a:lnTo>
                      <a:pt x="147" y="7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69">
                <a:extLst>
                  <a:ext uri="{FF2B5EF4-FFF2-40B4-BE49-F238E27FC236}">
                    <a16:creationId xmlns:a16="http://schemas.microsoft.com/office/drawing/2014/main" xmlns="" id="{84F5FAF2-26A8-4C14-AD66-AEE7F0014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8125" y="3795594"/>
                <a:ext cx="60483" cy="59043"/>
              </a:xfrm>
              <a:custGeom>
                <a:avLst/>
                <a:gdLst>
                  <a:gd name="T0" fmla="*/ 125 w 125"/>
                  <a:gd name="T1" fmla="*/ 63 h 125"/>
                  <a:gd name="T2" fmla="*/ 125 w 125"/>
                  <a:gd name="T3" fmla="*/ 63 h 125"/>
                  <a:gd name="T4" fmla="*/ 124 w 125"/>
                  <a:gd name="T5" fmla="*/ 75 h 125"/>
                  <a:gd name="T6" fmla="*/ 120 w 125"/>
                  <a:gd name="T7" fmla="*/ 87 h 125"/>
                  <a:gd name="T8" fmla="*/ 114 w 125"/>
                  <a:gd name="T9" fmla="*/ 98 h 125"/>
                  <a:gd name="T10" fmla="*/ 107 w 125"/>
                  <a:gd name="T11" fmla="*/ 107 h 125"/>
                  <a:gd name="T12" fmla="*/ 97 w 125"/>
                  <a:gd name="T13" fmla="*/ 114 h 125"/>
                  <a:gd name="T14" fmla="*/ 86 w 125"/>
                  <a:gd name="T15" fmla="*/ 120 h 125"/>
                  <a:gd name="T16" fmla="*/ 74 w 125"/>
                  <a:gd name="T17" fmla="*/ 124 h 125"/>
                  <a:gd name="T18" fmla="*/ 62 w 125"/>
                  <a:gd name="T19" fmla="*/ 125 h 125"/>
                  <a:gd name="T20" fmla="*/ 62 w 125"/>
                  <a:gd name="T21" fmla="*/ 125 h 125"/>
                  <a:gd name="T22" fmla="*/ 49 w 125"/>
                  <a:gd name="T23" fmla="*/ 124 h 125"/>
                  <a:gd name="T24" fmla="*/ 38 w 125"/>
                  <a:gd name="T25" fmla="*/ 120 h 125"/>
                  <a:gd name="T26" fmla="*/ 27 w 125"/>
                  <a:gd name="T27" fmla="*/ 114 h 125"/>
                  <a:gd name="T28" fmla="*/ 18 w 125"/>
                  <a:gd name="T29" fmla="*/ 107 h 125"/>
                  <a:gd name="T30" fmla="*/ 11 w 125"/>
                  <a:gd name="T31" fmla="*/ 98 h 125"/>
                  <a:gd name="T32" fmla="*/ 5 w 125"/>
                  <a:gd name="T33" fmla="*/ 87 h 125"/>
                  <a:gd name="T34" fmla="*/ 1 w 125"/>
                  <a:gd name="T35" fmla="*/ 75 h 125"/>
                  <a:gd name="T36" fmla="*/ 0 w 125"/>
                  <a:gd name="T37" fmla="*/ 63 h 125"/>
                  <a:gd name="T38" fmla="*/ 0 w 125"/>
                  <a:gd name="T39" fmla="*/ 63 h 125"/>
                  <a:gd name="T40" fmla="*/ 1 w 125"/>
                  <a:gd name="T41" fmla="*/ 50 h 125"/>
                  <a:gd name="T42" fmla="*/ 5 w 125"/>
                  <a:gd name="T43" fmla="*/ 39 h 125"/>
                  <a:gd name="T44" fmla="*/ 11 w 125"/>
                  <a:gd name="T45" fmla="*/ 28 h 125"/>
                  <a:gd name="T46" fmla="*/ 18 w 125"/>
                  <a:gd name="T47" fmla="*/ 18 h 125"/>
                  <a:gd name="T48" fmla="*/ 27 w 125"/>
                  <a:gd name="T49" fmla="*/ 11 h 125"/>
                  <a:gd name="T50" fmla="*/ 38 w 125"/>
                  <a:gd name="T51" fmla="*/ 5 h 125"/>
                  <a:gd name="T52" fmla="*/ 49 w 125"/>
                  <a:gd name="T53" fmla="*/ 1 h 125"/>
                  <a:gd name="T54" fmla="*/ 62 w 125"/>
                  <a:gd name="T55" fmla="*/ 0 h 125"/>
                  <a:gd name="T56" fmla="*/ 62 w 125"/>
                  <a:gd name="T57" fmla="*/ 0 h 125"/>
                  <a:gd name="T58" fmla="*/ 74 w 125"/>
                  <a:gd name="T59" fmla="*/ 1 h 125"/>
                  <a:gd name="T60" fmla="*/ 86 w 125"/>
                  <a:gd name="T61" fmla="*/ 5 h 125"/>
                  <a:gd name="T62" fmla="*/ 97 w 125"/>
                  <a:gd name="T63" fmla="*/ 11 h 125"/>
                  <a:gd name="T64" fmla="*/ 107 w 125"/>
                  <a:gd name="T65" fmla="*/ 18 h 125"/>
                  <a:gd name="T66" fmla="*/ 114 w 125"/>
                  <a:gd name="T67" fmla="*/ 28 h 125"/>
                  <a:gd name="T68" fmla="*/ 120 w 125"/>
                  <a:gd name="T69" fmla="*/ 39 h 125"/>
                  <a:gd name="T70" fmla="*/ 124 w 125"/>
                  <a:gd name="T71" fmla="*/ 50 h 125"/>
                  <a:gd name="T72" fmla="*/ 125 w 125"/>
                  <a:gd name="T73" fmla="*/ 63 h 125"/>
                  <a:gd name="T74" fmla="*/ 125 w 125"/>
                  <a:gd name="T75" fmla="*/ 6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5" h="125">
                    <a:moveTo>
                      <a:pt x="125" y="63"/>
                    </a:moveTo>
                    <a:lnTo>
                      <a:pt x="125" y="63"/>
                    </a:lnTo>
                    <a:lnTo>
                      <a:pt x="124" y="75"/>
                    </a:lnTo>
                    <a:lnTo>
                      <a:pt x="120" y="87"/>
                    </a:lnTo>
                    <a:lnTo>
                      <a:pt x="114" y="98"/>
                    </a:lnTo>
                    <a:lnTo>
                      <a:pt x="107" y="107"/>
                    </a:lnTo>
                    <a:lnTo>
                      <a:pt x="97" y="114"/>
                    </a:lnTo>
                    <a:lnTo>
                      <a:pt x="86" y="120"/>
                    </a:lnTo>
                    <a:lnTo>
                      <a:pt x="74" y="124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49" y="124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1" y="98"/>
                    </a:lnTo>
                    <a:lnTo>
                      <a:pt x="5" y="87"/>
                    </a:lnTo>
                    <a:lnTo>
                      <a:pt x="1" y="7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50"/>
                    </a:lnTo>
                    <a:lnTo>
                      <a:pt x="5" y="39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7" y="11"/>
                    </a:lnTo>
                    <a:lnTo>
                      <a:pt x="38" y="5"/>
                    </a:lnTo>
                    <a:lnTo>
                      <a:pt x="49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6" y="5"/>
                    </a:lnTo>
                    <a:lnTo>
                      <a:pt x="97" y="11"/>
                    </a:lnTo>
                    <a:lnTo>
                      <a:pt x="107" y="18"/>
                    </a:lnTo>
                    <a:lnTo>
                      <a:pt x="114" y="28"/>
                    </a:lnTo>
                    <a:lnTo>
                      <a:pt x="120" y="39"/>
                    </a:lnTo>
                    <a:lnTo>
                      <a:pt x="124" y="50"/>
                    </a:lnTo>
                    <a:lnTo>
                      <a:pt x="125" y="63"/>
                    </a:lnTo>
                    <a:lnTo>
                      <a:pt x="12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70">
                <a:extLst>
                  <a:ext uri="{FF2B5EF4-FFF2-40B4-BE49-F238E27FC236}">
                    <a16:creationId xmlns:a16="http://schemas.microsoft.com/office/drawing/2014/main" xmlns="" id="{73B192BC-CE4F-4E0F-BDD9-DD641D0F1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3966" y="3809995"/>
                <a:ext cx="30242" cy="30241"/>
              </a:xfrm>
              <a:custGeom>
                <a:avLst/>
                <a:gdLst>
                  <a:gd name="T0" fmla="*/ 63 w 63"/>
                  <a:gd name="T1" fmla="*/ 32 h 63"/>
                  <a:gd name="T2" fmla="*/ 63 w 63"/>
                  <a:gd name="T3" fmla="*/ 32 h 63"/>
                  <a:gd name="T4" fmla="*/ 61 w 63"/>
                  <a:gd name="T5" fmla="*/ 38 h 63"/>
                  <a:gd name="T6" fmla="*/ 60 w 63"/>
                  <a:gd name="T7" fmla="*/ 44 h 63"/>
                  <a:gd name="T8" fmla="*/ 57 w 63"/>
                  <a:gd name="T9" fmla="*/ 49 h 63"/>
                  <a:gd name="T10" fmla="*/ 53 w 63"/>
                  <a:gd name="T11" fmla="*/ 53 h 63"/>
                  <a:gd name="T12" fmla="*/ 48 w 63"/>
                  <a:gd name="T13" fmla="*/ 57 h 63"/>
                  <a:gd name="T14" fmla="*/ 43 w 63"/>
                  <a:gd name="T15" fmla="*/ 61 h 63"/>
                  <a:gd name="T16" fmla="*/ 37 w 63"/>
                  <a:gd name="T17" fmla="*/ 62 h 63"/>
                  <a:gd name="T18" fmla="*/ 31 w 63"/>
                  <a:gd name="T19" fmla="*/ 63 h 63"/>
                  <a:gd name="T20" fmla="*/ 31 w 63"/>
                  <a:gd name="T21" fmla="*/ 63 h 63"/>
                  <a:gd name="T22" fmla="*/ 25 w 63"/>
                  <a:gd name="T23" fmla="*/ 62 h 63"/>
                  <a:gd name="T24" fmla="*/ 19 w 63"/>
                  <a:gd name="T25" fmla="*/ 61 h 63"/>
                  <a:gd name="T26" fmla="*/ 13 w 63"/>
                  <a:gd name="T27" fmla="*/ 57 h 63"/>
                  <a:gd name="T28" fmla="*/ 10 w 63"/>
                  <a:gd name="T29" fmla="*/ 53 h 63"/>
                  <a:gd name="T30" fmla="*/ 5 w 63"/>
                  <a:gd name="T31" fmla="*/ 49 h 63"/>
                  <a:gd name="T32" fmla="*/ 2 w 63"/>
                  <a:gd name="T33" fmla="*/ 44 h 63"/>
                  <a:gd name="T34" fmla="*/ 1 w 63"/>
                  <a:gd name="T35" fmla="*/ 38 h 63"/>
                  <a:gd name="T36" fmla="*/ 0 w 63"/>
                  <a:gd name="T37" fmla="*/ 32 h 63"/>
                  <a:gd name="T38" fmla="*/ 0 w 63"/>
                  <a:gd name="T39" fmla="*/ 32 h 63"/>
                  <a:gd name="T40" fmla="*/ 1 w 63"/>
                  <a:gd name="T41" fmla="*/ 26 h 63"/>
                  <a:gd name="T42" fmla="*/ 2 w 63"/>
                  <a:gd name="T43" fmla="*/ 20 h 63"/>
                  <a:gd name="T44" fmla="*/ 5 w 63"/>
                  <a:gd name="T45" fmla="*/ 14 h 63"/>
                  <a:gd name="T46" fmla="*/ 10 w 63"/>
                  <a:gd name="T47" fmla="*/ 9 h 63"/>
                  <a:gd name="T48" fmla="*/ 13 w 63"/>
                  <a:gd name="T49" fmla="*/ 5 h 63"/>
                  <a:gd name="T50" fmla="*/ 19 w 63"/>
                  <a:gd name="T51" fmla="*/ 3 h 63"/>
                  <a:gd name="T52" fmla="*/ 25 w 63"/>
                  <a:gd name="T53" fmla="*/ 0 h 63"/>
                  <a:gd name="T54" fmla="*/ 31 w 63"/>
                  <a:gd name="T55" fmla="*/ 0 h 63"/>
                  <a:gd name="T56" fmla="*/ 31 w 63"/>
                  <a:gd name="T57" fmla="*/ 0 h 63"/>
                  <a:gd name="T58" fmla="*/ 37 w 63"/>
                  <a:gd name="T59" fmla="*/ 0 h 63"/>
                  <a:gd name="T60" fmla="*/ 43 w 63"/>
                  <a:gd name="T61" fmla="*/ 3 h 63"/>
                  <a:gd name="T62" fmla="*/ 48 w 63"/>
                  <a:gd name="T63" fmla="*/ 5 h 63"/>
                  <a:gd name="T64" fmla="*/ 53 w 63"/>
                  <a:gd name="T65" fmla="*/ 9 h 63"/>
                  <a:gd name="T66" fmla="*/ 57 w 63"/>
                  <a:gd name="T67" fmla="*/ 14 h 63"/>
                  <a:gd name="T68" fmla="*/ 60 w 63"/>
                  <a:gd name="T69" fmla="*/ 20 h 63"/>
                  <a:gd name="T70" fmla="*/ 61 w 63"/>
                  <a:gd name="T71" fmla="*/ 26 h 63"/>
                  <a:gd name="T72" fmla="*/ 63 w 63"/>
                  <a:gd name="T73" fmla="*/ 32 h 63"/>
                  <a:gd name="T74" fmla="*/ 63 w 63"/>
                  <a:gd name="T75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3" h="63">
                    <a:moveTo>
                      <a:pt x="63" y="32"/>
                    </a:moveTo>
                    <a:lnTo>
                      <a:pt x="63" y="32"/>
                    </a:lnTo>
                    <a:lnTo>
                      <a:pt x="61" y="38"/>
                    </a:lnTo>
                    <a:lnTo>
                      <a:pt x="60" y="44"/>
                    </a:lnTo>
                    <a:lnTo>
                      <a:pt x="57" y="49"/>
                    </a:lnTo>
                    <a:lnTo>
                      <a:pt x="53" y="53"/>
                    </a:lnTo>
                    <a:lnTo>
                      <a:pt x="48" y="57"/>
                    </a:lnTo>
                    <a:lnTo>
                      <a:pt x="43" y="61"/>
                    </a:lnTo>
                    <a:lnTo>
                      <a:pt x="37" y="62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25" y="62"/>
                    </a:lnTo>
                    <a:lnTo>
                      <a:pt x="19" y="61"/>
                    </a:lnTo>
                    <a:lnTo>
                      <a:pt x="13" y="57"/>
                    </a:lnTo>
                    <a:lnTo>
                      <a:pt x="10" y="53"/>
                    </a:lnTo>
                    <a:lnTo>
                      <a:pt x="5" y="49"/>
                    </a:lnTo>
                    <a:lnTo>
                      <a:pt x="2" y="44"/>
                    </a:lnTo>
                    <a:lnTo>
                      <a:pt x="1" y="3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10" y="9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3"/>
                    </a:lnTo>
                    <a:lnTo>
                      <a:pt x="48" y="5"/>
                    </a:lnTo>
                    <a:lnTo>
                      <a:pt x="53" y="9"/>
                    </a:lnTo>
                    <a:lnTo>
                      <a:pt x="57" y="14"/>
                    </a:lnTo>
                    <a:lnTo>
                      <a:pt x="60" y="20"/>
                    </a:lnTo>
                    <a:lnTo>
                      <a:pt x="61" y="26"/>
                    </a:lnTo>
                    <a:lnTo>
                      <a:pt x="63" y="32"/>
                    </a:lnTo>
                    <a:lnTo>
                      <a:pt x="63" y="3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71">
                <a:extLst>
                  <a:ext uri="{FF2B5EF4-FFF2-40B4-BE49-F238E27FC236}">
                    <a16:creationId xmlns:a16="http://schemas.microsoft.com/office/drawing/2014/main" xmlns="" id="{274B4D7A-FA28-47F7-B7F5-03A35CA84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5102" y="3789834"/>
                <a:ext cx="70564" cy="70563"/>
              </a:xfrm>
              <a:custGeom>
                <a:avLst/>
                <a:gdLst>
                  <a:gd name="T0" fmla="*/ 147 w 147"/>
                  <a:gd name="T1" fmla="*/ 74 h 147"/>
                  <a:gd name="T2" fmla="*/ 147 w 147"/>
                  <a:gd name="T3" fmla="*/ 74 h 147"/>
                  <a:gd name="T4" fmla="*/ 147 w 147"/>
                  <a:gd name="T5" fmla="*/ 81 h 147"/>
                  <a:gd name="T6" fmla="*/ 146 w 147"/>
                  <a:gd name="T7" fmla="*/ 88 h 147"/>
                  <a:gd name="T8" fmla="*/ 143 w 147"/>
                  <a:gd name="T9" fmla="*/ 95 h 147"/>
                  <a:gd name="T10" fmla="*/ 141 w 147"/>
                  <a:gd name="T11" fmla="*/ 103 h 147"/>
                  <a:gd name="T12" fmla="*/ 134 w 147"/>
                  <a:gd name="T13" fmla="*/ 115 h 147"/>
                  <a:gd name="T14" fmla="*/ 125 w 147"/>
                  <a:gd name="T15" fmla="*/ 125 h 147"/>
                  <a:gd name="T16" fmla="*/ 114 w 147"/>
                  <a:gd name="T17" fmla="*/ 134 h 147"/>
                  <a:gd name="T18" fmla="*/ 102 w 147"/>
                  <a:gd name="T19" fmla="*/ 141 h 147"/>
                  <a:gd name="T20" fmla="*/ 95 w 147"/>
                  <a:gd name="T21" fmla="*/ 143 h 147"/>
                  <a:gd name="T22" fmla="*/ 88 w 147"/>
                  <a:gd name="T23" fmla="*/ 146 h 147"/>
                  <a:gd name="T24" fmla="*/ 81 w 147"/>
                  <a:gd name="T25" fmla="*/ 146 h 147"/>
                  <a:gd name="T26" fmla="*/ 73 w 147"/>
                  <a:gd name="T27" fmla="*/ 147 h 147"/>
                  <a:gd name="T28" fmla="*/ 73 w 147"/>
                  <a:gd name="T29" fmla="*/ 147 h 147"/>
                  <a:gd name="T30" fmla="*/ 66 w 147"/>
                  <a:gd name="T31" fmla="*/ 146 h 147"/>
                  <a:gd name="T32" fmla="*/ 59 w 147"/>
                  <a:gd name="T33" fmla="*/ 146 h 147"/>
                  <a:gd name="T34" fmla="*/ 52 w 147"/>
                  <a:gd name="T35" fmla="*/ 143 h 147"/>
                  <a:gd name="T36" fmla="*/ 44 w 147"/>
                  <a:gd name="T37" fmla="*/ 141 h 147"/>
                  <a:gd name="T38" fmla="*/ 32 w 147"/>
                  <a:gd name="T39" fmla="*/ 134 h 147"/>
                  <a:gd name="T40" fmla="*/ 21 w 147"/>
                  <a:gd name="T41" fmla="*/ 125 h 147"/>
                  <a:gd name="T42" fmla="*/ 12 w 147"/>
                  <a:gd name="T43" fmla="*/ 115 h 147"/>
                  <a:gd name="T44" fmla="*/ 6 w 147"/>
                  <a:gd name="T45" fmla="*/ 103 h 147"/>
                  <a:gd name="T46" fmla="*/ 3 w 147"/>
                  <a:gd name="T47" fmla="*/ 95 h 147"/>
                  <a:gd name="T48" fmla="*/ 1 w 147"/>
                  <a:gd name="T49" fmla="*/ 88 h 147"/>
                  <a:gd name="T50" fmla="*/ 0 w 147"/>
                  <a:gd name="T51" fmla="*/ 81 h 147"/>
                  <a:gd name="T52" fmla="*/ 0 w 147"/>
                  <a:gd name="T53" fmla="*/ 74 h 147"/>
                  <a:gd name="T54" fmla="*/ 0 w 147"/>
                  <a:gd name="T55" fmla="*/ 74 h 147"/>
                  <a:gd name="T56" fmla="*/ 0 w 147"/>
                  <a:gd name="T57" fmla="*/ 67 h 147"/>
                  <a:gd name="T58" fmla="*/ 1 w 147"/>
                  <a:gd name="T59" fmla="*/ 59 h 147"/>
                  <a:gd name="T60" fmla="*/ 3 w 147"/>
                  <a:gd name="T61" fmla="*/ 52 h 147"/>
                  <a:gd name="T62" fmla="*/ 6 w 147"/>
                  <a:gd name="T63" fmla="*/ 45 h 147"/>
                  <a:gd name="T64" fmla="*/ 12 w 147"/>
                  <a:gd name="T65" fmla="*/ 33 h 147"/>
                  <a:gd name="T66" fmla="*/ 21 w 147"/>
                  <a:gd name="T67" fmla="*/ 22 h 147"/>
                  <a:gd name="T68" fmla="*/ 32 w 147"/>
                  <a:gd name="T69" fmla="*/ 12 h 147"/>
                  <a:gd name="T70" fmla="*/ 44 w 147"/>
                  <a:gd name="T71" fmla="*/ 6 h 147"/>
                  <a:gd name="T72" fmla="*/ 52 w 147"/>
                  <a:gd name="T73" fmla="*/ 4 h 147"/>
                  <a:gd name="T74" fmla="*/ 59 w 147"/>
                  <a:gd name="T75" fmla="*/ 2 h 147"/>
                  <a:gd name="T76" fmla="*/ 66 w 147"/>
                  <a:gd name="T77" fmla="*/ 0 h 147"/>
                  <a:gd name="T78" fmla="*/ 73 w 147"/>
                  <a:gd name="T79" fmla="*/ 0 h 147"/>
                  <a:gd name="T80" fmla="*/ 73 w 147"/>
                  <a:gd name="T81" fmla="*/ 0 h 147"/>
                  <a:gd name="T82" fmla="*/ 81 w 147"/>
                  <a:gd name="T83" fmla="*/ 0 h 147"/>
                  <a:gd name="T84" fmla="*/ 88 w 147"/>
                  <a:gd name="T85" fmla="*/ 2 h 147"/>
                  <a:gd name="T86" fmla="*/ 95 w 147"/>
                  <a:gd name="T87" fmla="*/ 4 h 147"/>
                  <a:gd name="T88" fmla="*/ 102 w 147"/>
                  <a:gd name="T89" fmla="*/ 6 h 147"/>
                  <a:gd name="T90" fmla="*/ 114 w 147"/>
                  <a:gd name="T91" fmla="*/ 12 h 147"/>
                  <a:gd name="T92" fmla="*/ 125 w 147"/>
                  <a:gd name="T93" fmla="*/ 22 h 147"/>
                  <a:gd name="T94" fmla="*/ 134 w 147"/>
                  <a:gd name="T95" fmla="*/ 33 h 147"/>
                  <a:gd name="T96" fmla="*/ 141 w 147"/>
                  <a:gd name="T97" fmla="*/ 45 h 147"/>
                  <a:gd name="T98" fmla="*/ 143 w 147"/>
                  <a:gd name="T99" fmla="*/ 52 h 147"/>
                  <a:gd name="T100" fmla="*/ 146 w 147"/>
                  <a:gd name="T101" fmla="*/ 59 h 147"/>
                  <a:gd name="T102" fmla="*/ 147 w 147"/>
                  <a:gd name="T103" fmla="*/ 67 h 147"/>
                  <a:gd name="T104" fmla="*/ 147 w 147"/>
                  <a:gd name="T105" fmla="*/ 74 h 147"/>
                  <a:gd name="T106" fmla="*/ 147 w 147"/>
                  <a:gd name="T107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7" h="147">
                    <a:moveTo>
                      <a:pt x="147" y="74"/>
                    </a:moveTo>
                    <a:lnTo>
                      <a:pt x="147" y="74"/>
                    </a:lnTo>
                    <a:lnTo>
                      <a:pt x="147" y="81"/>
                    </a:lnTo>
                    <a:lnTo>
                      <a:pt x="146" y="88"/>
                    </a:lnTo>
                    <a:lnTo>
                      <a:pt x="143" y="95"/>
                    </a:lnTo>
                    <a:lnTo>
                      <a:pt x="141" y="103"/>
                    </a:lnTo>
                    <a:lnTo>
                      <a:pt x="134" y="115"/>
                    </a:lnTo>
                    <a:lnTo>
                      <a:pt x="125" y="125"/>
                    </a:lnTo>
                    <a:lnTo>
                      <a:pt x="114" y="134"/>
                    </a:lnTo>
                    <a:lnTo>
                      <a:pt x="102" y="141"/>
                    </a:lnTo>
                    <a:lnTo>
                      <a:pt x="95" y="143"/>
                    </a:lnTo>
                    <a:lnTo>
                      <a:pt x="88" y="146"/>
                    </a:lnTo>
                    <a:lnTo>
                      <a:pt x="81" y="146"/>
                    </a:lnTo>
                    <a:lnTo>
                      <a:pt x="73" y="147"/>
                    </a:lnTo>
                    <a:lnTo>
                      <a:pt x="73" y="147"/>
                    </a:lnTo>
                    <a:lnTo>
                      <a:pt x="66" y="146"/>
                    </a:lnTo>
                    <a:lnTo>
                      <a:pt x="59" y="146"/>
                    </a:lnTo>
                    <a:lnTo>
                      <a:pt x="52" y="143"/>
                    </a:lnTo>
                    <a:lnTo>
                      <a:pt x="44" y="141"/>
                    </a:lnTo>
                    <a:lnTo>
                      <a:pt x="32" y="134"/>
                    </a:lnTo>
                    <a:lnTo>
                      <a:pt x="21" y="125"/>
                    </a:lnTo>
                    <a:lnTo>
                      <a:pt x="12" y="115"/>
                    </a:lnTo>
                    <a:lnTo>
                      <a:pt x="6" y="103"/>
                    </a:lnTo>
                    <a:lnTo>
                      <a:pt x="3" y="95"/>
                    </a:lnTo>
                    <a:lnTo>
                      <a:pt x="1" y="88"/>
                    </a:lnTo>
                    <a:lnTo>
                      <a:pt x="0" y="81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7"/>
                    </a:lnTo>
                    <a:lnTo>
                      <a:pt x="1" y="59"/>
                    </a:lnTo>
                    <a:lnTo>
                      <a:pt x="3" y="52"/>
                    </a:lnTo>
                    <a:lnTo>
                      <a:pt x="6" y="45"/>
                    </a:lnTo>
                    <a:lnTo>
                      <a:pt x="12" y="33"/>
                    </a:lnTo>
                    <a:lnTo>
                      <a:pt x="21" y="22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59" y="2"/>
                    </a:lnTo>
                    <a:lnTo>
                      <a:pt x="66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81" y="0"/>
                    </a:lnTo>
                    <a:lnTo>
                      <a:pt x="88" y="2"/>
                    </a:lnTo>
                    <a:lnTo>
                      <a:pt x="95" y="4"/>
                    </a:lnTo>
                    <a:lnTo>
                      <a:pt x="102" y="6"/>
                    </a:lnTo>
                    <a:lnTo>
                      <a:pt x="114" y="12"/>
                    </a:lnTo>
                    <a:lnTo>
                      <a:pt x="125" y="22"/>
                    </a:lnTo>
                    <a:lnTo>
                      <a:pt x="134" y="33"/>
                    </a:lnTo>
                    <a:lnTo>
                      <a:pt x="141" y="45"/>
                    </a:lnTo>
                    <a:lnTo>
                      <a:pt x="143" y="52"/>
                    </a:lnTo>
                    <a:lnTo>
                      <a:pt x="146" y="59"/>
                    </a:lnTo>
                    <a:lnTo>
                      <a:pt x="147" y="67"/>
                    </a:lnTo>
                    <a:lnTo>
                      <a:pt x="147" y="74"/>
                    </a:lnTo>
                    <a:lnTo>
                      <a:pt x="147" y="7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72">
                <a:extLst>
                  <a:ext uri="{FF2B5EF4-FFF2-40B4-BE49-F238E27FC236}">
                    <a16:creationId xmlns:a16="http://schemas.microsoft.com/office/drawing/2014/main" xmlns="" id="{B2AE156C-A330-4466-A8AC-39D2D9286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9423" y="3795594"/>
                <a:ext cx="60483" cy="59043"/>
              </a:xfrm>
              <a:custGeom>
                <a:avLst/>
                <a:gdLst>
                  <a:gd name="T0" fmla="*/ 125 w 125"/>
                  <a:gd name="T1" fmla="*/ 63 h 125"/>
                  <a:gd name="T2" fmla="*/ 125 w 125"/>
                  <a:gd name="T3" fmla="*/ 63 h 125"/>
                  <a:gd name="T4" fmla="*/ 124 w 125"/>
                  <a:gd name="T5" fmla="*/ 75 h 125"/>
                  <a:gd name="T6" fmla="*/ 120 w 125"/>
                  <a:gd name="T7" fmla="*/ 87 h 125"/>
                  <a:gd name="T8" fmla="*/ 114 w 125"/>
                  <a:gd name="T9" fmla="*/ 98 h 125"/>
                  <a:gd name="T10" fmla="*/ 107 w 125"/>
                  <a:gd name="T11" fmla="*/ 107 h 125"/>
                  <a:gd name="T12" fmla="*/ 97 w 125"/>
                  <a:gd name="T13" fmla="*/ 114 h 125"/>
                  <a:gd name="T14" fmla="*/ 86 w 125"/>
                  <a:gd name="T15" fmla="*/ 120 h 125"/>
                  <a:gd name="T16" fmla="*/ 74 w 125"/>
                  <a:gd name="T17" fmla="*/ 124 h 125"/>
                  <a:gd name="T18" fmla="*/ 62 w 125"/>
                  <a:gd name="T19" fmla="*/ 125 h 125"/>
                  <a:gd name="T20" fmla="*/ 62 w 125"/>
                  <a:gd name="T21" fmla="*/ 125 h 125"/>
                  <a:gd name="T22" fmla="*/ 49 w 125"/>
                  <a:gd name="T23" fmla="*/ 124 h 125"/>
                  <a:gd name="T24" fmla="*/ 38 w 125"/>
                  <a:gd name="T25" fmla="*/ 120 h 125"/>
                  <a:gd name="T26" fmla="*/ 27 w 125"/>
                  <a:gd name="T27" fmla="*/ 114 h 125"/>
                  <a:gd name="T28" fmla="*/ 18 w 125"/>
                  <a:gd name="T29" fmla="*/ 107 h 125"/>
                  <a:gd name="T30" fmla="*/ 10 w 125"/>
                  <a:gd name="T31" fmla="*/ 98 h 125"/>
                  <a:gd name="T32" fmla="*/ 4 w 125"/>
                  <a:gd name="T33" fmla="*/ 87 h 125"/>
                  <a:gd name="T34" fmla="*/ 1 w 125"/>
                  <a:gd name="T35" fmla="*/ 75 h 125"/>
                  <a:gd name="T36" fmla="*/ 0 w 125"/>
                  <a:gd name="T37" fmla="*/ 63 h 125"/>
                  <a:gd name="T38" fmla="*/ 0 w 125"/>
                  <a:gd name="T39" fmla="*/ 63 h 125"/>
                  <a:gd name="T40" fmla="*/ 1 w 125"/>
                  <a:gd name="T41" fmla="*/ 50 h 125"/>
                  <a:gd name="T42" fmla="*/ 4 w 125"/>
                  <a:gd name="T43" fmla="*/ 39 h 125"/>
                  <a:gd name="T44" fmla="*/ 10 w 125"/>
                  <a:gd name="T45" fmla="*/ 28 h 125"/>
                  <a:gd name="T46" fmla="*/ 18 w 125"/>
                  <a:gd name="T47" fmla="*/ 18 h 125"/>
                  <a:gd name="T48" fmla="*/ 27 w 125"/>
                  <a:gd name="T49" fmla="*/ 11 h 125"/>
                  <a:gd name="T50" fmla="*/ 38 w 125"/>
                  <a:gd name="T51" fmla="*/ 5 h 125"/>
                  <a:gd name="T52" fmla="*/ 49 w 125"/>
                  <a:gd name="T53" fmla="*/ 1 h 125"/>
                  <a:gd name="T54" fmla="*/ 62 w 125"/>
                  <a:gd name="T55" fmla="*/ 0 h 125"/>
                  <a:gd name="T56" fmla="*/ 62 w 125"/>
                  <a:gd name="T57" fmla="*/ 0 h 125"/>
                  <a:gd name="T58" fmla="*/ 74 w 125"/>
                  <a:gd name="T59" fmla="*/ 1 h 125"/>
                  <a:gd name="T60" fmla="*/ 86 w 125"/>
                  <a:gd name="T61" fmla="*/ 5 h 125"/>
                  <a:gd name="T62" fmla="*/ 97 w 125"/>
                  <a:gd name="T63" fmla="*/ 11 h 125"/>
                  <a:gd name="T64" fmla="*/ 107 w 125"/>
                  <a:gd name="T65" fmla="*/ 18 h 125"/>
                  <a:gd name="T66" fmla="*/ 114 w 125"/>
                  <a:gd name="T67" fmla="*/ 28 h 125"/>
                  <a:gd name="T68" fmla="*/ 120 w 125"/>
                  <a:gd name="T69" fmla="*/ 39 h 125"/>
                  <a:gd name="T70" fmla="*/ 124 w 125"/>
                  <a:gd name="T71" fmla="*/ 50 h 125"/>
                  <a:gd name="T72" fmla="*/ 125 w 125"/>
                  <a:gd name="T73" fmla="*/ 63 h 125"/>
                  <a:gd name="T74" fmla="*/ 125 w 125"/>
                  <a:gd name="T75" fmla="*/ 6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5" h="125">
                    <a:moveTo>
                      <a:pt x="125" y="63"/>
                    </a:moveTo>
                    <a:lnTo>
                      <a:pt x="125" y="63"/>
                    </a:lnTo>
                    <a:lnTo>
                      <a:pt x="124" y="75"/>
                    </a:lnTo>
                    <a:lnTo>
                      <a:pt x="120" y="87"/>
                    </a:lnTo>
                    <a:lnTo>
                      <a:pt x="114" y="98"/>
                    </a:lnTo>
                    <a:lnTo>
                      <a:pt x="107" y="107"/>
                    </a:lnTo>
                    <a:lnTo>
                      <a:pt x="97" y="114"/>
                    </a:lnTo>
                    <a:lnTo>
                      <a:pt x="86" y="120"/>
                    </a:lnTo>
                    <a:lnTo>
                      <a:pt x="74" y="124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49" y="124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8"/>
                    </a:lnTo>
                    <a:lnTo>
                      <a:pt x="4" y="87"/>
                    </a:lnTo>
                    <a:lnTo>
                      <a:pt x="1" y="7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50"/>
                    </a:lnTo>
                    <a:lnTo>
                      <a:pt x="4" y="39"/>
                    </a:lnTo>
                    <a:lnTo>
                      <a:pt x="10" y="28"/>
                    </a:lnTo>
                    <a:lnTo>
                      <a:pt x="18" y="18"/>
                    </a:lnTo>
                    <a:lnTo>
                      <a:pt x="27" y="11"/>
                    </a:lnTo>
                    <a:lnTo>
                      <a:pt x="38" y="5"/>
                    </a:lnTo>
                    <a:lnTo>
                      <a:pt x="49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6" y="5"/>
                    </a:lnTo>
                    <a:lnTo>
                      <a:pt x="97" y="11"/>
                    </a:lnTo>
                    <a:lnTo>
                      <a:pt x="107" y="18"/>
                    </a:lnTo>
                    <a:lnTo>
                      <a:pt x="114" y="28"/>
                    </a:lnTo>
                    <a:lnTo>
                      <a:pt x="120" y="39"/>
                    </a:lnTo>
                    <a:lnTo>
                      <a:pt x="124" y="50"/>
                    </a:lnTo>
                    <a:lnTo>
                      <a:pt x="125" y="63"/>
                    </a:lnTo>
                    <a:lnTo>
                      <a:pt x="12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73">
                <a:extLst>
                  <a:ext uri="{FF2B5EF4-FFF2-40B4-BE49-F238E27FC236}">
                    <a16:creationId xmlns:a16="http://schemas.microsoft.com/office/drawing/2014/main" xmlns="" id="{DADCC53B-5E57-4C8C-A9DD-A7FC54429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5263" y="3809995"/>
                <a:ext cx="30242" cy="30241"/>
              </a:xfrm>
              <a:custGeom>
                <a:avLst/>
                <a:gdLst>
                  <a:gd name="T0" fmla="*/ 63 w 63"/>
                  <a:gd name="T1" fmla="*/ 32 h 63"/>
                  <a:gd name="T2" fmla="*/ 63 w 63"/>
                  <a:gd name="T3" fmla="*/ 32 h 63"/>
                  <a:gd name="T4" fmla="*/ 61 w 63"/>
                  <a:gd name="T5" fmla="*/ 38 h 63"/>
                  <a:gd name="T6" fmla="*/ 60 w 63"/>
                  <a:gd name="T7" fmla="*/ 44 h 63"/>
                  <a:gd name="T8" fmla="*/ 57 w 63"/>
                  <a:gd name="T9" fmla="*/ 49 h 63"/>
                  <a:gd name="T10" fmla="*/ 53 w 63"/>
                  <a:gd name="T11" fmla="*/ 53 h 63"/>
                  <a:gd name="T12" fmla="*/ 48 w 63"/>
                  <a:gd name="T13" fmla="*/ 57 h 63"/>
                  <a:gd name="T14" fmla="*/ 43 w 63"/>
                  <a:gd name="T15" fmla="*/ 61 h 63"/>
                  <a:gd name="T16" fmla="*/ 37 w 63"/>
                  <a:gd name="T17" fmla="*/ 62 h 63"/>
                  <a:gd name="T18" fmla="*/ 31 w 63"/>
                  <a:gd name="T19" fmla="*/ 63 h 63"/>
                  <a:gd name="T20" fmla="*/ 31 w 63"/>
                  <a:gd name="T21" fmla="*/ 63 h 63"/>
                  <a:gd name="T22" fmla="*/ 25 w 63"/>
                  <a:gd name="T23" fmla="*/ 62 h 63"/>
                  <a:gd name="T24" fmla="*/ 19 w 63"/>
                  <a:gd name="T25" fmla="*/ 61 h 63"/>
                  <a:gd name="T26" fmla="*/ 13 w 63"/>
                  <a:gd name="T27" fmla="*/ 57 h 63"/>
                  <a:gd name="T28" fmla="*/ 10 w 63"/>
                  <a:gd name="T29" fmla="*/ 53 h 63"/>
                  <a:gd name="T30" fmla="*/ 5 w 63"/>
                  <a:gd name="T31" fmla="*/ 49 h 63"/>
                  <a:gd name="T32" fmla="*/ 2 w 63"/>
                  <a:gd name="T33" fmla="*/ 44 h 63"/>
                  <a:gd name="T34" fmla="*/ 0 w 63"/>
                  <a:gd name="T35" fmla="*/ 38 h 63"/>
                  <a:gd name="T36" fmla="*/ 0 w 63"/>
                  <a:gd name="T37" fmla="*/ 32 h 63"/>
                  <a:gd name="T38" fmla="*/ 0 w 63"/>
                  <a:gd name="T39" fmla="*/ 32 h 63"/>
                  <a:gd name="T40" fmla="*/ 0 w 63"/>
                  <a:gd name="T41" fmla="*/ 26 h 63"/>
                  <a:gd name="T42" fmla="*/ 2 w 63"/>
                  <a:gd name="T43" fmla="*/ 20 h 63"/>
                  <a:gd name="T44" fmla="*/ 5 w 63"/>
                  <a:gd name="T45" fmla="*/ 14 h 63"/>
                  <a:gd name="T46" fmla="*/ 10 w 63"/>
                  <a:gd name="T47" fmla="*/ 9 h 63"/>
                  <a:gd name="T48" fmla="*/ 13 w 63"/>
                  <a:gd name="T49" fmla="*/ 5 h 63"/>
                  <a:gd name="T50" fmla="*/ 19 w 63"/>
                  <a:gd name="T51" fmla="*/ 3 h 63"/>
                  <a:gd name="T52" fmla="*/ 25 w 63"/>
                  <a:gd name="T53" fmla="*/ 0 h 63"/>
                  <a:gd name="T54" fmla="*/ 31 w 63"/>
                  <a:gd name="T55" fmla="*/ 0 h 63"/>
                  <a:gd name="T56" fmla="*/ 31 w 63"/>
                  <a:gd name="T57" fmla="*/ 0 h 63"/>
                  <a:gd name="T58" fmla="*/ 37 w 63"/>
                  <a:gd name="T59" fmla="*/ 0 h 63"/>
                  <a:gd name="T60" fmla="*/ 43 w 63"/>
                  <a:gd name="T61" fmla="*/ 3 h 63"/>
                  <a:gd name="T62" fmla="*/ 48 w 63"/>
                  <a:gd name="T63" fmla="*/ 5 h 63"/>
                  <a:gd name="T64" fmla="*/ 53 w 63"/>
                  <a:gd name="T65" fmla="*/ 9 h 63"/>
                  <a:gd name="T66" fmla="*/ 57 w 63"/>
                  <a:gd name="T67" fmla="*/ 14 h 63"/>
                  <a:gd name="T68" fmla="*/ 60 w 63"/>
                  <a:gd name="T69" fmla="*/ 20 h 63"/>
                  <a:gd name="T70" fmla="*/ 61 w 63"/>
                  <a:gd name="T71" fmla="*/ 26 h 63"/>
                  <a:gd name="T72" fmla="*/ 63 w 63"/>
                  <a:gd name="T73" fmla="*/ 32 h 63"/>
                  <a:gd name="T74" fmla="*/ 63 w 63"/>
                  <a:gd name="T75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3" h="63">
                    <a:moveTo>
                      <a:pt x="63" y="32"/>
                    </a:moveTo>
                    <a:lnTo>
                      <a:pt x="63" y="32"/>
                    </a:lnTo>
                    <a:lnTo>
                      <a:pt x="61" y="38"/>
                    </a:lnTo>
                    <a:lnTo>
                      <a:pt x="60" y="44"/>
                    </a:lnTo>
                    <a:lnTo>
                      <a:pt x="57" y="49"/>
                    </a:lnTo>
                    <a:lnTo>
                      <a:pt x="53" y="53"/>
                    </a:lnTo>
                    <a:lnTo>
                      <a:pt x="48" y="57"/>
                    </a:lnTo>
                    <a:lnTo>
                      <a:pt x="43" y="61"/>
                    </a:lnTo>
                    <a:lnTo>
                      <a:pt x="37" y="62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25" y="62"/>
                    </a:lnTo>
                    <a:lnTo>
                      <a:pt x="19" y="61"/>
                    </a:lnTo>
                    <a:lnTo>
                      <a:pt x="13" y="57"/>
                    </a:lnTo>
                    <a:lnTo>
                      <a:pt x="10" y="53"/>
                    </a:lnTo>
                    <a:lnTo>
                      <a:pt x="5" y="49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10" y="9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3"/>
                    </a:lnTo>
                    <a:lnTo>
                      <a:pt x="48" y="5"/>
                    </a:lnTo>
                    <a:lnTo>
                      <a:pt x="53" y="9"/>
                    </a:lnTo>
                    <a:lnTo>
                      <a:pt x="57" y="14"/>
                    </a:lnTo>
                    <a:lnTo>
                      <a:pt x="60" y="20"/>
                    </a:lnTo>
                    <a:lnTo>
                      <a:pt x="61" y="26"/>
                    </a:lnTo>
                    <a:lnTo>
                      <a:pt x="63" y="32"/>
                    </a:lnTo>
                    <a:lnTo>
                      <a:pt x="63" y="3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74">
                <a:extLst>
                  <a:ext uri="{FF2B5EF4-FFF2-40B4-BE49-F238E27FC236}">
                    <a16:creationId xmlns:a16="http://schemas.microsoft.com/office/drawing/2014/main" xmlns="" id="{0C7A6CB4-D86E-478D-9FA0-45406545E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5899" y="3789834"/>
                <a:ext cx="70564" cy="70563"/>
              </a:xfrm>
              <a:custGeom>
                <a:avLst/>
                <a:gdLst>
                  <a:gd name="T0" fmla="*/ 147 w 147"/>
                  <a:gd name="T1" fmla="*/ 74 h 147"/>
                  <a:gd name="T2" fmla="*/ 147 w 147"/>
                  <a:gd name="T3" fmla="*/ 74 h 147"/>
                  <a:gd name="T4" fmla="*/ 146 w 147"/>
                  <a:gd name="T5" fmla="*/ 81 h 147"/>
                  <a:gd name="T6" fmla="*/ 144 w 147"/>
                  <a:gd name="T7" fmla="*/ 88 h 147"/>
                  <a:gd name="T8" fmla="*/ 143 w 147"/>
                  <a:gd name="T9" fmla="*/ 95 h 147"/>
                  <a:gd name="T10" fmla="*/ 141 w 147"/>
                  <a:gd name="T11" fmla="*/ 103 h 147"/>
                  <a:gd name="T12" fmla="*/ 133 w 147"/>
                  <a:gd name="T13" fmla="*/ 115 h 147"/>
                  <a:gd name="T14" fmla="*/ 125 w 147"/>
                  <a:gd name="T15" fmla="*/ 125 h 147"/>
                  <a:gd name="T16" fmla="*/ 114 w 147"/>
                  <a:gd name="T17" fmla="*/ 134 h 147"/>
                  <a:gd name="T18" fmla="*/ 101 w 147"/>
                  <a:gd name="T19" fmla="*/ 141 h 147"/>
                  <a:gd name="T20" fmla="*/ 95 w 147"/>
                  <a:gd name="T21" fmla="*/ 143 h 147"/>
                  <a:gd name="T22" fmla="*/ 88 w 147"/>
                  <a:gd name="T23" fmla="*/ 146 h 147"/>
                  <a:gd name="T24" fmla="*/ 80 w 147"/>
                  <a:gd name="T25" fmla="*/ 146 h 147"/>
                  <a:gd name="T26" fmla="*/ 73 w 147"/>
                  <a:gd name="T27" fmla="*/ 147 h 147"/>
                  <a:gd name="T28" fmla="*/ 73 w 147"/>
                  <a:gd name="T29" fmla="*/ 147 h 147"/>
                  <a:gd name="T30" fmla="*/ 65 w 147"/>
                  <a:gd name="T31" fmla="*/ 146 h 147"/>
                  <a:gd name="T32" fmla="*/ 58 w 147"/>
                  <a:gd name="T33" fmla="*/ 146 h 147"/>
                  <a:gd name="T34" fmla="*/ 52 w 147"/>
                  <a:gd name="T35" fmla="*/ 143 h 147"/>
                  <a:gd name="T36" fmla="*/ 44 w 147"/>
                  <a:gd name="T37" fmla="*/ 141 h 147"/>
                  <a:gd name="T38" fmla="*/ 32 w 147"/>
                  <a:gd name="T39" fmla="*/ 134 h 147"/>
                  <a:gd name="T40" fmla="*/ 21 w 147"/>
                  <a:gd name="T41" fmla="*/ 125 h 147"/>
                  <a:gd name="T42" fmla="*/ 12 w 147"/>
                  <a:gd name="T43" fmla="*/ 115 h 147"/>
                  <a:gd name="T44" fmla="*/ 6 w 147"/>
                  <a:gd name="T45" fmla="*/ 103 h 147"/>
                  <a:gd name="T46" fmla="*/ 2 w 147"/>
                  <a:gd name="T47" fmla="*/ 95 h 147"/>
                  <a:gd name="T48" fmla="*/ 1 w 147"/>
                  <a:gd name="T49" fmla="*/ 88 h 147"/>
                  <a:gd name="T50" fmla="*/ 0 w 147"/>
                  <a:gd name="T51" fmla="*/ 81 h 147"/>
                  <a:gd name="T52" fmla="*/ 0 w 147"/>
                  <a:gd name="T53" fmla="*/ 74 h 147"/>
                  <a:gd name="T54" fmla="*/ 0 w 147"/>
                  <a:gd name="T55" fmla="*/ 74 h 147"/>
                  <a:gd name="T56" fmla="*/ 0 w 147"/>
                  <a:gd name="T57" fmla="*/ 67 h 147"/>
                  <a:gd name="T58" fmla="*/ 1 w 147"/>
                  <a:gd name="T59" fmla="*/ 59 h 147"/>
                  <a:gd name="T60" fmla="*/ 2 w 147"/>
                  <a:gd name="T61" fmla="*/ 52 h 147"/>
                  <a:gd name="T62" fmla="*/ 6 w 147"/>
                  <a:gd name="T63" fmla="*/ 45 h 147"/>
                  <a:gd name="T64" fmla="*/ 12 w 147"/>
                  <a:gd name="T65" fmla="*/ 33 h 147"/>
                  <a:gd name="T66" fmla="*/ 21 w 147"/>
                  <a:gd name="T67" fmla="*/ 22 h 147"/>
                  <a:gd name="T68" fmla="*/ 32 w 147"/>
                  <a:gd name="T69" fmla="*/ 12 h 147"/>
                  <a:gd name="T70" fmla="*/ 44 w 147"/>
                  <a:gd name="T71" fmla="*/ 6 h 147"/>
                  <a:gd name="T72" fmla="*/ 52 w 147"/>
                  <a:gd name="T73" fmla="*/ 4 h 147"/>
                  <a:gd name="T74" fmla="*/ 58 w 147"/>
                  <a:gd name="T75" fmla="*/ 2 h 147"/>
                  <a:gd name="T76" fmla="*/ 65 w 147"/>
                  <a:gd name="T77" fmla="*/ 0 h 147"/>
                  <a:gd name="T78" fmla="*/ 73 w 147"/>
                  <a:gd name="T79" fmla="*/ 0 h 147"/>
                  <a:gd name="T80" fmla="*/ 73 w 147"/>
                  <a:gd name="T81" fmla="*/ 0 h 147"/>
                  <a:gd name="T82" fmla="*/ 80 w 147"/>
                  <a:gd name="T83" fmla="*/ 0 h 147"/>
                  <a:gd name="T84" fmla="*/ 88 w 147"/>
                  <a:gd name="T85" fmla="*/ 2 h 147"/>
                  <a:gd name="T86" fmla="*/ 95 w 147"/>
                  <a:gd name="T87" fmla="*/ 4 h 147"/>
                  <a:gd name="T88" fmla="*/ 101 w 147"/>
                  <a:gd name="T89" fmla="*/ 6 h 147"/>
                  <a:gd name="T90" fmla="*/ 114 w 147"/>
                  <a:gd name="T91" fmla="*/ 12 h 147"/>
                  <a:gd name="T92" fmla="*/ 125 w 147"/>
                  <a:gd name="T93" fmla="*/ 22 h 147"/>
                  <a:gd name="T94" fmla="*/ 133 w 147"/>
                  <a:gd name="T95" fmla="*/ 33 h 147"/>
                  <a:gd name="T96" fmla="*/ 141 w 147"/>
                  <a:gd name="T97" fmla="*/ 45 h 147"/>
                  <a:gd name="T98" fmla="*/ 143 w 147"/>
                  <a:gd name="T99" fmla="*/ 52 h 147"/>
                  <a:gd name="T100" fmla="*/ 144 w 147"/>
                  <a:gd name="T101" fmla="*/ 59 h 147"/>
                  <a:gd name="T102" fmla="*/ 146 w 147"/>
                  <a:gd name="T103" fmla="*/ 67 h 147"/>
                  <a:gd name="T104" fmla="*/ 147 w 147"/>
                  <a:gd name="T105" fmla="*/ 74 h 147"/>
                  <a:gd name="T106" fmla="*/ 147 w 147"/>
                  <a:gd name="T107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7" h="147">
                    <a:moveTo>
                      <a:pt x="147" y="74"/>
                    </a:moveTo>
                    <a:lnTo>
                      <a:pt x="147" y="74"/>
                    </a:lnTo>
                    <a:lnTo>
                      <a:pt x="146" y="81"/>
                    </a:lnTo>
                    <a:lnTo>
                      <a:pt x="144" y="88"/>
                    </a:lnTo>
                    <a:lnTo>
                      <a:pt x="143" y="95"/>
                    </a:lnTo>
                    <a:lnTo>
                      <a:pt x="141" y="103"/>
                    </a:lnTo>
                    <a:lnTo>
                      <a:pt x="133" y="115"/>
                    </a:lnTo>
                    <a:lnTo>
                      <a:pt x="125" y="125"/>
                    </a:lnTo>
                    <a:lnTo>
                      <a:pt x="114" y="134"/>
                    </a:lnTo>
                    <a:lnTo>
                      <a:pt x="101" y="141"/>
                    </a:lnTo>
                    <a:lnTo>
                      <a:pt x="95" y="143"/>
                    </a:lnTo>
                    <a:lnTo>
                      <a:pt x="88" y="146"/>
                    </a:lnTo>
                    <a:lnTo>
                      <a:pt x="80" y="146"/>
                    </a:lnTo>
                    <a:lnTo>
                      <a:pt x="73" y="147"/>
                    </a:lnTo>
                    <a:lnTo>
                      <a:pt x="73" y="147"/>
                    </a:lnTo>
                    <a:lnTo>
                      <a:pt x="65" y="146"/>
                    </a:lnTo>
                    <a:lnTo>
                      <a:pt x="58" y="146"/>
                    </a:lnTo>
                    <a:lnTo>
                      <a:pt x="52" y="143"/>
                    </a:lnTo>
                    <a:lnTo>
                      <a:pt x="44" y="141"/>
                    </a:lnTo>
                    <a:lnTo>
                      <a:pt x="32" y="134"/>
                    </a:lnTo>
                    <a:lnTo>
                      <a:pt x="21" y="125"/>
                    </a:lnTo>
                    <a:lnTo>
                      <a:pt x="12" y="115"/>
                    </a:lnTo>
                    <a:lnTo>
                      <a:pt x="6" y="103"/>
                    </a:lnTo>
                    <a:lnTo>
                      <a:pt x="2" y="95"/>
                    </a:lnTo>
                    <a:lnTo>
                      <a:pt x="1" y="88"/>
                    </a:lnTo>
                    <a:lnTo>
                      <a:pt x="0" y="81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7"/>
                    </a:lnTo>
                    <a:lnTo>
                      <a:pt x="1" y="59"/>
                    </a:lnTo>
                    <a:lnTo>
                      <a:pt x="2" y="52"/>
                    </a:lnTo>
                    <a:lnTo>
                      <a:pt x="6" y="45"/>
                    </a:lnTo>
                    <a:lnTo>
                      <a:pt x="12" y="33"/>
                    </a:lnTo>
                    <a:lnTo>
                      <a:pt x="21" y="22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58" y="2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80" y="0"/>
                    </a:lnTo>
                    <a:lnTo>
                      <a:pt x="88" y="2"/>
                    </a:lnTo>
                    <a:lnTo>
                      <a:pt x="95" y="4"/>
                    </a:lnTo>
                    <a:lnTo>
                      <a:pt x="101" y="6"/>
                    </a:lnTo>
                    <a:lnTo>
                      <a:pt x="114" y="12"/>
                    </a:lnTo>
                    <a:lnTo>
                      <a:pt x="125" y="22"/>
                    </a:lnTo>
                    <a:lnTo>
                      <a:pt x="133" y="33"/>
                    </a:lnTo>
                    <a:lnTo>
                      <a:pt x="141" y="45"/>
                    </a:lnTo>
                    <a:lnTo>
                      <a:pt x="143" y="52"/>
                    </a:lnTo>
                    <a:lnTo>
                      <a:pt x="144" y="59"/>
                    </a:lnTo>
                    <a:lnTo>
                      <a:pt x="146" y="67"/>
                    </a:lnTo>
                    <a:lnTo>
                      <a:pt x="147" y="74"/>
                    </a:lnTo>
                    <a:lnTo>
                      <a:pt x="147" y="7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75">
                <a:extLst>
                  <a:ext uri="{FF2B5EF4-FFF2-40B4-BE49-F238E27FC236}">
                    <a16:creationId xmlns:a16="http://schemas.microsoft.com/office/drawing/2014/main" xmlns="" id="{9159BC6B-CF4A-42D9-9188-1087997A3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20218" y="3795594"/>
                <a:ext cx="60483" cy="59043"/>
              </a:xfrm>
              <a:custGeom>
                <a:avLst/>
                <a:gdLst>
                  <a:gd name="T0" fmla="*/ 125 w 125"/>
                  <a:gd name="T1" fmla="*/ 63 h 125"/>
                  <a:gd name="T2" fmla="*/ 125 w 125"/>
                  <a:gd name="T3" fmla="*/ 63 h 125"/>
                  <a:gd name="T4" fmla="*/ 124 w 125"/>
                  <a:gd name="T5" fmla="*/ 75 h 125"/>
                  <a:gd name="T6" fmla="*/ 120 w 125"/>
                  <a:gd name="T7" fmla="*/ 87 h 125"/>
                  <a:gd name="T8" fmla="*/ 114 w 125"/>
                  <a:gd name="T9" fmla="*/ 98 h 125"/>
                  <a:gd name="T10" fmla="*/ 106 w 125"/>
                  <a:gd name="T11" fmla="*/ 107 h 125"/>
                  <a:gd name="T12" fmla="*/ 97 w 125"/>
                  <a:gd name="T13" fmla="*/ 114 h 125"/>
                  <a:gd name="T14" fmla="*/ 86 w 125"/>
                  <a:gd name="T15" fmla="*/ 120 h 125"/>
                  <a:gd name="T16" fmla="*/ 74 w 125"/>
                  <a:gd name="T17" fmla="*/ 124 h 125"/>
                  <a:gd name="T18" fmla="*/ 62 w 125"/>
                  <a:gd name="T19" fmla="*/ 125 h 125"/>
                  <a:gd name="T20" fmla="*/ 62 w 125"/>
                  <a:gd name="T21" fmla="*/ 125 h 125"/>
                  <a:gd name="T22" fmla="*/ 49 w 125"/>
                  <a:gd name="T23" fmla="*/ 124 h 125"/>
                  <a:gd name="T24" fmla="*/ 37 w 125"/>
                  <a:gd name="T25" fmla="*/ 120 h 125"/>
                  <a:gd name="T26" fmla="*/ 27 w 125"/>
                  <a:gd name="T27" fmla="*/ 114 h 125"/>
                  <a:gd name="T28" fmla="*/ 18 w 125"/>
                  <a:gd name="T29" fmla="*/ 107 h 125"/>
                  <a:gd name="T30" fmla="*/ 10 w 125"/>
                  <a:gd name="T31" fmla="*/ 98 h 125"/>
                  <a:gd name="T32" fmla="*/ 4 w 125"/>
                  <a:gd name="T33" fmla="*/ 87 h 125"/>
                  <a:gd name="T34" fmla="*/ 1 w 125"/>
                  <a:gd name="T35" fmla="*/ 75 h 125"/>
                  <a:gd name="T36" fmla="*/ 0 w 125"/>
                  <a:gd name="T37" fmla="*/ 63 h 125"/>
                  <a:gd name="T38" fmla="*/ 0 w 125"/>
                  <a:gd name="T39" fmla="*/ 63 h 125"/>
                  <a:gd name="T40" fmla="*/ 1 w 125"/>
                  <a:gd name="T41" fmla="*/ 50 h 125"/>
                  <a:gd name="T42" fmla="*/ 4 w 125"/>
                  <a:gd name="T43" fmla="*/ 39 h 125"/>
                  <a:gd name="T44" fmla="*/ 10 w 125"/>
                  <a:gd name="T45" fmla="*/ 28 h 125"/>
                  <a:gd name="T46" fmla="*/ 18 w 125"/>
                  <a:gd name="T47" fmla="*/ 18 h 125"/>
                  <a:gd name="T48" fmla="*/ 27 w 125"/>
                  <a:gd name="T49" fmla="*/ 11 h 125"/>
                  <a:gd name="T50" fmla="*/ 37 w 125"/>
                  <a:gd name="T51" fmla="*/ 5 h 125"/>
                  <a:gd name="T52" fmla="*/ 49 w 125"/>
                  <a:gd name="T53" fmla="*/ 1 h 125"/>
                  <a:gd name="T54" fmla="*/ 62 w 125"/>
                  <a:gd name="T55" fmla="*/ 0 h 125"/>
                  <a:gd name="T56" fmla="*/ 62 w 125"/>
                  <a:gd name="T57" fmla="*/ 0 h 125"/>
                  <a:gd name="T58" fmla="*/ 74 w 125"/>
                  <a:gd name="T59" fmla="*/ 1 h 125"/>
                  <a:gd name="T60" fmla="*/ 86 w 125"/>
                  <a:gd name="T61" fmla="*/ 5 h 125"/>
                  <a:gd name="T62" fmla="*/ 97 w 125"/>
                  <a:gd name="T63" fmla="*/ 11 h 125"/>
                  <a:gd name="T64" fmla="*/ 106 w 125"/>
                  <a:gd name="T65" fmla="*/ 18 h 125"/>
                  <a:gd name="T66" fmla="*/ 114 w 125"/>
                  <a:gd name="T67" fmla="*/ 28 h 125"/>
                  <a:gd name="T68" fmla="*/ 120 w 125"/>
                  <a:gd name="T69" fmla="*/ 39 h 125"/>
                  <a:gd name="T70" fmla="*/ 124 w 125"/>
                  <a:gd name="T71" fmla="*/ 50 h 125"/>
                  <a:gd name="T72" fmla="*/ 125 w 125"/>
                  <a:gd name="T73" fmla="*/ 63 h 125"/>
                  <a:gd name="T74" fmla="*/ 125 w 125"/>
                  <a:gd name="T75" fmla="*/ 6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5" h="125">
                    <a:moveTo>
                      <a:pt x="125" y="63"/>
                    </a:moveTo>
                    <a:lnTo>
                      <a:pt x="125" y="63"/>
                    </a:lnTo>
                    <a:lnTo>
                      <a:pt x="124" y="75"/>
                    </a:lnTo>
                    <a:lnTo>
                      <a:pt x="120" y="87"/>
                    </a:lnTo>
                    <a:lnTo>
                      <a:pt x="114" y="98"/>
                    </a:lnTo>
                    <a:lnTo>
                      <a:pt x="106" y="107"/>
                    </a:lnTo>
                    <a:lnTo>
                      <a:pt x="97" y="114"/>
                    </a:lnTo>
                    <a:lnTo>
                      <a:pt x="86" y="120"/>
                    </a:lnTo>
                    <a:lnTo>
                      <a:pt x="74" y="124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49" y="124"/>
                    </a:lnTo>
                    <a:lnTo>
                      <a:pt x="37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8"/>
                    </a:lnTo>
                    <a:lnTo>
                      <a:pt x="4" y="87"/>
                    </a:lnTo>
                    <a:lnTo>
                      <a:pt x="1" y="7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50"/>
                    </a:lnTo>
                    <a:lnTo>
                      <a:pt x="4" y="39"/>
                    </a:lnTo>
                    <a:lnTo>
                      <a:pt x="10" y="28"/>
                    </a:lnTo>
                    <a:lnTo>
                      <a:pt x="18" y="18"/>
                    </a:lnTo>
                    <a:lnTo>
                      <a:pt x="27" y="11"/>
                    </a:lnTo>
                    <a:lnTo>
                      <a:pt x="37" y="5"/>
                    </a:lnTo>
                    <a:lnTo>
                      <a:pt x="49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6" y="5"/>
                    </a:lnTo>
                    <a:lnTo>
                      <a:pt x="97" y="11"/>
                    </a:lnTo>
                    <a:lnTo>
                      <a:pt x="106" y="18"/>
                    </a:lnTo>
                    <a:lnTo>
                      <a:pt x="114" y="28"/>
                    </a:lnTo>
                    <a:lnTo>
                      <a:pt x="120" y="39"/>
                    </a:lnTo>
                    <a:lnTo>
                      <a:pt x="124" y="50"/>
                    </a:lnTo>
                    <a:lnTo>
                      <a:pt x="125" y="63"/>
                    </a:lnTo>
                    <a:lnTo>
                      <a:pt x="12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76">
                <a:extLst>
                  <a:ext uri="{FF2B5EF4-FFF2-40B4-BE49-F238E27FC236}">
                    <a16:creationId xmlns:a16="http://schemas.microsoft.com/office/drawing/2014/main" xmlns="" id="{2D7C17B5-44BB-4C99-948A-2E75CCE7E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6060" y="3809995"/>
                <a:ext cx="30242" cy="30241"/>
              </a:xfrm>
              <a:custGeom>
                <a:avLst/>
                <a:gdLst>
                  <a:gd name="T0" fmla="*/ 63 w 63"/>
                  <a:gd name="T1" fmla="*/ 32 h 63"/>
                  <a:gd name="T2" fmla="*/ 63 w 63"/>
                  <a:gd name="T3" fmla="*/ 32 h 63"/>
                  <a:gd name="T4" fmla="*/ 61 w 63"/>
                  <a:gd name="T5" fmla="*/ 38 h 63"/>
                  <a:gd name="T6" fmla="*/ 60 w 63"/>
                  <a:gd name="T7" fmla="*/ 44 h 63"/>
                  <a:gd name="T8" fmla="*/ 57 w 63"/>
                  <a:gd name="T9" fmla="*/ 49 h 63"/>
                  <a:gd name="T10" fmla="*/ 53 w 63"/>
                  <a:gd name="T11" fmla="*/ 53 h 63"/>
                  <a:gd name="T12" fmla="*/ 48 w 63"/>
                  <a:gd name="T13" fmla="*/ 57 h 63"/>
                  <a:gd name="T14" fmla="*/ 43 w 63"/>
                  <a:gd name="T15" fmla="*/ 61 h 63"/>
                  <a:gd name="T16" fmla="*/ 37 w 63"/>
                  <a:gd name="T17" fmla="*/ 62 h 63"/>
                  <a:gd name="T18" fmla="*/ 31 w 63"/>
                  <a:gd name="T19" fmla="*/ 63 h 63"/>
                  <a:gd name="T20" fmla="*/ 31 w 63"/>
                  <a:gd name="T21" fmla="*/ 63 h 63"/>
                  <a:gd name="T22" fmla="*/ 24 w 63"/>
                  <a:gd name="T23" fmla="*/ 62 h 63"/>
                  <a:gd name="T24" fmla="*/ 19 w 63"/>
                  <a:gd name="T25" fmla="*/ 61 h 63"/>
                  <a:gd name="T26" fmla="*/ 13 w 63"/>
                  <a:gd name="T27" fmla="*/ 57 h 63"/>
                  <a:gd name="T28" fmla="*/ 8 w 63"/>
                  <a:gd name="T29" fmla="*/ 53 h 63"/>
                  <a:gd name="T30" fmla="*/ 5 w 63"/>
                  <a:gd name="T31" fmla="*/ 49 h 63"/>
                  <a:gd name="T32" fmla="*/ 2 w 63"/>
                  <a:gd name="T33" fmla="*/ 44 h 63"/>
                  <a:gd name="T34" fmla="*/ 0 w 63"/>
                  <a:gd name="T35" fmla="*/ 38 h 63"/>
                  <a:gd name="T36" fmla="*/ 0 w 63"/>
                  <a:gd name="T37" fmla="*/ 32 h 63"/>
                  <a:gd name="T38" fmla="*/ 0 w 63"/>
                  <a:gd name="T39" fmla="*/ 32 h 63"/>
                  <a:gd name="T40" fmla="*/ 0 w 63"/>
                  <a:gd name="T41" fmla="*/ 26 h 63"/>
                  <a:gd name="T42" fmla="*/ 2 w 63"/>
                  <a:gd name="T43" fmla="*/ 20 h 63"/>
                  <a:gd name="T44" fmla="*/ 5 w 63"/>
                  <a:gd name="T45" fmla="*/ 14 h 63"/>
                  <a:gd name="T46" fmla="*/ 8 w 63"/>
                  <a:gd name="T47" fmla="*/ 9 h 63"/>
                  <a:gd name="T48" fmla="*/ 13 w 63"/>
                  <a:gd name="T49" fmla="*/ 5 h 63"/>
                  <a:gd name="T50" fmla="*/ 19 w 63"/>
                  <a:gd name="T51" fmla="*/ 3 h 63"/>
                  <a:gd name="T52" fmla="*/ 24 w 63"/>
                  <a:gd name="T53" fmla="*/ 0 h 63"/>
                  <a:gd name="T54" fmla="*/ 31 w 63"/>
                  <a:gd name="T55" fmla="*/ 0 h 63"/>
                  <a:gd name="T56" fmla="*/ 31 w 63"/>
                  <a:gd name="T57" fmla="*/ 0 h 63"/>
                  <a:gd name="T58" fmla="*/ 37 w 63"/>
                  <a:gd name="T59" fmla="*/ 0 h 63"/>
                  <a:gd name="T60" fmla="*/ 43 w 63"/>
                  <a:gd name="T61" fmla="*/ 3 h 63"/>
                  <a:gd name="T62" fmla="*/ 48 w 63"/>
                  <a:gd name="T63" fmla="*/ 5 h 63"/>
                  <a:gd name="T64" fmla="*/ 53 w 63"/>
                  <a:gd name="T65" fmla="*/ 9 h 63"/>
                  <a:gd name="T66" fmla="*/ 57 w 63"/>
                  <a:gd name="T67" fmla="*/ 14 h 63"/>
                  <a:gd name="T68" fmla="*/ 60 w 63"/>
                  <a:gd name="T69" fmla="*/ 20 h 63"/>
                  <a:gd name="T70" fmla="*/ 61 w 63"/>
                  <a:gd name="T71" fmla="*/ 26 h 63"/>
                  <a:gd name="T72" fmla="*/ 63 w 63"/>
                  <a:gd name="T73" fmla="*/ 32 h 63"/>
                  <a:gd name="T74" fmla="*/ 63 w 63"/>
                  <a:gd name="T75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3" h="63">
                    <a:moveTo>
                      <a:pt x="63" y="32"/>
                    </a:moveTo>
                    <a:lnTo>
                      <a:pt x="63" y="32"/>
                    </a:lnTo>
                    <a:lnTo>
                      <a:pt x="61" y="38"/>
                    </a:lnTo>
                    <a:lnTo>
                      <a:pt x="60" y="44"/>
                    </a:lnTo>
                    <a:lnTo>
                      <a:pt x="57" y="49"/>
                    </a:lnTo>
                    <a:lnTo>
                      <a:pt x="53" y="53"/>
                    </a:lnTo>
                    <a:lnTo>
                      <a:pt x="48" y="57"/>
                    </a:lnTo>
                    <a:lnTo>
                      <a:pt x="43" y="61"/>
                    </a:lnTo>
                    <a:lnTo>
                      <a:pt x="37" y="62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24" y="62"/>
                    </a:lnTo>
                    <a:lnTo>
                      <a:pt x="19" y="61"/>
                    </a:lnTo>
                    <a:lnTo>
                      <a:pt x="13" y="57"/>
                    </a:lnTo>
                    <a:lnTo>
                      <a:pt x="8" y="53"/>
                    </a:lnTo>
                    <a:lnTo>
                      <a:pt x="5" y="49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3"/>
                    </a:lnTo>
                    <a:lnTo>
                      <a:pt x="48" y="5"/>
                    </a:lnTo>
                    <a:lnTo>
                      <a:pt x="53" y="9"/>
                    </a:lnTo>
                    <a:lnTo>
                      <a:pt x="57" y="14"/>
                    </a:lnTo>
                    <a:lnTo>
                      <a:pt x="60" y="20"/>
                    </a:lnTo>
                    <a:lnTo>
                      <a:pt x="61" y="26"/>
                    </a:lnTo>
                    <a:lnTo>
                      <a:pt x="63" y="32"/>
                    </a:lnTo>
                    <a:lnTo>
                      <a:pt x="63" y="3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77">
                <a:extLst>
                  <a:ext uri="{FF2B5EF4-FFF2-40B4-BE49-F238E27FC236}">
                    <a16:creationId xmlns:a16="http://schemas.microsoft.com/office/drawing/2014/main" xmlns="" id="{CB8C0919-4DD7-4F05-9670-F3318E585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9101" y="3648707"/>
                <a:ext cx="64804" cy="12960"/>
              </a:xfrm>
              <a:custGeom>
                <a:avLst/>
                <a:gdLst>
                  <a:gd name="T0" fmla="*/ 0 w 137"/>
                  <a:gd name="T1" fmla="*/ 28 h 28"/>
                  <a:gd name="T2" fmla="*/ 0 w 137"/>
                  <a:gd name="T3" fmla="*/ 28 h 28"/>
                  <a:gd name="T4" fmla="*/ 1 w 137"/>
                  <a:gd name="T5" fmla="*/ 22 h 28"/>
                  <a:gd name="T6" fmla="*/ 5 w 137"/>
                  <a:gd name="T7" fmla="*/ 17 h 28"/>
                  <a:gd name="T8" fmla="*/ 12 w 137"/>
                  <a:gd name="T9" fmla="*/ 12 h 28"/>
                  <a:gd name="T10" fmla="*/ 21 w 137"/>
                  <a:gd name="T11" fmla="*/ 7 h 28"/>
                  <a:gd name="T12" fmla="*/ 30 w 137"/>
                  <a:gd name="T13" fmla="*/ 5 h 28"/>
                  <a:gd name="T14" fmla="*/ 42 w 137"/>
                  <a:gd name="T15" fmla="*/ 2 h 28"/>
                  <a:gd name="T16" fmla="*/ 56 w 137"/>
                  <a:gd name="T17" fmla="*/ 0 h 28"/>
                  <a:gd name="T18" fmla="*/ 69 w 137"/>
                  <a:gd name="T19" fmla="*/ 0 h 28"/>
                  <a:gd name="T20" fmla="*/ 69 w 137"/>
                  <a:gd name="T21" fmla="*/ 0 h 28"/>
                  <a:gd name="T22" fmla="*/ 83 w 137"/>
                  <a:gd name="T23" fmla="*/ 0 h 28"/>
                  <a:gd name="T24" fmla="*/ 95 w 137"/>
                  <a:gd name="T25" fmla="*/ 2 h 28"/>
                  <a:gd name="T26" fmla="*/ 107 w 137"/>
                  <a:gd name="T27" fmla="*/ 5 h 28"/>
                  <a:gd name="T28" fmla="*/ 118 w 137"/>
                  <a:gd name="T29" fmla="*/ 7 h 28"/>
                  <a:gd name="T30" fmla="*/ 127 w 137"/>
                  <a:gd name="T31" fmla="*/ 12 h 28"/>
                  <a:gd name="T32" fmla="*/ 133 w 137"/>
                  <a:gd name="T33" fmla="*/ 17 h 28"/>
                  <a:gd name="T34" fmla="*/ 136 w 137"/>
                  <a:gd name="T35" fmla="*/ 22 h 28"/>
                  <a:gd name="T36" fmla="*/ 137 w 137"/>
                  <a:gd name="T37" fmla="*/ 28 h 28"/>
                  <a:gd name="T38" fmla="*/ 0 w 137"/>
                  <a:gd name="T3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7" h="28">
                    <a:moveTo>
                      <a:pt x="0" y="28"/>
                    </a:moveTo>
                    <a:lnTo>
                      <a:pt x="0" y="28"/>
                    </a:lnTo>
                    <a:lnTo>
                      <a:pt x="1" y="22"/>
                    </a:lnTo>
                    <a:lnTo>
                      <a:pt x="5" y="17"/>
                    </a:lnTo>
                    <a:lnTo>
                      <a:pt x="12" y="12"/>
                    </a:lnTo>
                    <a:lnTo>
                      <a:pt x="21" y="7"/>
                    </a:lnTo>
                    <a:lnTo>
                      <a:pt x="30" y="5"/>
                    </a:lnTo>
                    <a:lnTo>
                      <a:pt x="42" y="2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83" y="0"/>
                    </a:lnTo>
                    <a:lnTo>
                      <a:pt x="95" y="2"/>
                    </a:lnTo>
                    <a:lnTo>
                      <a:pt x="107" y="5"/>
                    </a:lnTo>
                    <a:lnTo>
                      <a:pt x="118" y="7"/>
                    </a:lnTo>
                    <a:lnTo>
                      <a:pt x="127" y="12"/>
                    </a:lnTo>
                    <a:lnTo>
                      <a:pt x="133" y="17"/>
                    </a:lnTo>
                    <a:lnTo>
                      <a:pt x="136" y="22"/>
                    </a:lnTo>
                    <a:lnTo>
                      <a:pt x="137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78">
                <a:extLst>
                  <a:ext uri="{FF2B5EF4-FFF2-40B4-BE49-F238E27FC236}">
                    <a16:creationId xmlns:a16="http://schemas.microsoft.com/office/drawing/2014/main" xmlns="" id="{9ECAA2B5-E8E3-4B47-A363-779FBD7FF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5567" y="3648707"/>
                <a:ext cx="66243" cy="12960"/>
              </a:xfrm>
              <a:custGeom>
                <a:avLst/>
                <a:gdLst>
                  <a:gd name="T0" fmla="*/ 0 w 137"/>
                  <a:gd name="T1" fmla="*/ 28 h 28"/>
                  <a:gd name="T2" fmla="*/ 0 w 137"/>
                  <a:gd name="T3" fmla="*/ 28 h 28"/>
                  <a:gd name="T4" fmla="*/ 1 w 137"/>
                  <a:gd name="T5" fmla="*/ 22 h 28"/>
                  <a:gd name="T6" fmla="*/ 5 w 137"/>
                  <a:gd name="T7" fmla="*/ 17 h 28"/>
                  <a:gd name="T8" fmla="*/ 11 w 137"/>
                  <a:gd name="T9" fmla="*/ 12 h 28"/>
                  <a:gd name="T10" fmla="*/ 19 w 137"/>
                  <a:gd name="T11" fmla="*/ 7 h 28"/>
                  <a:gd name="T12" fmla="*/ 30 w 137"/>
                  <a:gd name="T13" fmla="*/ 5 h 28"/>
                  <a:gd name="T14" fmla="*/ 41 w 137"/>
                  <a:gd name="T15" fmla="*/ 2 h 28"/>
                  <a:gd name="T16" fmla="*/ 54 w 137"/>
                  <a:gd name="T17" fmla="*/ 0 h 28"/>
                  <a:gd name="T18" fmla="*/ 69 w 137"/>
                  <a:gd name="T19" fmla="*/ 0 h 28"/>
                  <a:gd name="T20" fmla="*/ 69 w 137"/>
                  <a:gd name="T21" fmla="*/ 0 h 28"/>
                  <a:gd name="T22" fmla="*/ 82 w 137"/>
                  <a:gd name="T23" fmla="*/ 0 h 28"/>
                  <a:gd name="T24" fmla="*/ 95 w 137"/>
                  <a:gd name="T25" fmla="*/ 2 h 28"/>
                  <a:gd name="T26" fmla="*/ 107 w 137"/>
                  <a:gd name="T27" fmla="*/ 5 h 28"/>
                  <a:gd name="T28" fmla="*/ 117 w 137"/>
                  <a:gd name="T29" fmla="*/ 7 h 28"/>
                  <a:gd name="T30" fmla="*/ 125 w 137"/>
                  <a:gd name="T31" fmla="*/ 12 h 28"/>
                  <a:gd name="T32" fmla="*/ 131 w 137"/>
                  <a:gd name="T33" fmla="*/ 17 h 28"/>
                  <a:gd name="T34" fmla="*/ 136 w 137"/>
                  <a:gd name="T35" fmla="*/ 22 h 28"/>
                  <a:gd name="T36" fmla="*/ 137 w 137"/>
                  <a:gd name="T37" fmla="*/ 28 h 28"/>
                  <a:gd name="T38" fmla="*/ 0 w 137"/>
                  <a:gd name="T3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7" h="28">
                    <a:moveTo>
                      <a:pt x="0" y="28"/>
                    </a:moveTo>
                    <a:lnTo>
                      <a:pt x="0" y="28"/>
                    </a:lnTo>
                    <a:lnTo>
                      <a:pt x="1" y="22"/>
                    </a:lnTo>
                    <a:lnTo>
                      <a:pt x="5" y="17"/>
                    </a:lnTo>
                    <a:lnTo>
                      <a:pt x="11" y="12"/>
                    </a:lnTo>
                    <a:lnTo>
                      <a:pt x="19" y="7"/>
                    </a:lnTo>
                    <a:lnTo>
                      <a:pt x="30" y="5"/>
                    </a:lnTo>
                    <a:lnTo>
                      <a:pt x="41" y="2"/>
                    </a:lnTo>
                    <a:lnTo>
                      <a:pt x="54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82" y="0"/>
                    </a:lnTo>
                    <a:lnTo>
                      <a:pt x="95" y="2"/>
                    </a:lnTo>
                    <a:lnTo>
                      <a:pt x="107" y="5"/>
                    </a:lnTo>
                    <a:lnTo>
                      <a:pt x="117" y="7"/>
                    </a:lnTo>
                    <a:lnTo>
                      <a:pt x="125" y="12"/>
                    </a:lnTo>
                    <a:lnTo>
                      <a:pt x="131" y="17"/>
                    </a:lnTo>
                    <a:lnTo>
                      <a:pt x="136" y="22"/>
                    </a:lnTo>
                    <a:lnTo>
                      <a:pt x="137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79">
                <a:extLst>
                  <a:ext uri="{FF2B5EF4-FFF2-40B4-BE49-F238E27FC236}">
                    <a16:creationId xmlns:a16="http://schemas.microsoft.com/office/drawing/2014/main" xmlns="" id="{583F8BDC-4F50-4426-B7C4-42FB7431E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33644" y="3678949"/>
                <a:ext cx="89284" cy="66243"/>
              </a:xfrm>
              <a:custGeom>
                <a:avLst/>
                <a:gdLst>
                  <a:gd name="T0" fmla="*/ 184 w 184"/>
                  <a:gd name="T1" fmla="*/ 131 h 137"/>
                  <a:gd name="T2" fmla="*/ 184 w 184"/>
                  <a:gd name="T3" fmla="*/ 131 h 137"/>
                  <a:gd name="T4" fmla="*/ 184 w 184"/>
                  <a:gd name="T5" fmla="*/ 133 h 137"/>
                  <a:gd name="T6" fmla="*/ 183 w 184"/>
                  <a:gd name="T7" fmla="*/ 135 h 137"/>
                  <a:gd name="T8" fmla="*/ 181 w 184"/>
                  <a:gd name="T9" fmla="*/ 137 h 137"/>
                  <a:gd name="T10" fmla="*/ 180 w 184"/>
                  <a:gd name="T11" fmla="*/ 137 h 137"/>
                  <a:gd name="T12" fmla="*/ 6 w 184"/>
                  <a:gd name="T13" fmla="*/ 137 h 137"/>
                  <a:gd name="T14" fmla="*/ 6 w 184"/>
                  <a:gd name="T15" fmla="*/ 137 h 137"/>
                  <a:gd name="T16" fmla="*/ 4 w 184"/>
                  <a:gd name="T17" fmla="*/ 137 h 137"/>
                  <a:gd name="T18" fmla="*/ 2 w 184"/>
                  <a:gd name="T19" fmla="*/ 135 h 137"/>
                  <a:gd name="T20" fmla="*/ 1 w 184"/>
                  <a:gd name="T21" fmla="*/ 133 h 137"/>
                  <a:gd name="T22" fmla="*/ 0 w 184"/>
                  <a:gd name="T23" fmla="*/ 131 h 137"/>
                  <a:gd name="T24" fmla="*/ 0 w 184"/>
                  <a:gd name="T25" fmla="*/ 6 h 137"/>
                  <a:gd name="T26" fmla="*/ 0 w 184"/>
                  <a:gd name="T27" fmla="*/ 6 h 137"/>
                  <a:gd name="T28" fmla="*/ 1 w 184"/>
                  <a:gd name="T29" fmla="*/ 3 h 137"/>
                  <a:gd name="T30" fmla="*/ 2 w 184"/>
                  <a:gd name="T31" fmla="*/ 2 h 137"/>
                  <a:gd name="T32" fmla="*/ 4 w 184"/>
                  <a:gd name="T33" fmla="*/ 1 h 137"/>
                  <a:gd name="T34" fmla="*/ 6 w 184"/>
                  <a:gd name="T35" fmla="*/ 0 h 137"/>
                  <a:gd name="T36" fmla="*/ 180 w 184"/>
                  <a:gd name="T37" fmla="*/ 0 h 137"/>
                  <a:gd name="T38" fmla="*/ 180 w 184"/>
                  <a:gd name="T39" fmla="*/ 0 h 137"/>
                  <a:gd name="T40" fmla="*/ 181 w 184"/>
                  <a:gd name="T41" fmla="*/ 1 h 137"/>
                  <a:gd name="T42" fmla="*/ 183 w 184"/>
                  <a:gd name="T43" fmla="*/ 2 h 137"/>
                  <a:gd name="T44" fmla="*/ 184 w 184"/>
                  <a:gd name="T45" fmla="*/ 3 h 137"/>
                  <a:gd name="T46" fmla="*/ 184 w 184"/>
                  <a:gd name="T47" fmla="*/ 6 h 137"/>
                  <a:gd name="T48" fmla="*/ 184 w 184"/>
                  <a:gd name="T49" fmla="*/ 13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4" h="137">
                    <a:moveTo>
                      <a:pt x="184" y="131"/>
                    </a:moveTo>
                    <a:lnTo>
                      <a:pt x="184" y="131"/>
                    </a:lnTo>
                    <a:lnTo>
                      <a:pt x="184" y="133"/>
                    </a:lnTo>
                    <a:lnTo>
                      <a:pt x="183" y="135"/>
                    </a:lnTo>
                    <a:lnTo>
                      <a:pt x="181" y="137"/>
                    </a:lnTo>
                    <a:lnTo>
                      <a:pt x="180" y="137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4" y="137"/>
                    </a:lnTo>
                    <a:lnTo>
                      <a:pt x="2" y="135"/>
                    </a:lnTo>
                    <a:lnTo>
                      <a:pt x="1" y="133"/>
                    </a:lnTo>
                    <a:lnTo>
                      <a:pt x="0" y="13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1"/>
                    </a:lnTo>
                    <a:lnTo>
                      <a:pt x="183" y="2"/>
                    </a:lnTo>
                    <a:lnTo>
                      <a:pt x="184" y="3"/>
                    </a:lnTo>
                    <a:lnTo>
                      <a:pt x="184" y="6"/>
                    </a:lnTo>
                    <a:lnTo>
                      <a:pt x="184" y="13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80">
                <a:extLst>
                  <a:ext uri="{FF2B5EF4-FFF2-40B4-BE49-F238E27FC236}">
                    <a16:creationId xmlns:a16="http://schemas.microsoft.com/office/drawing/2014/main" xmlns="" id="{ECE86008-3A7F-4973-8E79-794407A91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3009" y="3678949"/>
                <a:ext cx="89284" cy="66243"/>
              </a:xfrm>
              <a:custGeom>
                <a:avLst/>
                <a:gdLst>
                  <a:gd name="T0" fmla="*/ 185 w 185"/>
                  <a:gd name="T1" fmla="*/ 131 h 137"/>
                  <a:gd name="T2" fmla="*/ 185 w 185"/>
                  <a:gd name="T3" fmla="*/ 131 h 137"/>
                  <a:gd name="T4" fmla="*/ 183 w 185"/>
                  <a:gd name="T5" fmla="*/ 133 h 137"/>
                  <a:gd name="T6" fmla="*/ 182 w 185"/>
                  <a:gd name="T7" fmla="*/ 135 h 137"/>
                  <a:gd name="T8" fmla="*/ 181 w 185"/>
                  <a:gd name="T9" fmla="*/ 137 h 137"/>
                  <a:gd name="T10" fmla="*/ 178 w 185"/>
                  <a:gd name="T11" fmla="*/ 137 h 137"/>
                  <a:gd name="T12" fmla="*/ 6 w 185"/>
                  <a:gd name="T13" fmla="*/ 137 h 137"/>
                  <a:gd name="T14" fmla="*/ 6 w 185"/>
                  <a:gd name="T15" fmla="*/ 137 h 137"/>
                  <a:gd name="T16" fmla="*/ 4 w 185"/>
                  <a:gd name="T17" fmla="*/ 137 h 137"/>
                  <a:gd name="T18" fmla="*/ 3 w 185"/>
                  <a:gd name="T19" fmla="*/ 135 h 137"/>
                  <a:gd name="T20" fmla="*/ 1 w 185"/>
                  <a:gd name="T21" fmla="*/ 133 h 137"/>
                  <a:gd name="T22" fmla="*/ 0 w 185"/>
                  <a:gd name="T23" fmla="*/ 131 h 137"/>
                  <a:gd name="T24" fmla="*/ 0 w 185"/>
                  <a:gd name="T25" fmla="*/ 6 h 137"/>
                  <a:gd name="T26" fmla="*/ 0 w 185"/>
                  <a:gd name="T27" fmla="*/ 6 h 137"/>
                  <a:gd name="T28" fmla="*/ 1 w 185"/>
                  <a:gd name="T29" fmla="*/ 3 h 137"/>
                  <a:gd name="T30" fmla="*/ 3 w 185"/>
                  <a:gd name="T31" fmla="*/ 2 h 137"/>
                  <a:gd name="T32" fmla="*/ 4 w 185"/>
                  <a:gd name="T33" fmla="*/ 1 h 137"/>
                  <a:gd name="T34" fmla="*/ 6 w 185"/>
                  <a:gd name="T35" fmla="*/ 0 h 137"/>
                  <a:gd name="T36" fmla="*/ 178 w 185"/>
                  <a:gd name="T37" fmla="*/ 0 h 137"/>
                  <a:gd name="T38" fmla="*/ 178 w 185"/>
                  <a:gd name="T39" fmla="*/ 0 h 137"/>
                  <a:gd name="T40" fmla="*/ 181 w 185"/>
                  <a:gd name="T41" fmla="*/ 1 h 137"/>
                  <a:gd name="T42" fmla="*/ 182 w 185"/>
                  <a:gd name="T43" fmla="*/ 2 h 137"/>
                  <a:gd name="T44" fmla="*/ 183 w 185"/>
                  <a:gd name="T45" fmla="*/ 3 h 137"/>
                  <a:gd name="T46" fmla="*/ 185 w 185"/>
                  <a:gd name="T47" fmla="*/ 6 h 137"/>
                  <a:gd name="T48" fmla="*/ 185 w 185"/>
                  <a:gd name="T49" fmla="*/ 13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" h="137">
                    <a:moveTo>
                      <a:pt x="185" y="131"/>
                    </a:moveTo>
                    <a:lnTo>
                      <a:pt x="185" y="131"/>
                    </a:lnTo>
                    <a:lnTo>
                      <a:pt x="183" y="133"/>
                    </a:lnTo>
                    <a:lnTo>
                      <a:pt x="182" y="135"/>
                    </a:lnTo>
                    <a:lnTo>
                      <a:pt x="181" y="137"/>
                    </a:lnTo>
                    <a:lnTo>
                      <a:pt x="178" y="137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4" y="137"/>
                    </a:lnTo>
                    <a:lnTo>
                      <a:pt x="3" y="135"/>
                    </a:lnTo>
                    <a:lnTo>
                      <a:pt x="1" y="133"/>
                    </a:lnTo>
                    <a:lnTo>
                      <a:pt x="0" y="13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81" y="1"/>
                    </a:lnTo>
                    <a:lnTo>
                      <a:pt x="182" y="2"/>
                    </a:lnTo>
                    <a:lnTo>
                      <a:pt x="183" y="3"/>
                    </a:lnTo>
                    <a:lnTo>
                      <a:pt x="185" y="6"/>
                    </a:lnTo>
                    <a:lnTo>
                      <a:pt x="185" y="13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81">
                <a:extLst>
                  <a:ext uri="{FF2B5EF4-FFF2-40B4-BE49-F238E27FC236}">
                    <a16:creationId xmlns:a16="http://schemas.microsoft.com/office/drawing/2014/main" xmlns="" id="{79A4F166-D232-47A4-984A-ECD59BA50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7258" y="3678949"/>
                <a:ext cx="80644" cy="66243"/>
              </a:xfrm>
              <a:custGeom>
                <a:avLst/>
                <a:gdLst>
                  <a:gd name="T0" fmla="*/ 168 w 168"/>
                  <a:gd name="T1" fmla="*/ 131 h 137"/>
                  <a:gd name="T2" fmla="*/ 168 w 168"/>
                  <a:gd name="T3" fmla="*/ 131 h 137"/>
                  <a:gd name="T4" fmla="*/ 168 w 168"/>
                  <a:gd name="T5" fmla="*/ 133 h 137"/>
                  <a:gd name="T6" fmla="*/ 167 w 168"/>
                  <a:gd name="T7" fmla="*/ 135 h 137"/>
                  <a:gd name="T8" fmla="*/ 165 w 168"/>
                  <a:gd name="T9" fmla="*/ 137 h 137"/>
                  <a:gd name="T10" fmla="*/ 164 w 168"/>
                  <a:gd name="T11" fmla="*/ 137 h 137"/>
                  <a:gd name="T12" fmla="*/ 4 w 168"/>
                  <a:gd name="T13" fmla="*/ 137 h 137"/>
                  <a:gd name="T14" fmla="*/ 4 w 168"/>
                  <a:gd name="T15" fmla="*/ 137 h 137"/>
                  <a:gd name="T16" fmla="*/ 3 w 168"/>
                  <a:gd name="T17" fmla="*/ 137 h 137"/>
                  <a:gd name="T18" fmla="*/ 1 w 168"/>
                  <a:gd name="T19" fmla="*/ 135 h 137"/>
                  <a:gd name="T20" fmla="*/ 0 w 168"/>
                  <a:gd name="T21" fmla="*/ 133 h 137"/>
                  <a:gd name="T22" fmla="*/ 0 w 168"/>
                  <a:gd name="T23" fmla="*/ 131 h 137"/>
                  <a:gd name="T24" fmla="*/ 0 w 168"/>
                  <a:gd name="T25" fmla="*/ 6 h 137"/>
                  <a:gd name="T26" fmla="*/ 0 w 168"/>
                  <a:gd name="T27" fmla="*/ 6 h 137"/>
                  <a:gd name="T28" fmla="*/ 0 w 168"/>
                  <a:gd name="T29" fmla="*/ 3 h 137"/>
                  <a:gd name="T30" fmla="*/ 1 w 168"/>
                  <a:gd name="T31" fmla="*/ 2 h 137"/>
                  <a:gd name="T32" fmla="*/ 3 w 168"/>
                  <a:gd name="T33" fmla="*/ 1 h 137"/>
                  <a:gd name="T34" fmla="*/ 4 w 168"/>
                  <a:gd name="T35" fmla="*/ 0 h 137"/>
                  <a:gd name="T36" fmla="*/ 164 w 168"/>
                  <a:gd name="T37" fmla="*/ 0 h 137"/>
                  <a:gd name="T38" fmla="*/ 164 w 168"/>
                  <a:gd name="T39" fmla="*/ 0 h 137"/>
                  <a:gd name="T40" fmla="*/ 165 w 168"/>
                  <a:gd name="T41" fmla="*/ 1 h 137"/>
                  <a:gd name="T42" fmla="*/ 167 w 168"/>
                  <a:gd name="T43" fmla="*/ 2 h 137"/>
                  <a:gd name="T44" fmla="*/ 168 w 168"/>
                  <a:gd name="T45" fmla="*/ 3 h 137"/>
                  <a:gd name="T46" fmla="*/ 168 w 168"/>
                  <a:gd name="T47" fmla="*/ 6 h 137"/>
                  <a:gd name="T48" fmla="*/ 168 w 168"/>
                  <a:gd name="T49" fmla="*/ 13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8" h="137">
                    <a:moveTo>
                      <a:pt x="168" y="131"/>
                    </a:moveTo>
                    <a:lnTo>
                      <a:pt x="168" y="131"/>
                    </a:lnTo>
                    <a:lnTo>
                      <a:pt x="168" y="133"/>
                    </a:lnTo>
                    <a:lnTo>
                      <a:pt x="167" y="135"/>
                    </a:lnTo>
                    <a:lnTo>
                      <a:pt x="165" y="137"/>
                    </a:lnTo>
                    <a:lnTo>
                      <a:pt x="164" y="137"/>
                    </a:lnTo>
                    <a:lnTo>
                      <a:pt x="4" y="137"/>
                    </a:lnTo>
                    <a:lnTo>
                      <a:pt x="4" y="137"/>
                    </a:lnTo>
                    <a:lnTo>
                      <a:pt x="3" y="137"/>
                    </a:lnTo>
                    <a:lnTo>
                      <a:pt x="1" y="135"/>
                    </a:lnTo>
                    <a:lnTo>
                      <a:pt x="0" y="133"/>
                    </a:lnTo>
                    <a:lnTo>
                      <a:pt x="0" y="13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164" y="0"/>
                    </a:lnTo>
                    <a:lnTo>
                      <a:pt x="164" y="0"/>
                    </a:lnTo>
                    <a:lnTo>
                      <a:pt x="165" y="1"/>
                    </a:lnTo>
                    <a:lnTo>
                      <a:pt x="167" y="2"/>
                    </a:lnTo>
                    <a:lnTo>
                      <a:pt x="168" y="3"/>
                    </a:lnTo>
                    <a:lnTo>
                      <a:pt x="168" y="6"/>
                    </a:lnTo>
                    <a:lnTo>
                      <a:pt x="168" y="13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82">
                <a:extLst>
                  <a:ext uri="{FF2B5EF4-FFF2-40B4-BE49-F238E27FC236}">
                    <a16:creationId xmlns:a16="http://schemas.microsoft.com/office/drawing/2014/main" xmlns="" id="{83E2C981-A4BA-414E-BCA3-F7EF5241F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7982" y="3678949"/>
                <a:ext cx="74884" cy="66243"/>
              </a:xfrm>
              <a:custGeom>
                <a:avLst/>
                <a:gdLst>
                  <a:gd name="T0" fmla="*/ 156 w 156"/>
                  <a:gd name="T1" fmla="*/ 131 h 137"/>
                  <a:gd name="T2" fmla="*/ 156 w 156"/>
                  <a:gd name="T3" fmla="*/ 131 h 137"/>
                  <a:gd name="T4" fmla="*/ 155 w 156"/>
                  <a:gd name="T5" fmla="*/ 133 h 137"/>
                  <a:gd name="T6" fmla="*/ 154 w 156"/>
                  <a:gd name="T7" fmla="*/ 135 h 137"/>
                  <a:gd name="T8" fmla="*/ 153 w 156"/>
                  <a:gd name="T9" fmla="*/ 137 h 137"/>
                  <a:gd name="T10" fmla="*/ 150 w 156"/>
                  <a:gd name="T11" fmla="*/ 137 h 137"/>
                  <a:gd name="T12" fmla="*/ 6 w 156"/>
                  <a:gd name="T13" fmla="*/ 137 h 137"/>
                  <a:gd name="T14" fmla="*/ 6 w 156"/>
                  <a:gd name="T15" fmla="*/ 137 h 137"/>
                  <a:gd name="T16" fmla="*/ 3 w 156"/>
                  <a:gd name="T17" fmla="*/ 137 h 137"/>
                  <a:gd name="T18" fmla="*/ 1 w 156"/>
                  <a:gd name="T19" fmla="*/ 135 h 137"/>
                  <a:gd name="T20" fmla="*/ 0 w 156"/>
                  <a:gd name="T21" fmla="*/ 133 h 137"/>
                  <a:gd name="T22" fmla="*/ 0 w 156"/>
                  <a:gd name="T23" fmla="*/ 131 h 137"/>
                  <a:gd name="T24" fmla="*/ 0 w 156"/>
                  <a:gd name="T25" fmla="*/ 6 h 137"/>
                  <a:gd name="T26" fmla="*/ 0 w 156"/>
                  <a:gd name="T27" fmla="*/ 6 h 137"/>
                  <a:gd name="T28" fmla="*/ 0 w 156"/>
                  <a:gd name="T29" fmla="*/ 3 h 137"/>
                  <a:gd name="T30" fmla="*/ 1 w 156"/>
                  <a:gd name="T31" fmla="*/ 2 h 137"/>
                  <a:gd name="T32" fmla="*/ 3 w 156"/>
                  <a:gd name="T33" fmla="*/ 1 h 137"/>
                  <a:gd name="T34" fmla="*/ 6 w 156"/>
                  <a:gd name="T35" fmla="*/ 0 h 137"/>
                  <a:gd name="T36" fmla="*/ 125 w 156"/>
                  <a:gd name="T37" fmla="*/ 0 h 137"/>
                  <a:gd name="T38" fmla="*/ 125 w 156"/>
                  <a:gd name="T39" fmla="*/ 0 h 137"/>
                  <a:gd name="T40" fmla="*/ 128 w 156"/>
                  <a:gd name="T41" fmla="*/ 1 h 137"/>
                  <a:gd name="T42" fmla="*/ 130 w 156"/>
                  <a:gd name="T43" fmla="*/ 2 h 137"/>
                  <a:gd name="T44" fmla="*/ 131 w 156"/>
                  <a:gd name="T45" fmla="*/ 6 h 137"/>
                  <a:gd name="T46" fmla="*/ 156 w 156"/>
                  <a:gd name="T47" fmla="*/ 13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6" h="137">
                    <a:moveTo>
                      <a:pt x="156" y="131"/>
                    </a:moveTo>
                    <a:lnTo>
                      <a:pt x="156" y="131"/>
                    </a:lnTo>
                    <a:lnTo>
                      <a:pt x="155" y="133"/>
                    </a:lnTo>
                    <a:lnTo>
                      <a:pt x="154" y="135"/>
                    </a:lnTo>
                    <a:lnTo>
                      <a:pt x="153" y="137"/>
                    </a:lnTo>
                    <a:lnTo>
                      <a:pt x="150" y="137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3" y="137"/>
                    </a:lnTo>
                    <a:lnTo>
                      <a:pt x="1" y="135"/>
                    </a:lnTo>
                    <a:lnTo>
                      <a:pt x="0" y="133"/>
                    </a:lnTo>
                    <a:lnTo>
                      <a:pt x="0" y="13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125" y="0"/>
                    </a:lnTo>
                    <a:lnTo>
                      <a:pt x="125" y="0"/>
                    </a:lnTo>
                    <a:lnTo>
                      <a:pt x="128" y="1"/>
                    </a:lnTo>
                    <a:lnTo>
                      <a:pt x="130" y="2"/>
                    </a:lnTo>
                    <a:lnTo>
                      <a:pt x="131" y="6"/>
                    </a:lnTo>
                    <a:lnTo>
                      <a:pt x="156" y="13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83">
                <a:extLst>
                  <a:ext uri="{FF2B5EF4-FFF2-40B4-BE49-F238E27FC236}">
                    <a16:creationId xmlns:a16="http://schemas.microsoft.com/office/drawing/2014/main" xmlns="" id="{BBAB34CF-8AAA-4AE9-AAF2-17E9D39392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29494" y="3676068"/>
                <a:ext cx="70564" cy="146888"/>
              </a:xfrm>
              <a:custGeom>
                <a:avLst/>
                <a:gdLst>
                  <a:gd name="T0" fmla="*/ 148 w 148"/>
                  <a:gd name="T1" fmla="*/ 287 h 305"/>
                  <a:gd name="T2" fmla="*/ 148 w 148"/>
                  <a:gd name="T3" fmla="*/ 287 h 305"/>
                  <a:gd name="T4" fmla="*/ 147 w 148"/>
                  <a:gd name="T5" fmla="*/ 293 h 305"/>
                  <a:gd name="T6" fmla="*/ 145 w 148"/>
                  <a:gd name="T7" fmla="*/ 299 h 305"/>
                  <a:gd name="T8" fmla="*/ 140 w 148"/>
                  <a:gd name="T9" fmla="*/ 303 h 305"/>
                  <a:gd name="T10" fmla="*/ 138 w 148"/>
                  <a:gd name="T11" fmla="*/ 304 h 305"/>
                  <a:gd name="T12" fmla="*/ 135 w 148"/>
                  <a:gd name="T13" fmla="*/ 305 h 305"/>
                  <a:gd name="T14" fmla="*/ 13 w 148"/>
                  <a:gd name="T15" fmla="*/ 305 h 305"/>
                  <a:gd name="T16" fmla="*/ 13 w 148"/>
                  <a:gd name="T17" fmla="*/ 305 h 305"/>
                  <a:gd name="T18" fmla="*/ 10 w 148"/>
                  <a:gd name="T19" fmla="*/ 304 h 305"/>
                  <a:gd name="T20" fmla="*/ 7 w 148"/>
                  <a:gd name="T21" fmla="*/ 303 h 305"/>
                  <a:gd name="T22" fmla="*/ 4 w 148"/>
                  <a:gd name="T23" fmla="*/ 299 h 305"/>
                  <a:gd name="T24" fmla="*/ 1 w 148"/>
                  <a:gd name="T25" fmla="*/ 293 h 305"/>
                  <a:gd name="T26" fmla="*/ 0 w 148"/>
                  <a:gd name="T27" fmla="*/ 287 h 305"/>
                  <a:gd name="T28" fmla="*/ 0 w 148"/>
                  <a:gd name="T29" fmla="*/ 18 h 305"/>
                  <a:gd name="T30" fmla="*/ 0 w 148"/>
                  <a:gd name="T31" fmla="*/ 18 h 305"/>
                  <a:gd name="T32" fmla="*/ 1 w 148"/>
                  <a:gd name="T33" fmla="*/ 10 h 305"/>
                  <a:gd name="T34" fmla="*/ 4 w 148"/>
                  <a:gd name="T35" fmla="*/ 4 h 305"/>
                  <a:gd name="T36" fmla="*/ 7 w 148"/>
                  <a:gd name="T37" fmla="*/ 1 h 305"/>
                  <a:gd name="T38" fmla="*/ 10 w 148"/>
                  <a:gd name="T39" fmla="*/ 0 h 305"/>
                  <a:gd name="T40" fmla="*/ 13 w 148"/>
                  <a:gd name="T41" fmla="*/ 0 h 305"/>
                  <a:gd name="T42" fmla="*/ 135 w 148"/>
                  <a:gd name="T43" fmla="*/ 0 h 305"/>
                  <a:gd name="T44" fmla="*/ 135 w 148"/>
                  <a:gd name="T45" fmla="*/ 0 h 305"/>
                  <a:gd name="T46" fmla="*/ 138 w 148"/>
                  <a:gd name="T47" fmla="*/ 0 h 305"/>
                  <a:gd name="T48" fmla="*/ 140 w 148"/>
                  <a:gd name="T49" fmla="*/ 1 h 305"/>
                  <a:gd name="T50" fmla="*/ 145 w 148"/>
                  <a:gd name="T51" fmla="*/ 4 h 305"/>
                  <a:gd name="T52" fmla="*/ 147 w 148"/>
                  <a:gd name="T53" fmla="*/ 10 h 305"/>
                  <a:gd name="T54" fmla="*/ 148 w 148"/>
                  <a:gd name="T55" fmla="*/ 18 h 305"/>
                  <a:gd name="T56" fmla="*/ 148 w 148"/>
                  <a:gd name="T57" fmla="*/ 287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8" h="305">
                    <a:moveTo>
                      <a:pt x="148" y="287"/>
                    </a:moveTo>
                    <a:lnTo>
                      <a:pt x="148" y="287"/>
                    </a:lnTo>
                    <a:lnTo>
                      <a:pt x="147" y="293"/>
                    </a:lnTo>
                    <a:lnTo>
                      <a:pt x="145" y="299"/>
                    </a:lnTo>
                    <a:lnTo>
                      <a:pt x="140" y="303"/>
                    </a:lnTo>
                    <a:lnTo>
                      <a:pt x="138" y="304"/>
                    </a:lnTo>
                    <a:lnTo>
                      <a:pt x="135" y="305"/>
                    </a:lnTo>
                    <a:lnTo>
                      <a:pt x="13" y="305"/>
                    </a:lnTo>
                    <a:lnTo>
                      <a:pt x="13" y="305"/>
                    </a:lnTo>
                    <a:lnTo>
                      <a:pt x="10" y="304"/>
                    </a:lnTo>
                    <a:lnTo>
                      <a:pt x="7" y="303"/>
                    </a:lnTo>
                    <a:lnTo>
                      <a:pt x="4" y="299"/>
                    </a:lnTo>
                    <a:lnTo>
                      <a:pt x="1" y="293"/>
                    </a:lnTo>
                    <a:lnTo>
                      <a:pt x="0" y="28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0" y="1"/>
                    </a:lnTo>
                    <a:lnTo>
                      <a:pt x="145" y="4"/>
                    </a:lnTo>
                    <a:lnTo>
                      <a:pt x="147" y="10"/>
                    </a:lnTo>
                    <a:lnTo>
                      <a:pt x="148" y="18"/>
                    </a:lnTo>
                    <a:lnTo>
                      <a:pt x="148" y="2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84">
                <a:extLst>
                  <a:ext uri="{FF2B5EF4-FFF2-40B4-BE49-F238E27FC236}">
                    <a16:creationId xmlns:a16="http://schemas.microsoft.com/office/drawing/2014/main" xmlns="" id="{5E249EC0-C10B-43AB-9DFB-1D6D59966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2374" y="3678949"/>
                <a:ext cx="64804" cy="141127"/>
              </a:xfrm>
              <a:custGeom>
                <a:avLst/>
                <a:gdLst>
                  <a:gd name="T0" fmla="*/ 134 w 134"/>
                  <a:gd name="T1" fmla="*/ 278 h 295"/>
                  <a:gd name="T2" fmla="*/ 134 w 134"/>
                  <a:gd name="T3" fmla="*/ 278 h 295"/>
                  <a:gd name="T4" fmla="*/ 133 w 134"/>
                  <a:gd name="T5" fmla="*/ 284 h 295"/>
                  <a:gd name="T6" fmla="*/ 131 w 134"/>
                  <a:gd name="T7" fmla="*/ 290 h 295"/>
                  <a:gd name="T8" fmla="*/ 127 w 134"/>
                  <a:gd name="T9" fmla="*/ 294 h 295"/>
                  <a:gd name="T10" fmla="*/ 122 w 134"/>
                  <a:gd name="T11" fmla="*/ 295 h 295"/>
                  <a:gd name="T12" fmla="*/ 12 w 134"/>
                  <a:gd name="T13" fmla="*/ 295 h 295"/>
                  <a:gd name="T14" fmla="*/ 12 w 134"/>
                  <a:gd name="T15" fmla="*/ 295 h 295"/>
                  <a:gd name="T16" fmla="*/ 8 w 134"/>
                  <a:gd name="T17" fmla="*/ 294 h 295"/>
                  <a:gd name="T18" fmla="*/ 4 w 134"/>
                  <a:gd name="T19" fmla="*/ 290 h 295"/>
                  <a:gd name="T20" fmla="*/ 2 w 134"/>
                  <a:gd name="T21" fmla="*/ 284 h 295"/>
                  <a:gd name="T22" fmla="*/ 0 w 134"/>
                  <a:gd name="T23" fmla="*/ 278 h 295"/>
                  <a:gd name="T24" fmla="*/ 0 w 134"/>
                  <a:gd name="T25" fmla="*/ 19 h 295"/>
                  <a:gd name="T26" fmla="*/ 0 w 134"/>
                  <a:gd name="T27" fmla="*/ 19 h 295"/>
                  <a:gd name="T28" fmla="*/ 2 w 134"/>
                  <a:gd name="T29" fmla="*/ 11 h 295"/>
                  <a:gd name="T30" fmla="*/ 4 w 134"/>
                  <a:gd name="T31" fmla="*/ 5 h 295"/>
                  <a:gd name="T32" fmla="*/ 8 w 134"/>
                  <a:gd name="T33" fmla="*/ 2 h 295"/>
                  <a:gd name="T34" fmla="*/ 12 w 134"/>
                  <a:gd name="T35" fmla="*/ 0 h 295"/>
                  <a:gd name="T36" fmla="*/ 122 w 134"/>
                  <a:gd name="T37" fmla="*/ 0 h 295"/>
                  <a:gd name="T38" fmla="*/ 122 w 134"/>
                  <a:gd name="T39" fmla="*/ 0 h 295"/>
                  <a:gd name="T40" fmla="*/ 127 w 134"/>
                  <a:gd name="T41" fmla="*/ 2 h 295"/>
                  <a:gd name="T42" fmla="*/ 131 w 134"/>
                  <a:gd name="T43" fmla="*/ 5 h 295"/>
                  <a:gd name="T44" fmla="*/ 133 w 134"/>
                  <a:gd name="T45" fmla="*/ 11 h 295"/>
                  <a:gd name="T46" fmla="*/ 134 w 134"/>
                  <a:gd name="T47" fmla="*/ 19 h 295"/>
                  <a:gd name="T48" fmla="*/ 134 w 134"/>
                  <a:gd name="T49" fmla="*/ 278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4" h="295">
                    <a:moveTo>
                      <a:pt x="134" y="278"/>
                    </a:moveTo>
                    <a:lnTo>
                      <a:pt x="134" y="278"/>
                    </a:lnTo>
                    <a:lnTo>
                      <a:pt x="133" y="284"/>
                    </a:lnTo>
                    <a:lnTo>
                      <a:pt x="131" y="290"/>
                    </a:lnTo>
                    <a:lnTo>
                      <a:pt x="127" y="294"/>
                    </a:lnTo>
                    <a:lnTo>
                      <a:pt x="122" y="295"/>
                    </a:lnTo>
                    <a:lnTo>
                      <a:pt x="12" y="295"/>
                    </a:lnTo>
                    <a:lnTo>
                      <a:pt x="12" y="295"/>
                    </a:lnTo>
                    <a:lnTo>
                      <a:pt x="8" y="294"/>
                    </a:lnTo>
                    <a:lnTo>
                      <a:pt x="4" y="290"/>
                    </a:lnTo>
                    <a:lnTo>
                      <a:pt x="2" y="284"/>
                    </a:lnTo>
                    <a:lnTo>
                      <a:pt x="0" y="27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1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7" y="2"/>
                    </a:lnTo>
                    <a:lnTo>
                      <a:pt x="131" y="5"/>
                    </a:lnTo>
                    <a:lnTo>
                      <a:pt x="133" y="11"/>
                    </a:lnTo>
                    <a:lnTo>
                      <a:pt x="134" y="19"/>
                    </a:lnTo>
                    <a:lnTo>
                      <a:pt x="134" y="2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85">
                <a:extLst>
                  <a:ext uri="{FF2B5EF4-FFF2-40B4-BE49-F238E27FC236}">
                    <a16:creationId xmlns:a16="http://schemas.microsoft.com/office/drawing/2014/main" xmlns="" id="{8CBC5D0D-A653-4613-8101-F6C3B030E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8135" y="3690469"/>
                <a:ext cx="24482" cy="108005"/>
              </a:xfrm>
              <a:custGeom>
                <a:avLst/>
                <a:gdLst>
                  <a:gd name="T0" fmla="*/ 52 w 52"/>
                  <a:gd name="T1" fmla="*/ 217 h 224"/>
                  <a:gd name="T2" fmla="*/ 52 w 52"/>
                  <a:gd name="T3" fmla="*/ 217 h 224"/>
                  <a:gd name="T4" fmla="*/ 51 w 52"/>
                  <a:gd name="T5" fmla="*/ 219 h 224"/>
                  <a:gd name="T6" fmla="*/ 50 w 52"/>
                  <a:gd name="T7" fmla="*/ 222 h 224"/>
                  <a:gd name="T8" fmla="*/ 47 w 52"/>
                  <a:gd name="T9" fmla="*/ 223 h 224"/>
                  <a:gd name="T10" fmla="*/ 45 w 52"/>
                  <a:gd name="T11" fmla="*/ 224 h 224"/>
                  <a:gd name="T12" fmla="*/ 7 w 52"/>
                  <a:gd name="T13" fmla="*/ 224 h 224"/>
                  <a:gd name="T14" fmla="*/ 7 w 52"/>
                  <a:gd name="T15" fmla="*/ 224 h 224"/>
                  <a:gd name="T16" fmla="*/ 4 w 52"/>
                  <a:gd name="T17" fmla="*/ 223 h 224"/>
                  <a:gd name="T18" fmla="*/ 1 w 52"/>
                  <a:gd name="T19" fmla="*/ 222 h 224"/>
                  <a:gd name="T20" fmla="*/ 0 w 52"/>
                  <a:gd name="T21" fmla="*/ 219 h 224"/>
                  <a:gd name="T22" fmla="*/ 0 w 52"/>
                  <a:gd name="T23" fmla="*/ 217 h 224"/>
                  <a:gd name="T24" fmla="*/ 0 w 52"/>
                  <a:gd name="T25" fmla="*/ 6 h 224"/>
                  <a:gd name="T26" fmla="*/ 0 w 52"/>
                  <a:gd name="T27" fmla="*/ 6 h 224"/>
                  <a:gd name="T28" fmla="*/ 0 w 52"/>
                  <a:gd name="T29" fmla="*/ 3 h 224"/>
                  <a:gd name="T30" fmla="*/ 1 w 52"/>
                  <a:gd name="T31" fmla="*/ 1 h 224"/>
                  <a:gd name="T32" fmla="*/ 4 w 52"/>
                  <a:gd name="T33" fmla="*/ 0 h 224"/>
                  <a:gd name="T34" fmla="*/ 7 w 52"/>
                  <a:gd name="T35" fmla="*/ 0 h 224"/>
                  <a:gd name="T36" fmla="*/ 45 w 52"/>
                  <a:gd name="T37" fmla="*/ 0 h 224"/>
                  <a:gd name="T38" fmla="*/ 45 w 52"/>
                  <a:gd name="T39" fmla="*/ 0 h 224"/>
                  <a:gd name="T40" fmla="*/ 47 w 52"/>
                  <a:gd name="T41" fmla="*/ 0 h 224"/>
                  <a:gd name="T42" fmla="*/ 50 w 52"/>
                  <a:gd name="T43" fmla="*/ 1 h 224"/>
                  <a:gd name="T44" fmla="*/ 51 w 52"/>
                  <a:gd name="T45" fmla="*/ 3 h 224"/>
                  <a:gd name="T46" fmla="*/ 52 w 52"/>
                  <a:gd name="T47" fmla="*/ 6 h 224"/>
                  <a:gd name="T48" fmla="*/ 52 w 52"/>
                  <a:gd name="T49" fmla="*/ 217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2" h="224">
                    <a:moveTo>
                      <a:pt x="52" y="217"/>
                    </a:moveTo>
                    <a:lnTo>
                      <a:pt x="52" y="217"/>
                    </a:lnTo>
                    <a:lnTo>
                      <a:pt x="51" y="219"/>
                    </a:lnTo>
                    <a:lnTo>
                      <a:pt x="50" y="222"/>
                    </a:lnTo>
                    <a:lnTo>
                      <a:pt x="47" y="223"/>
                    </a:lnTo>
                    <a:lnTo>
                      <a:pt x="45" y="224"/>
                    </a:lnTo>
                    <a:lnTo>
                      <a:pt x="7" y="224"/>
                    </a:lnTo>
                    <a:lnTo>
                      <a:pt x="7" y="224"/>
                    </a:lnTo>
                    <a:lnTo>
                      <a:pt x="4" y="223"/>
                    </a:lnTo>
                    <a:lnTo>
                      <a:pt x="1" y="222"/>
                    </a:lnTo>
                    <a:lnTo>
                      <a:pt x="0" y="219"/>
                    </a:lnTo>
                    <a:lnTo>
                      <a:pt x="0" y="21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50" y="1"/>
                    </a:lnTo>
                    <a:lnTo>
                      <a:pt x="51" y="3"/>
                    </a:lnTo>
                    <a:lnTo>
                      <a:pt x="52" y="6"/>
                    </a:lnTo>
                    <a:lnTo>
                      <a:pt x="52" y="217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86">
                <a:extLst>
                  <a:ext uri="{FF2B5EF4-FFF2-40B4-BE49-F238E27FC236}">
                    <a16:creationId xmlns:a16="http://schemas.microsoft.com/office/drawing/2014/main" xmlns="" id="{C1447F3D-7D75-4C32-B677-7E5E3D1C7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5496" y="3690469"/>
                <a:ext cx="25921" cy="108005"/>
              </a:xfrm>
              <a:custGeom>
                <a:avLst/>
                <a:gdLst>
                  <a:gd name="T0" fmla="*/ 52 w 52"/>
                  <a:gd name="T1" fmla="*/ 217 h 224"/>
                  <a:gd name="T2" fmla="*/ 52 w 52"/>
                  <a:gd name="T3" fmla="*/ 217 h 224"/>
                  <a:gd name="T4" fmla="*/ 52 w 52"/>
                  <a:gd name="T5" fmla="*/ 219 h 224"/>
                  <a:gd name="T6" fmla="*/ 50 w 52"/>
                  <a:gd name="T7" fmla="*/ 222 h 224"/>
                  <a:gd name="T8" fmla="*/ 48 w 52"/>
                  <a:gd name="T9" fmla="*/ 223 h 224"/>
                  <a:gd name="T10" fmla="*/ 45 w 52"/>
                  <a:gd name="T11" fmla="*/ 224 h 224"/>
                  <a:gd name="T12" fmla="*/ 8 w 52"/>
                  <a:gd name="T13" fmla="*/ 224 h 224"/>
                  <a:gd name="T14" fmla="*/ 8 w 52"/>
                  <a:gd name="T15" fmla="*/ 224 h 224"/>
                  <a:gd name="T16" fmla="*/ 5 w 52"/>
                  <a:gd name="T17" fmla="*/ 223 h 224"/>
                  <a:gd name="T18" fmla="*/ 3 w 52"/>
                  <a:gd name="T19" fmla="*/ 222 h 224"/>
                  <a:gd name="T20" fmla="*/ 0 w 52"/>
                  <a:gd name="T21" fmla="*/ 219 h 224"/>
                  <a:gd name="T22" fmla="*/ 0 w 52"/>
                  <a:gd name="T23" fmla="*/ 217 h 224"/>
                  <a:gd name="T24" fmla="*/ 0 w 52"/>
                  <a:gd name="T25" fmla="*/ 6 h 224"/>
                  <a:gd name="T26" fmla="*/ 0 w 52"/>
                  <a:gd name="T27" fmla="*/ 6 h 224"/>
                  <a:gd name="T28" fmla="*/ 0 w 52"/>
                  <a:gd name="T29" fmla="*/ 3 h 224"/>
                  <a:gd name="T30" fmla="*/ 3 w 52"/>
                  <a:gd name="T31" fmla="*/ 1 h 224"/>
                  <a:gd name="T32" fmla="*/ 5 w 52"/>
                  <a:gd name="T33" fmla="*/ 0 h 224"/>
                  <a:gd name="T34" fmla="*/ 8 w 52"/>
                  <a:gd name="T35" fmla="*/ 0 h 224"/>
                  <a:gd name="T36" fmla="*/ 45 w 52"/>
                  <a:gd name="T37" fmla="*/ 0 h 224"/>
                  <a:gd name="T38" fmla="*/ 45 w 52"/>
                  <a:gd name="T39" fmla="*/ 0 h 224"/>
                  <a:gd name="T40" fmla="*/ 48 w 52"/>
                  <a:gd name="T41" fmla="*/ 0 h 224"/>
                  <a:gd name="T42" fmla="*/ 50 w 52"/>
                  <a:gd name="T43" fmla="*/ 1 h 224"/>
                  <a:gd name="T44" fmla="*/ 52 w 52"/>
                  <a:gd name="T45" fmla="*/ 3 h 224"/>
                  <a:gd name="T46" fmla="*/ 52 w 52"/>
                  <a:gd name="T47" fmla="*/ 6 h 224"/>
                  <a:gd name="T48" fmla="*/ 52 w 52"/>
                  <a:gd name="T49" fmla="*/ 217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2" h="224">
                    <a:moveTo>
                      <a:pt x="52" y="217"/>
                    </a:moveTo>
                    <a:lnTo>
                      <a:pt x="52" y="217"/>
                    </a:lnTo>
                    <a:lnTo>
                      <a:pt x="52" y="219"/>
                    </a:lnTo>
                    <a:lnTo>
                      <a:pt x="50" y="222"/>
                    </a:lnTo>
                    <a:lnTo>
                      <a:pt x="48" y="223"/>
                    </a:lnTo>
                    <a:lnTo>
                      <a:pt x="45" y="224"/>
                    </a:lnTo>
                    <a:lnTo>
                      <a:pt x="8" y="224"/>
                    </a:lnTo>
                    <a:lnTo>
                      <a:pt x="8" y="224"/>
                    </a:lnTo>
                    <a:lnTo>
                      <a:pt x="5" y="223"/>
                    </a:lnTo>
                    <a:lnTo>
                      <a:pt x="3" y="222"/>
                    </a:lnTo>
                    <a:lnTo>
                      <a:pt x="0" y="219"/>
                    </a:lnTo>
                    <a:lnTo>
                      <a:pt x="0" y="21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2" y="3"/>
                    </a:lnTo>
                    <a:lnTo>
                      <a:pt x="52" y="6"/>
                    </a:lnTo>
                    <a:lnTo>
                      <a:pt x="52" y="217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1A832F2-C25B-4348-81C4-874D6891B0E2}"/>
              </a:ext>
            </a:extLst>
          </p:cNvPr>
          <p:cNvGrpSpPr/>
          <p:nvPr/>
        </p:nvGrpSpPr>
        <p:grpSpPr>
          <a:xfrm>
            <a:off x="3574490" y="3795310"/>
            <a:ext cx="864000" cy="775152"/>
            <a:chOff x="3574490" y="3427998"/>
            <a:chExt cx="864000" cy="775152"/>
          </a:xfrm>
          <a:solidFill>
            <a:schemeClr val="tx1"/>
          </a:solidFill>
        </p:grpSpPr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xmlns="" id="{2F25EF30-772D-4981-B05C-A913737AD4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4490" y="3427998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179">
              <a:extLst>
                <a:ext uri="{FF2B5EF4-FFF2-40B4-BE49-F238E27FC236}">
                  <a16:creationId xmlns:a16="http://schemas.microsoft.com/office/drawing/2014/main" xmlns="" id="{43C5DE9F-AF6E-412D-940B-454E52F16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871" y="3929427"/>
              <a:ext cx="500094" cy="46788"/>
            </a:xfrm>
            <a:custGeom>
              <a:avLst/>
              <a:gdLst>
                <a:gd name="T0" fmla="*/ 2 w 11146"/>
                <a:gd name="T1" fmla="*/ 2 h 1140"/>
                <a:gd name="T2" fmla="*/ 2 w 11146"/>
                <a:gd name="T3" fmla="*/ 2 h 1140"/>
                <a:gd name="T4" fmla="*/ 2 w 11146"/>
                <a:gd name="T5" fmla="*/ 2 h 1140"/>
                <a:gd name="T6" fmla="*/ 1 w 11146"/>
                <a:gd name="T7" fmla="*/ 2 h 1140"/>
                <a:gd name="T8" fmla="*/ 1 w 11146"/>
                <a:gd name="T9" fmla="*/ 2 h 1140"/>
                <a:gd name="T10" fmla="*/ 1 w 11146"/>
                <a:gd name="T11" fmla="*/ 2 h 1140"/>
                <a:gd name="T12" fmla="*/ 1 w 11146"/>
                <a:gd name="T13" fmla="*/ 2 h 1140"/>
                <a:gd name="T14" fmla="*/ 1 w 11146"/>
                <a:gd name="T15" fmla="*/ 2 h 1140"/>
                <a:gd name="T16" fmla="*/ 0 w 11146"/>
                <a:gd name="T17" fmla="*/ 2 h 1140"/>
                <a:gd name="T18" fmla="*/ 0 w 11146"/>
                <a:gd name="T19" fmla="*/ 1 h 1140"/>
                <a:gd name="T20" fmla="*/ 0 w 11146"/>
                <a:gd name="T21" fmla="*/ 1 h 1140"/>
                <a:gd name="T22" fmla="*/ 0 w 11146"/>
                <a:gd name="T23" fmla="*/ 1 h 1140"/>
                <a:gd name="T24" fmla="*/ 0 w 11146"/>
                <a:gd name="T25" fmla="*/ 1 h 1140"/>
                <a:gd name="T26" fmla="*/ 0 w 11146"/>
                <a:gd name="T27" fmla="*/ 1 h 1140"/>
                <a:gd name="T28" fmla="*/ 0 w 11146"/>
                <a:gd name="T29" fmla="*/ 0 h 1140"/>
                <a:gd name="T30" fmla="*/ 0 w 11146"/>
                <a:gd name="T31" fmla="*/ 0 h 1140"/>
                <a:gd name="T32" fmla="*/ 21 w 11146"/>
                <a:gd name="T33" fmla="*/ 0 h 1140"/>
                <a:gd name="T34" fmla="*/ 21 w 11146"/>
                <a:gd name="T35" fmla="*/ 0 h 1140"/>
                <a:gd name="T36" fmla="*/ 21 w 11146"/>
                <a:gd name="T37" fmla="*/ 0 h 1140"/>
                <a:gd name="T38" fmla="*/ 21 w 11146"/>
                <a:gd name="T39" fmla="*/ 1 h 1140"/>
                <a:gd name="T40" fmla="*/ 21 w 11146"/>
                <a:gd name="T41" fmla="*/ 1 h 1140"/>
                <a:gd name="T42" fmla="*/ 21 w 11146"/>
                <a:gd name="T43" fmla="*/ 1 h 1140"/>
                <a:gd name="T44" fmla="*/ 21 w 11146"/>
                <a:gd name="T45" fmla="*/ 1 h 1140"/>
                <a:gd name="T46" fmla="*/ 21 w 11146"/>
                <a:gd name="T47" fmla="*/ 1 h 1140"/>
                <a:gd name="T48" fmla="*/ 21 w 11146"/>
                <a:gd name="T49" fmla="*/ 2 h 1140"/>
                <a:gd name="T50" fmla="*/ 20 w 11146"/>
                <a:gd name="T51" fmla="*/ 2 h 1140"/>
                <a:gd name="T52" fmla="*/ 20 w 11146"/>
                <a:gd name="T53" fmla="*/ 2 h 1140"/>
                <a:gd name="T54" fmla="*/ 20 w 11146"/>
                <a:gd name="T55" fmla="*/ 2 h 1140"/>
                <a:gd name="T56" fmla="*/ 20 w 11146"/>
                <a:gd name="T57" fmla="*/ 2 h 1140"/>
                <a:gd name="T58" fmla="*/ 20 w 11146"/>
                <a:gd name="T59" fmla="*/ 2 h 1140"/>
                <a:gd name="T60" fmla="*/ 19 w 11146"/>
                <a:gd name="T61" fmla="*/ 2 h 1140"/>
                <a:gd name="T62" fmla="*/ 19 w 11146"/>
                <a:gd name="T63" fmla="*/ 2 h 1140"/>
                <a:gd name="T64" fmla="*/ 19 w 11146"/>
                <a:gd name="T65" fmla="*/ 2 h 1140"/>
                <a:gd name="T66" fmla="*/ 2 w 11146"/>
                <a:gd name="T67" fmla="*/ 2 h 1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46"/>
                <a:gd name="T103" fmla="*/ 0 h 1140"/>
                <a:gd name="T104" fmla="*/ 11146 w 11146"/>
                <a:gd name="T105" fmla="*/ 1140 h 11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46" h="1140">
                  <a:moveTo>
                    <a:pt x="1141" y="1140"/>
                  </a:moveTo>
                  <a:lnTo>
                    <a:pt x="1071" y="1139"/>
                  </a:lnTo>
                  <a:lnTo>
                    <a:pt x="1003" y="1136"/>
                  </a:lnTo>
                  <a:lnTo>
                    <a:pt x="937" y="1130"/>
                  </a:lnTo>
                  <a:lnTo>
                    <a:pt x="873" y="1122"/>
                  </a:lnTo>
                  <a:lnTo>
                    <a:pt x="812" y="1112"/>
                  </a:lnTo>
                  <a:lnTo>
                    <a:pt x="753" y="1100"/>
                  </a:lnTo>
                  <a:lnTo>
                    <a:pt x="697" y="1086"/>
                  </a:lnTo>
                  <a:lnTo>
                    <a:pt x="642" y="1068"/>
                  </a:lnTo>
                  <a:lnTo>
                    <a:pt x="589" y="1049"/>
                  </a:lnTo>
                  <a:lnTo>
                    <a:pt x="539" y="1028"/>
                  </a:lnTo>
                  <a:lnTo>
                    <a:pt x="492" y="1005"/>
                  </a:lnTo>
                  <a:lnTo>
                    <a:pt x="446" y="979"/>
                  </a:lnTo>
                  <a:lnTo>
                    <a:pt x="403" y="952"/>
                  </a:lnTo>
                  <a:lnTo>
                    <a:pt x="361" y="922"/>
                  </a:lnTo>
                  <a:lnTo>
                    <a:pt x="322" y="889"/>
                  </a:lnTo>
                  <a:lnTo>
                    <a:pt x="286" y="855"/>
                  </a:lnTo>
                  <a:lnTo>
                    <a:pt x="251" y="818"/>
                  </a:lnTo>
                  <a:lnTo>
                    <a:pt x="219" y="779"/>
                  </a:lnTo>
                  <a:lnTo>
                    <a:pt x="189" y="738"/>
                  </a:lnTo>
                  <a:lnTo>
                    <a:pt x="161" y="694"/>
                  </a:lnTo>
                  <a:lnTo>
                    <a:pt x="136" y="649"/>
                  </a:lnTo>
                  <a:lnTo>
                    <a:pt x="112" y="601"/>
                  </a:lnTo>
                  <a:lnTo>
                    <a:pt x="91" y="551"/>
                  </a:lnTo>
                  <a:lnTo>
                    <a:pt x="71" y="499"/>
                  </a:lnTo>
                  <a:lnTo>
                    <a:pt x="55" y="444"/>
                  </a:lnTo>
                  <a:lnTo>
                    <a:pt x="40" y="387"/>
                  </a:lnTo>
                  <a:lnTo>
                    <a:pt x="28" y="328"/>
                  </a:lnTo>
                  <a:lnTo>
                    <a:pt x="18" y="267"/>
                  </a:lnTo>
                  <a:lnTo>
                    <a:pt x="10" y="204"/>
                  </a:lnTo>
                  <a:lnTo>
                    <a:pt x="5" y="137"/>
                  </a:lnTo>
                  <a:lnTo>
                    <a:pt x="2" y="70"/>
                  </a:lnTo>
                  <a:lnTo>
                    <a:pt x="0" y="0"/>
                  </a:lnTo>
                  <a:lnTo>
                    <a:pt x="11132" y="0"/>
                  </a:lnTo>
                  <a:lnTo>
                    <a:pt x="11146" y="0"/>
                  </a:lnTo>
                  <a:lnTo>
                    <a:pt x="11144" y="70"/>
                  </a:lnTo>
                  <a:lnTo>
                    <a:pt x="11141" y="137"/>
                  </a:lnTo>
                  <a:lnTo>
                    <a:pt x="11135" y="204"/>
                  </a:lnTo>
                  <a:lnTo>
                    <a:pt x="11128" y="267"/>
                  </a:lnTo>
                  <a:lnTo>
                    <a:pt x="11117" y="328"/>
                  </a:lnTo>
                  <a:lnTo>
                    <a:pt x="11105" y="387"/>
                  </a:lnTo>
                  <a:lnTo>
                    <a:pt x="11090" y="444"/>
                  </a:lnTo>
                  <a:lnTo>
                    <a:pt x="11074" y="499"/>
                  </a:lnTo>
                  <a:lnTo>
                    <a:pt x="11054" y="551"/>
                  </a:lnTo>
                  <a:lnTo>
                    <a:pt x="11032" y="601"/>
                  </a:lnTo>
                  <a:lnTo>
                    <a:pt x="11009" y="649"/>
                  </a:lnTo>
                  <a:lnTo>
                    <a:pt x="10983" y="694"/>
                  </a:lnTo>
                  <a:lnTo>
                    <a:pt x="10955" y="738"/>
                  </a:lnTo>
                  <a:lnTo>
                    <a:pt x="10925" y="779"/>
                  </a:lnTo>
                  <a:lnTo>
                    <a:pt x="10892" y="818"/>
                  </a:lnTo>
                  <a:lnTo>
                    <a:pt x="10858" y="855"/>
                  </a:lnTo>
                  <a:lnTo>
                    <a:pt x="10821" y="889"/>
                  </a:lnTo>
                  <a:lnTo>
                    <a:pt x="10782" y="922"/>
                  </a:lnTo>
                  <a:lnTo>
                    <a:pt x="10739" y="952"/>
                  </a:lnTo>
                  <a:lnTo>
                    <a:pt x="10696" y="979"/>
                  </a:lnTo>
                  <a:lnTo>
                    <a:pt x="10650" y="1005"/>
                  </a:lnTo>
                  <a:lnTo>
                    <a:pt x="10602" y="1028"/>
                  </a:lnTo>
                  <a:lnTo>
                    <a:pt x="10551" y="1049"/>
                  </a:lnTo>
                  <a:lnTo>
                    <a:pt x="10499" y="1068"/>
                  </a:lnTo>
                  <a:lnTo>
                    <a:pt x="10443" y="1086"/>
                  </a:lnTo>
                  <a:lnTo>
                    <a:pt x="10386" y="1100"/>
                  </a:lnTo>
                  <a:lnTo>
                    <a:pt x="10327" y="1112"/>
                  </a:lnTo>
                  <a:lnTo>
                    <a:pt x="10265" y="1122"/>
                  </a:lnTo>
                  <a:lnTo>
                    <a:pt x="10202" y="1130"/>
                  </a:lnTo>
                  <a:lnTo>
                    <a:pt x="10135" y="1136"/>
                  </a:lnTo>
                  <a:lnTo>
                    <a:pt x="10067" y="1139"/>
                  </a:lnTo>
                  <a:lnTo>
                    <a:pt x="9996" y="1140"/>
                  </a:lnTo>
                  <a:lnTo>
                    <a:pt x="1141" y="1140"/>
                  </a:lnTo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180">
              <a:extLst>
                <a:ext uri="{FF2B5EF4-FFF2-40B4-BE49-F238E27FC236}">
                  <a16:creationId xmlns:a16="http://schemas.microsoft.com/office/drawing/2014/main" xmlns="" id="{FCDE0BD1-19BF-4F0C-B409-DE1FCA205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529" y="3693580"/>
              <a:ext cx="366804" cy="221525"/>
            </a:xfrm>
            <a:custGeom>
              <a:avLst/>
              <a:gdLst>
                <a:gd name="T0" fmla="*/ 11 w 8157"/>
                <a:gd name="T1" fmla="*/ 9 h 5347"/>
                <a:gd name="T2" fmla="*/ 11 w 8157"/>
                <a:gd name="T3" fmla="*/ 9 h 5347"/>
                <a:gd name="T4" fmla="*/ 11 w 8157"/>
                <a:gd name="T5" fmla="*/ 9 h 5347"/>
                <a:gd name="T6" fmla="*/ 11 w 8157"/>
                <a:gd name="T7" fmla="*/ 10 h 5347"/>
                <a:gd name="T8" fmla="*/ 11 w 8157"/>
                <a:gd name="T9" fmla="*/ 10 h 5347"/>
                <a:gd name="T10" fmla="*/ 11 w 8157"/>
                <a:gd name="T11" fmla="*/ 10 h 5347"/>
                <a:gd name="T12" fmla="*/ 10 w 8157"/>
                <a:gd name="T13" fmla="*/ 10 h 5347"/>
                <a:gd name="T14" fmla="*/ 10 w 8157"/>
                <a:gd name="T15" fmla="*/ 10 h 5347"/>
                <a:gd name="T16" fmla="*/ 2 w 8157"/>
                <a:gd name="T17" fmla="*/ 10 h 5347"/>
                <a:gd name="T18" fmla="*/ 1 w 8157"/>
                <a:gd name="T19" fmla="*/ 10 h 5347"/>
                <a:gd name="T20" fmla="*/ 1 w 8157"/>
                <a:gd name="T21" fmla="*/ 10 h 5347"/>
                <a:gd name="T22" fmla="*/ 1 w 8157"/>
                <a:gd name="T23" fmla="*/ 10 h 5347"/>
                <a:gd name="T24" fmla="*/ 0 w 8157"/>
                <a:gd name="T25" fmla="*/ 10 h 5347"/>
                <a:gd name="T26" fmla="*/ 0 w 8157"/>
                <a:gd name="T27" fmla="*/ 9 h 5347"/>
                <a:gd name="T28" fmla="*/ 0 w 8157"/>
                <a:gd name="T29" fmla="*/ 9 h 5347"/>
                <a:gd name="T30" fmla="*/ 0 w 8157"/>
                <a:gd name="T31" fmla="*/ 9 h 5347"/>
                <a:gd name="T32" fmla="*/ 0 w 8157"/>
                <a:gd name="T33" fmla="*/ 0 h 5347"/>
                <a:gd name="T34" fmla="*/ 12 w 8157"/>
                <a:gd name="T35" fmla="*/ 0 h 5347"/>
                <a:gd name="T36" fmla="*/ 12 w 8157"/>
                <a:gd name="T37" fmla="*/ 0 h 5347"/>
                <a:gd name="T38" fmla="*/ 13 w 8157"/>
                <a:gd name="T39" fmla="*/ 0 h 5347"/>
                <a:gd name="T40" fmla="*/ 13 w 8157"/>
                <a:gd name="T41" fmla="*/ 0 h 5347"/>
                <a:gd name="T42" fmla="*/ 13 w 8157"/>
                <a:gd name="T43" fmla="*/ 0 h 5347"/>
                <a:gd name="T44" fmla="*/ 14 w 8157"/>
                <a:gd name="T45" fmla="*/ 1 h 5347"/>
                <a:gd name="T46" fmla="*/ 14 w 8157"/>
                <a:gd name="T47" fmla="*/ 1 h 5347"/>
                <a:gd name="T48" fmla="*/ 14 w 8157"/>
                <a:gd name="T49" fmla="*/ 1 h 5347"/>
                <a:gd name="T50" fmla="*/ 14 w 8157"/>
                <a:gd name="T51" fmla="*/ 1 h 5347"/>
                <a:gd name="T52" fmla="*/ 15 w 8157"/>
                <a:gd name="T53" fmla="*/ 2 h 5347"/>
                <a:gd name="T54" fmla="*/ 15 w 8157"/>
                <a:gd name="T55" fmla="*/ 2 h 5347"/>
                <a:gd name="T56" fmla="*/ 15 w 8157"/>
                <a:gd name="T57" fmla="*/ 2 h 5347"/>
                <a:gd name="T58" fmla="*/ 15 w 8157"/>
                <a:gd name="T59" fmla="*/ 3 h 5347"/>
                <a:gd name="T60" fmla="*/ 15 w 8157"/>
                <a:gd name="T61" fmla="*/ 3 h 5347"/>
                <a:gd name="T62" fmla="*/ 15 w 8157"/>
                <a:gd name="T63" fmla="*/ 3 h 5347"/>
                <a:gd name="T64" fmla="*/ 15 w 8157"/>
                <a:gd name="T65" fmla="*/ 4 h 5347"/>
                <a:gd name="T66" fmla="*/ 15 w 8157"/>
                <a:gd name="T67" fmla="*/ 4 h 5347"/>
                <a:gd name="T68" fmla="*/ 15 w 8157"/>
                <a:gd name="T69" fmla="*/ 5 h 5347"/>
                <a:gd name="T70" fmla="*/ 15 w 8157"/>
                <a:gd name="T71" fmla="*/ 5 h 5347"/>
                <a:gd name="T72" fmla="*/ 15 w 8157"/>
                <a:gd name="T73" fmla="*/ 5 h 5347"/>
                <a:gd name="T74" fmla="*/ 15 w 8157"/>
                <a:gd name="T75" fmla="*/ 6 h 5347"/>
                <a:gd name="T76" fmla="*/ 15 w 8157"/>
                <a:gd name="T77" fmla="*/ 6 h 5347"/>
                <a:gd name="T78" fmla="*/ 15 w 8157"/>
                <a:gd name="T79" fmla="*/ 6 h 5347"/>
                <a:gd name="T80" fmla="*/ 14 w 8157"/>
                <a:gd name="T81" fmla="*/ 7 h 5347"/>
                <a:gd name="T82" fmla="*/ 14 w 8157"/>
                <a:gd name="T83" fmla="*/ 7 h 5347"/>
                <a:gd name="T84" fmla="*/ 14 w 8157"/>
                <a:gd name="T85" fmla="*/ 7 h 5347"/>
                <a:gd name="T86" fmla="*/ 13 w 8157"/>
                <a:gd name="T87" fmla="*/ 7 h 5347"/>
                <a:gd name="T88" fmla="*/ 13 w 8157"/>
                <a:gd name="T89" fmla="*/ 8 h 5347"/>
                <a:gd name="T90" fmla="*/ 13 w 8157"/>
                <a:gd name="T91" fmla="*/ 8 h 5347"/>
                <a:gd name="T92" fmla="*/ 12 w 8157"/>
                <a:gd name="T93" fmla="*/ 8 h 5347"/>
                <a:gd name="T94" fmla="*/ 12 w 8157"/>
                <a:gd name="T95" fmla="*/ 8 h 5347"/>
                <a:gd name="T96" fmla="*/ 12 w 8157"/>
                <a:gd name="T97" fmla="*/ 8 h 53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57"/>
                <a:gd name="T148" fmla="*/ 0 h 5347"/>
                <a:gd name="T149" fmla="*/ 8157 w 8157"/>
                <a:gd name="T150" fmla="*/ 5347 h 53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57" h="5347">
                  <a:moveTo>
                    <a:pt x="6058" y="4180"/>
                  </a:moveTo>
                  <a:lnTo>
                    <a:pt x="6058" y="4428"/>
                  </a:lnTo>
                  <a:lnTo>
                    <a:pt x="6057" y="4484"/>
                  </a:lnTo>
                  <a:lnTo>
                    <a:pt x="6055" y="4539"/>
                  </a:lnTo>
                  <a:lnTo>
                    <a:pt x="6050" y="4591"/>
                  </a:lnTo>
                  <a:lnTo>
                    <a:pt x="6044" y="4642"/>
                  </a:lnTo>
                  <a:lnTo>
                    <a:pt x="6035" y="4692"/>
                  </a:lnTo>
                  <a:lnTo>
                    <a:pt x="6025" y="4739"/>
                  </a:lnTo>
                  <a:lnTo>
                    <a:pt x="6013" y="4785"/>
                  </a:lnTo>
                  <a:lnTo>
                    <a:pt x="6000" y="4829"/>
                  </a:lnTo>
                  <a:lnTo>
                    <a:pt x="5984" y="4871"/>
                  </a:lnTo>
                  <a:lnTo>
                    <a:pt x="5967" y="4911"/>
                  </a:lnTo>
                  <a:lnTo>
                    <a:pt x="5947" y="4949"/>
                  </a:lnTo>
                  <a:lnTo>
                    <a:pt x="5926" y="4987"/>
                  </a:lnTo>
                  <a:lnTo>
                    <a:pt x="5903" y="5022"/>
                  </a:lnTo>
                  <a:lnTo>
                    <a:pt x="5878" y="5055"/>
                  </a:lnTo>
                  <a:lnTo>
                    <a:pt x="5851" y="5086"/>
                  </a:lnTo>
                  <a:lnTo>
                    <a:pt x="5822" y="5116"/>
                  </a:lnTo>
                  <a:lnTo>
                    <a:pt x="5792" y="5144"/>
                  </a:lnTo>
                  <a:lnTo>
                    <a:pt x="5760" y="5170"/>
                  </a:lnTo>
                  <a:lnTo>
                    <a:pt x="5726" y="5194"/>
                  </a:lnTo>
                  <a:lnTo>
                    <a:pt x="5690" y="5217"/>
                  </a:lnTo>
                  <a:lnTo>
                    <a:pt x="5652" y="5237"/>
                  </a:lnTo>
                  <a:lnTo>
                    <a:pt x="5612" y="5256"/>
                  </a:lnTo>
                  <a:lnTo>
                    <a:pt x="5571" y="5273"/>
                  </a:lnTo>
                  <a:lnTo>
                    <a:pt x="5527" y="5289"/>
                  </a:lnTo>
                  <a:lnTo>
                    <a:pt x="5482" y="5303"/>
                  </a:lnTo>
                  <a:lnTo>
                    <a:pt x="5435" y="5315"/>
                  </a:lnTo>
                  <a:lnTo>
                    <a:pt x="5386" y="5325"/>
                  </a:lnTo>
                  <a:lnTo>
                    <a:pt x="5335" y="5333"/>
                  </a:lnTo>
                  <a:lnTo>
                    <a:pt x="5283" y="5339"/>
                  </a:lnTo>
                  <a:lnTo>
                    <a:pt x="5227" y="5343"/>
                  </a:lnTo>
                  <a:lnTo>
                    <a:pt x="5171" y="5346"/>
                  </a:lnTo>
                  <a:lnTo>
                    <a:pt x="5113" y="5347"/>
                  </a:lnTo>
                  <a:lnTo>
                    <a:pt x="933" y="5347"/>
                  </a:lnTo>
                  <a:lnTo>
                    <a:pt x="875" y="5346"/>
                  </a:lnTo>
                  <a:lnTo>
                    <a:pt x="820" y="5343"/>
                  </a:lnTo>
                  <a:lnTo>
                    <a:pt x="765" y="5339"/>
                  </a:lnTo>
                  <a:lnTo>
                    <a:pt x="713" y="5333"/>
                  </a:lnTo>
                  <a:lnTo>
                    <a:pt x="663" y="5325"/>
                  </a:lnTo>
                  <a:lnTo>
                    <a:pt x="615" y="5315"/>
                  </a:lnTo>
                  <a:lnTo>
                    <a:pt x="569" y="5303"/>
                  </a:lnTo>
                  <a:lnTo>
                    <a:pt x="524" y="5289"/>
                  </a:lnTo>
                  <a:lnTo>
                    <a:pt x="481" y="5273"/>
                  </a:lnTo>
                  <a:lnTo>
                    <a:pt x="440" y="5256"/>
                  </a:lnTo>
                  <a:lnTo>
                    <a:pt x="401" y="5237"/>
                  </a:lnTo>
                  <a:lnTo>
                    <a:pt x="364" y="5217"/>
                  </a:lnTo>
                  <a:lnTo>
                    <a:pt x="328" y="5194"/>
                  </a:lnTo>
                  <a:lnTo>
                    <a:pt x="295" y="5170"/>
                  </a:lnTo>
                  <a:lnTo>
                    <a:pt x="263" y="5144"/>
                  </a:lnTo>
                  <a:lnTo>
                    <a:pt x="233" y="5116"/>
                  </a:lnTo>
                  <a:lnTo>
                    <a:pt x="204" y="5086"/>
                  </a:lnTo>
                  <a:lnTo>
                    <a:pt x="178" y="5055"/>
                  </a:lnTo>
                  <a:lnTo>
                    <a:pt x="153" y="5022"/>
                  </a:lnTo>
                  <a:lnTo>
                    <a:pt x="131" y="4987"/>
                  </a:lnTo>
                  <a:lnTo>
                    <a:pt x="110" y="4949"/>
                  </a:lnTo>
                  <a:lnTo>
                    <a:pt x="91" y="4911"/>
                  </a:lnTo>
                  <a:lnTo>
                    <a:pt x="74" y="4871"/>
                  </a:lnTo>
                  <a:lnTo>
                    <a:pt x="58" y="4829"/>
                  </a:lnTo>
                  <a:lnTo>
                    <a:pt x="45" y="4785"/>
                  </a:lnTo>
                  <a:lnTo>
                    <a:pt x="33" y="4739"/>
                  </a:lnTo>
                  <a:lnTo>
                    <a:pt x="23" y="4692"/>
                  </a:lnTo>
                  <a:lnTo>
                    <a:pt x="15" y="4642"/>
                  </a:lnTo>
                  <a:lnTo>
                    <a:pt x="8" y="4591"/>
                  </a:lnTo>
                  <a:lnTo>
                    <a:pt x="4" y="4539"/>
                  </a:lnTo>
                  <a:lnTo>
                    <a:pt x="1" y="4484"/>
                  </a:lnTo>
                  <a:lnTo>
                    <a:pt x="0" y="4428"/>
                  </a:lnTo>
                  <a:lnTo>
                    <a:pt x="0" y="0"/>
                  </a:lnTo>
                  <a:lnTo>
                    <a:pt x="6058" y="0"/>
                  </a:lnTo>
                  <a:lnTo>
                    <a:pt x="6111" y="1"/>
                  </a:lnTo>
                  <a:lnTo>
                    <a:pt x="6165" y="3"/>
                  </a:lnTo>
                  <a:lnTo>
                    <a:pt x="6217" y="6"/>
                  </a:lnTo>
                  <a:lnTo>
                    <a:pt x="6269" y="10"/>
                  </a:lnTo>
                  <a:lnTo>
                    <a:pt x="6320" y="15"/>
                  </a:lnTo>
                  <a:lnTo>
                    <a:pt x="6371" y="22"/>
                  </a:lnTo>
                  <a:lnTo>
                    <a:pt x="6421" y="29"/>
                  </a:lnTo>
                  <a:lnTo>
                    <a:pt x="6472" y="38"/>
                  </a:lnTo>
                  <a:lnTo>
                    <a:pt x="6521" y="48"/>
                  </a:lnTo>
                  <a:lnTo>
                    <a:pt x="6570" y="60"/>
                  </a:lnTo>
                  <a:lnTo>
                    <a:pt x="6618" y="72"/>
                  </a:lnTo>
                  <a:lnTo>
                    <a:pt x="6666" y="86"/>
                  </a:lnTo>
                  <a:lnTo>
                    <a:pt x="6714" y="101"/>
                  </a:lnTo>
                  <a:lnTo>
                    <a:pt x="6762" y="117"/>
                  </a:lnTo>
                  <a:lnTo>
                    <a:pt x="6808" y="134"/>
                  </a:lnTo>
                  <a:lnTo>
                    <a:pt x="6855" y="153"/>
                  </a:lnTo>
                  <a:lnTo>
                    <a:pt x="6900" y="172"/>
                  </a:lnTo>
                  <a:lnTo>
                    <a:pt x="6946" y="193"/>
                  </a:lnTo>
                  <a:lnTo>
                    <a:pt x="6990" y="215"/>
                  </a:lnTo>
                  <a:lnTo>
                    <a:pt x="7035" y="240"/>
                  </a:lnTo>
                  <a:lnTo>
                    <a:pt x="7080" y="264"/>
                  </a:lnTo>
                  <a:lnTo>
                    <a:pt x="7123" y="290"/>
                  </a:lnTo>
                  <a:lnTo>
                    <a:pt x="7166" y="317"/>
                  </a:lnTo>
                  <a:lnTo>
                    <a:pt x="7209" y="345"/>
                  </a:lnTo>
                  <a:lnTo>
                    <a:pt x="7251" y="374"/>
                  </a:lnTo>
                  <a:lnTo>
                    <a:pt x="7292" y="405"/>
                  </a:lnTo>
                  <a:lnTo>
                    <a:pt x="7334" y="436"/>
                  </a:lnTo>
                  <a:lnTo>
                    <a:pt x="7376" y="469"/>
                  </a:lnTo>
                  <a:lnTo>
                    <a:pt x="7416" y="504"/>
                  </a:lnTo>
                  <a:lnTo>
                    <a:pt x="7456" y="540"/>
                  </a:lnTo>
                  <a:lnTo>
                    <a:pt x="7495" y="577"/>
                  </a:lnTo>
                  <a:lnTo>
                    <a:pt x="7534" y="614"/>
                  </a:lnTo>
                  <a:lnTo>
                    <a:pt x="7572" y="653"/>
                  </a:lnTo>
                  <a:lnTo>
                    <a:pt x="7609" y="692"/>
                  </a:lnTo>
                  <a:lnTo>
                    <a:pt x="7646" y="732"/>
                  </a:lnTo>
                  <a:lnTo>
                    <a:pt x="7681" y="772"/>
                  </a:lnTo>
                  <a:lnTo>
                    <a:pt x="7714" y="812"/>
                  </a:lnTo>
                  <a:lnTo>
                    <a:pt x="7746" y="854"/>
                  </a:lnTo>
                  <a:lnTo>
                    <a:pt x="7777" y="896"/>
                  </a:lnTo>
                  <a:lnTo>
                    <a:pt x="7807" y="938"/>
                  </a:lnTo>
                  <a:lnTo>
                    <a:pt x="7835" y="980"/>
                  </a:lnTo>
                  <a:lnTo>
                    <a:pt x="7863" y="1023"/>
                  </a:lnTo>
                  <a:lnTo>
                    <a:pt x="7889" y="1066"/>
                  </a:lnTo>
                  <a:lnTo>
                    <a:pt x="7914" y="1110"/>
                  </a:lnTo>
                  <a:lnTo>
                    <a:pt x="7937" y="1155"/>
                  </a:lnTo>
                  <a:lnTo>
                    <a:pt x="7961" y="1200"/>
                  </a:lnTo>
                  <a:lnTo>
                    <a:pt x="7982" y="1246"/>
                  </a:lnTo>
                  <a:lnTo>
                    <a:pt x="8002" y="1291"/>
                  </a:lnTo>
                  <a:lnTo>
                    <a:pt x="8021" y="1338"/>
                  </a:lnTo>
                  <a:lnTo>
                    <a:pt x="8038" y="1384"/>
                  </a:lnTo>
                  <a:lnTo>
                    <a:pt x="8055" y="1433"/>
                  </a:lnTo>
                  <a:lnTo>
                    <a:pt x="8070" y="1480"/>
                  </a:lnTo>
                  <a:lnTo>
                    <a:pt x="8084" y="1529"/>
                  </a:lnTo>
                  <a:lnTo>
                    <a:pt x="8097" y="1577"/>
                  </a:lnTo>
                  <a:lnTo>
                    <a:pt x="8108" y="1627"/>
                  </a:lnTo>
                  <a:lnTo>
                    <a:pt x="8118" y="1676"/>
                  </a:lnTo>
                  <a:lnTo>
                    <a:pt x="8128" y="1728"/>
                  </a:lnTo>
                  <a:lnTo>
                    <a:pt x="8135" y="1778"/>
                  </a:lnTo>
                  <a:lnTo>
                    <a:pt x="8142" y="1830"/>
                  </a:lnTo>
                  <a:lnTo>
                    <a:pt x="8148" y="1882"/>
                  </a:lnTo>
                  <a:lnTo>
                    <a:pt x="8152" y="1934"/>
                  </a:lnTo>
                  <a:lnTo>
                    <a:pt x="8155" y="1987"/>
                  </a:lnTo>
                  <a:lnTo>
                    <a:pt x="8157" y="2041"/>
                  </a:lnTo>
                  <a:lnTo>
                    <a:pt x="8157" y="2095"/>
                  </a:lnTo>
                  <a:lnTo>
                    <a:pt x="8157" y="2149"/>
                  </a:lnTo>
                  <a:lnTo>
                    <a:pt x="8155" y="2203"/>
                  </a:lnTo>
                  <a:lnTo>
                    <a:pt x="8152" y="2257"/>
                  </a:lnTo>
                  <a:lnTo>
                    <a:pt x="8148" y="2311"/>
                  </a:lnTo>
                  <a:lnTo>
                    <a:pt x="8142" y="2364"/>
                  </a:lnTo>
                  <a:lnTo>
                    <a:pt x="8135" y="2415"/>
                  </a:lnTo>
                  <a:lnTo>
                    <a:pt x="8128" y="2467"/>
                  </a:lnTo>
                  <a:lnTo>
                    <a:pt x="8118" y="2518"/>
                  </a:lnTo>
                  <a:lnTo>
                    <a:pt x="8108" y="2568"/>
                  </a:lnTo>
                  <a:lnTo>
                    <a:pt x="8097" y="2619"/>
                  </a:lnTo>
                  <a:lnTo>
                    <a:pt x="8084" y="2668"/>
                  </a:lnTo>
                  <a:lnTo>
                    <a:pt x="8070" y="2717"/>
                  </a:lnTo>
                  <a:lnTo>
                    <a:pt x="8055" y="2765"/>
                  </a:lnTo>
                  <a:lnTo>
                    <a:pt x="8038" y="2812"/>
                  </a:lnTo>
                  <a:lnTo>
                    <a:pt x="8021" y="2860"/>
                  </a:lnTo>
                  <a:lnTo>
                    <a:pt x="8002" y="2907"/>
                  </a:lnTo>
                  <a:lnTo>
                    <a:pt x="7982" y="2953"/>
                  </a:lnTo>
                  <a:lnTo>
                    <a:pt x="7961" y="2998"/>
                  </a:lnTo>
                  <a:lnTo>
                    <a:pt x="7937" y="3043"/>
                  </a:lnTo>
                  <a:lnTo>
                    <a:pt x="7914" y="3088"/>
                  </a:lnTo>
                  <a:lnTo>
                    <a:pt x="7889" y="3132"/>
                  </a:lnTo>
                  <a:lnTo>
                    <a:pt x="7863" y="3175"/>
                  </a:lnTo>
                  <a:lnTo>
                    <a:pt x="7835" y="3218"/>
                  </a:lnTo>
                  <a:lnTo>
                    <a:pt x="7807" y="3261"/>
                  </a:lnTo>
                  <a:lnTo>
                    <a:pt x="7777" y="3302"/>
                  </a:lnTo>
                  <a:lnTo>
                    <a:pt x="7746" y="3343"/>
                  </a:lnTo>
                  <a:lnTo>
                    <a:pt x="7714" y="3384"/>
                  </a:lnTo>
                  <a:lnTo>
                    <a:pt x="7681" y="3424"/>
                  </a:lnTo>
                  <a:lnTo>
                    <a:pt x="7646" y="3463"/>
                  </a:lnTo>
                  <a:lnTo>
                    <a:pt x="7609" y="3503"/>
                  </a:lnTo>
                  <a:lnTo>
                    <a:pt x="7572" y="3542"/>
                  </a:lnTo>
                  <a:lnTo>
                    <a:pt x="7534" y="3579"/>
                  </a:lnTo>
                  <a:lnTo>
                    <a:pt x="7495" y="3616"/>
                  </a:lnTo>
                  <a:lnTo>
                    <a:pt x="7456" y="3652"/>
                  </a:lnTo>
                  <a:lnTo>
                    <a:pt x="7416" y="3687"/>
                  </a:lnTo>
                  <a:lnTo>
                    <a:pt x="7376" y="3720"/>
                  </a:lnTo>
                  <a:lnTo>
                    <a:pt x="7334" y="3753"/>
                  </a:lnTo>
                  <a:lnTo>
                    <a:pt x="7292" y="3784"/>
                  </a:lnTo>
                  <a:lnTo>
                    <a:pt x="7251" y="3815"/>
                  </a:lnTo>
                  <a:lnTo>
                    <a:pt x="7209" y="3843"/>
                  </a:lnTo>
                  <a:lnTo>
                    <a:pt x="7166" y="3871"/>
                  </a:lnTo>
                  <a:lnTo>
                    <a:pt x="7123" y="3897"/>
                  </a:lnTo>
                  <a:lnTo>
                    <a:pt x="7080" y="3922"/>
                  </a:lnTo>
                  <a:lnTo>
                    <a:pt x="7035" y="3946"/>
                  </a:lnTo>
                  <a:lnTo>
                    <a:pt x="6990" y="3969"/>
                  </a:lnTo>
                  <a:lnTo>
                    <a:pt x="6946" y="3991"/>
                  </a:lnTo>
                  <a:lnTo>
                    <a:pt x="6900" y="4011"/>
                  </a:lnTo>
                  <a:lnTo>
                    <a:pt x="6855" y="4030"/>
                  </a:lnTo>
                  <a:lnTo>
                    <a:pt x="6808" y="4048"/>
                  </a:lnTo>
                  <a:lnTo>
                    <a:pt x="6762" y="4065"/>
                  </a:lnTo>
                  <a:lnTo>
                    <a:pt x="6714" y="4081"/>
                  </a:lnTo>
                  <a:lnTo>
                    <a:pt x="6666" y="4097"/>
                  </a:lnTo>
                  <a:lnTo>
                    <a:pt x="6618" y="4110"/>
                  </a:lnTo>
                  <a:lnTo>
                    <a:pt x="6570" y="4122"/>
                  </a:lnTo>
                  <a:lnTo>
                    <a:pt x="6521" y="4133"/>
                  </a:lnTo>
                  <a:lnTo>
                    <a:pt x="6472" y="4143"/>
                  </a:lnTo>
                  <a:lnTo>
                    <a:pt x="6421" y="4152"/>
                  </a:lnTo>
                  <a:lnTo>
                    <a:pt x="6371" y="4160"/>
                  </a:lnTo>
                  <a:lnTo>
                    <a:pt x="6320" y="4166"/>
                  </a:lnTo>
                  <a:lnTo>
                    <a:pt x="6269" y="4171"/>
                  </a:lnTo>
                  <a:lnTo>
                    <a:pt x="6217" y="4175"/>
                  </a:lnTo>
                  <a:lnTo>
                    <a:pt x="6165" y="4178"/>
                  </a:lnTo>
                  <a:lnTo>
                    <a:pt x="6111" y="4180"/>
                  </a:lnTo>
                  <a:lnTo>
                    <a:pt x="6058" y="4180"/>
                  </a:lnTo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181">
              <a:extLst>
                <a:ext uri="{FF2B5EF4-FFF2-40B4-BE49-F238E27FC236}">
                  <a16:creationId xmlns:a16="http://schemas.microsoft.com/office/drawing/2014/main" xmlns="" id="{05A75CEC-A73B-46CC-BD97-249ECF6DB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728" y="3586637"/>
              <a:ext cx="236615" cy="94530"/>
            </a:xfrm>
            <a:custGeom>
              <a:avLst/>
              <a:gdLst>
                <a:gd name="T0" fmla="*/ 156 w 229"/>
                <a:gd name="T1" fmla="*/ 76 h 126"/>
                <a:gd name="T2" fmla="*/ 157 w 229"/>
                <a:gd name="T3" fmla="*/ 72 h 126"/>
                <a:gd name="T4" fmla="*/ 157 w 229"/>
                <a:gd name="T5" fmla="*/ 69 h 126"/>
                <a:gd name="T6" fmla="*/ 155 w 229"/>
                <a:gd name="T7" fmla="*/ 66 h 126"/>
                <a:gd name="T8" fmla="*/ 152 w 229"/>
                <a:gd name="T9" fmla="*/ 64 h 126"/>
                <a:gd name="T10" fmla="*/ 147 w 229"/>
                <a:gd name="T11" fmla="*/ 61 h 126"/>
                <a:gd name="T12" fmla="*/ 141 w 229"/>
                <a:gd name="T13" fmla="*/ 59 h 126"/>
                <a:gd name="T14" fmla="*/ 134 w 229"/>
                <a:gd name="T15" fmla="*/ 57 h 126"/>
                <a:gd name="T16" fmla="*/ 121 w 229"/>
                <a:gd name="T17" fmla="*/ 54 h 126"/>
                <a:gd name="T18" fmla="*/ 103 w 229"/>
                <a:gd name="T19" fmla="*/ 51 h 126"/>
                <a:gd name="T20" fmla="*/ 85 w 229"/>
                <a:gd name="T21" fmla="*/ 48 h 126"/>
                <a:gd name="T22" fmla="*/ 66 w 229"/>
                <a:gd name="T23" fmla="*/ 45 h 126"/>
                <a:gd name="T24" fmla="*/ 48 w 229"/>
                <a:gd name="T25" fmla="*/ 42 h 126"/>
                <a:gd name="T26" fmla="*/ 36 w 229"/>
                <a:gd name="T27" fmla="*/ 40 h 126"/>
                <a:gd name="T28" fmla="*/ 29 w 229"/>
                <a:gd name="T29" fmla="*/ 39 h 126"/>
                <a:gd name="T30" fmla="*/ 22 w 229"/>
                <a:gd name="T31" fmla="*/ 36 h 126"/>
                <a:gd name="T32" fmla="*/ 16 w 229"/>
                <a:gd name="T33" fmla="*/ 35 h 126"/>
                <a:gd name="T34" fmla="*/ 11 w 229"/>
                <a:gd name="T35" fmla="*/ 32 h 126"/>
                <a:gd name="T36" fmla="*/ 6 w 229"/>
                <a:gd name="T37" fmla="*/ 31 h 126"/>
                <a:gd name="T38" fmla="*/ 2 w 229"/>
                <a:gd name="T39" fmla="*/ 28 h 126"/>
                <a:gd name="T40" fmla="*/ 0 w 229"/>
                <a:gd name="T41" fmla="*/ 25 h 126"/>
                <a:gd name="T42" fmla="*/ 0 w 229"/>
                <a:gd name="T43" fmla="*/ 22 h 126"/>
                <a:gd name="T44" fmla="*/ 2 w 229"/>
                <a:gd name="T45" fmla="*/ 19 h 126"/>
                <a:gd name="T46" fmla="*/ 7 w 229"/>
                <a:gd name="T47" fmla="*/ 16 h 126"/>
                <a:gd name="T48" fmla="*/ 13 w 229"/>
                <a:gd name="T49" fmla="*/ 12 h 126"/>
                <a:gd name="T50" fmla="*/ 22 w 229"/>
                <a:gd name="T51" fmla="*/ 7 h 126"/>
                <a:gd name="T52" fmla="*/ 32 w 229"/>
                <a:gd name="T53" fmla="*/ 2 h 126"/>
                <a:gd name="T54" fmla="*/ 33 w 229"/>
                <a:gd name="T55" fmla="*/ 2 h 126"/>
                <a:gd name="T56" fmla="*/ 23 w 229"/>
                <a:gd name="T57" fmla="*/ 7 h 126"/>
                <a:gd name="T58" fmla="*/ 16 w 229"/>
                <a:gd name="T59" fmla="*/ 11 h 126"/>
                <a:gd name="T60" fmla="*/ 12 w 229"/>
                <a:gd name="T61" fmla="*/ 15 h 126"/>
                <a:gd name="T62" fmla="*/ 9 w 229"/>
                <a:gd name="T63" fmla="*/ 19 h 126"/>
                <a:gd name="T64" fmla="*/ 9 w 229"/>
                <a:gd name="T65" fmla="*/ 22 h 126"/>
                <a:gd name="T66" fmla="*/ 11 w 229"/>
                <a:gd name="T67" fmla="*/ 24 h 126"/>
                <a:gd name="T68" fmla="*/ 16 w 229"/>
                <a:gd name="T69" fmla="*/ 26 h 126"/>
                <a:gd name="T70" fmla="*/ 26 w 229"/>
                <a:gd name="T71" fmla="*/ 29 h 126"/>
                <a:gd name="T72" fmla="*/ 42 w 229"/>
                <a:gd name="T73" fmla="*/ 32 h 126"/>
                <a:gd name="T74" fmla="*/ 60 w 229"/>
                <a:gd name="T75" fmla="*/ 35 h 126"/>
                <a:gd name="T76" fmla="*/ 79 w 229"/>
                <a:gd name="T77" fmla="*/ 38 h 126"/>
                <a:gd name="T78" fmla="*/ 100 w 229"/>
                <a:gd name="T79" fmla="*/ 39 h 126"/>
                <a:gd name="T80" fmla="*/ 120 w 229"/>
                <a:gd name="T81" fmla="*/ 42 h 126"/>
                <a:gd name="T82" fmla="*/ 138 w 229"/>
                <a:gd name="T83" fmla="*/ 45 h 126"/>
                <a:gd name="T84" fmla="*/ 155 w 229"/>
                <a:gd name="T85" fmla="*/ 48 h 126"/>
                <a:gd name="T86" fmla="*/ 166 w 229"/>
                <a:gd name="T87" fmla="*/ 51 h 126"/>
                <a:gd name="T88" fmla="*/ 172 w 229"/>
                <a:gd name="T89" fmla="*/ 53 h 126"/>
                <a:gd name="T90" fmla="*/ 175 w 229"/>
                <a:gd name="T91" fmla="*/ 57 h 126"/>
                <a:gd name="T92" fmla="*/ 176 w 229"/>
                <a:gd name="T93" fmla="*/ 59 h 126"/>
                <a:gd name="T94" fmla="*/ 175 w 229"/>
                <a:gd name="T95" fmla="*/ 62 h 126"/>
                <a:gd name="T96" fmla="*/ 172 w 229"/>
                <a:gd name="T97" fmla="*/ 66 h 126"/>
                <a:gd name="T98" fmla="*/ 166 w 229"/>
                <a:gd name="T99" fmla="*/ 71 h 126"/>
                <a:gd name="T100" fmla="*/ 159 w 229"/>
                <a:gd name="T101" fmla="*/ 75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9"/>
                <a:gd name="T154" fmla="*/ 0 h 126"/>
                <a:gd name="T155" fmla="*/ 229 w 229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9" h="126">
                  <a:moveTo>
                    <a:pt x="229" y="113"/>
                  </a:moveTo>
                  <a:lnTo>
                    <a:pt x="154" y="126"/>
                  </a:lnTo>
                  <a:lnTo>
                    <a:pt x="155" y="124"/>
                  </a:lnTo>
                  <a:lnTo>
                    <a:pt x="156" y="123"/>
                  </a:lnTo>
                  <a:lnTo>
                    <a:pt x="156" y="121"/>
                  </a:lnTo>
                  <a:lnTo>
                    <a:pt x="156" y="120"/>
                  </a:lnTo>
                  <a:lnTo>
                    <a:pt x="157" y="119"/>
                  </a:lnTo>
                  <a:lnTo>
                    <a:pt x="157" y="117"/>
                  </a:lnTo>
                  <a:lnTo>
                    <a:pt x="157" y="116"/>
                  </a:lnTo>
                  <a:lnTo>
                    <a:pt x="157" y="115"/>
                  </a:lnTo>
                  <a:lnTo>
                    <a:pt x="157" y="113"/>
                  </a:lnTo>
                  <a:lnTo>
                    <a:pt x="157" y="112"/>
                  </a:lnTo>
                  <a:lnTo>
                    <a:pt x="156" y="111"/>
                  </a:lnTo>
                  <a:lnTo>
                    <a:pt x="156" y="110"/>
                  </a:lnTo>
                  <a:lnTo>
                    <a:pt x="156" y="108"/>
                  </a:lnTo>
                  <a:lnTo>
                    <a:pt x="155" y="107"/>
                  </a:lnTo>
                  <a:lnTo>
                    <a:pt x="154" y="106"/>
                  </a:lnTo>
                  <a:lnTo>
                    <a:pt x="154" y="105"/>
                  </a:lnTo>
                  <a:lnTo>
                    <a:pt x="153" y="104"/>
                  </a:lnTo>
                  <a:lnTo>
                    <a:pt x="152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9" y="100"/>
                  </a:lnTo>
                  <a:lnTo>
                    <a:pt x="147" y="99"/>
                  </a:lnTo>
                  <a:lnTo>
                    <a:pt x="146" y="98"/>
                  </a:lnTo>
                  <a:lnTo>
                    <a:pt x="145" y="97"/>
                  </a:lnTo>
                  <a:lnTo>
                    <a:pt x="143" y="96"/>
                  </a:lnTo>
                  <a:lnTo>
                    <a:pt x="141" y="95"/>
                  </a:lnTo>
                  <a:lnTo>
                    <a:pt x="140" y="95"/>
                  </a:lnTo>
                  <a:lnTo>
                    <a:pt x="138" y="94"/>
                  </a:lnTo>
                  <a:lnTo>
                    <a:pt x="136" y="93"/>
                  </a:lnTo>
                  <a:lnTo>
                    <a:pt x="134" y="92"/>
                  </a:lnTo>
                  <a:lnTo>
                    <a:pt x="132" y="92"/>
                  </a:lnTo>
                  <a:lnTo>
                    <a:pt x="130" y="91"/>
                  </a:lnTo>
                  <a:lnTo>
                    <a:pt x="125" y="90"/>
                  </a:lnTo>
                  <a:lnTo>
                    <a:pt x="121" y="88"/>
                  </a:lnTo>
                  <a:lnTo>
                    <a:pt x="116" y="87"/>
                  </a:lnTo>
                  <a:lnTo>
                    <a:pt x="112" y="86"/>
                  </a:lnTo>
                  <a:lnTo>
                    <a:pt x="107" y="85"/>
                  </a:lnTo>
                  <a:lnTo>
                    <a:pt x="103" y="83"/>
                  </a:lnTo>
                  <a:lnTo>
                    <a:pt x="98" y="82"/>
                  </a:lnTo>
                  <a:lnTo>
                    <a:pt x="94" y="81"/>
                  </a:lnTo>
                  <a:lnTo>
                    <a:pt x="89" y="79"/>
                  </a:lnTo>
                  <a:lnTo>
                    <a:pt x="85" y="78"/>
                  </a:lnTo>
                  <a:lnTo>
                    <a:pt x="80" y="77"/>
                  </a:lnTo>
                  <a:lnTo>
                    <a:pt x="76" y="76"/>
                  </a:lnTo>
                  <a:lnTo>
                    <a:pt x="71" y="75"/>
                  </a:lnTo>
                  <a:lnTo>
                    <a:pt x="66" y="73"/>
                  </a:lnTo>
                  <a:lnTo>
                    <a:pt x="62" y="72"/>
                  </a:lnTo>
                  <a:lnTo>
                    <a:pt x="57" y="71"/>
                  </a:lnTo>
                  <a:lnTo>
                    <a:pt x="53" y="70"/>
                  </a:lnTo>
                  <a:lnTo>
                    <a:pt x="48" y="69"/>
                  </a:lnTo>
                  <a:lnTo>
                    <a:pt x="44" y="67"/>
                  </a:lnTo>
                  <a:lnTo>
                    <a:pt x="40" y="66"/>
                  </a:lnTo>
                  <a:lnTo>
                    <a:pt x="38" y="65"/>
                  </a:lnTo>
                  <a:lnTo>
                    <a:pt x="36" y="65"/>
                  </a:lnTo>
                  <a:lnTo>
                    <a:pt x="34" y="64"/>
                  </a:lnTo>
                  <a:lnTo>
                    <a:pt x="32" y="63"/>
                  </a:lnTo>
                  <a:lnTo>
                    <a:pt x="31" y="63"/>
                  </a:lnTo>
                  <a:lnTo>
                    <a:pt x="29" y="62"/>
                  </a:lnTo>
                  <a:lnTo>
                    <a:pt x="27" y="61"/>
                  </a:lnTo>
                  <a:lnTo>
                    <a:pt x="25" y="60"/>
                  </a:lnTo>
                  <a:lnTo>
                    <a:pt x="24" y="60"/>
                  </a:lnTo>
                  <a:lnTo>
                    <a:pt x="22" y="59"/>
                  </a:lnTo>
                  <a:lnTo>
                    <a:pt x="21" y="58"/>
                  </a:lnTo>
                  <a:lnTo>
                    <a:pt x="19" y="57"/>
                  </a:lnTo>
                  <a:lnTo>
                    <a:pt x="18" y="57"/>
                  </a:lnTo>
                  <a:lnTo>
                    <a:pt x="16" y="56"/>
                  </a:lnTo>
                  <a:lnTo>
                    <a:pt x="15" y="55"/>
                  </a:lnTo>
                  <a:lnTo>
                    <a:pt x="13" y="54"/>
                  </a:lnTo>
                  <a:lnTo>
                    <a:pt x="12" y="53"/>
                  </a:lnTo>
                  <a:lnTo>
                    <a:pt x="11" y="52"/>
                  </a:lnTo>
                  <a:lnTo>
                    <a:pt x="10" y="52"/>
                  </a:lnTo>
                  <a:lnTo>
                    <a:pt x="8" y="51"/>
                  </a:lnTo>
                  <a:lnTo>
                    <a:pt x="7" y="50"/>
                  </a:lnTo>
                  <a:lnTo>
                    <a:pt x="6" y="49"/>
                  </a:lnTo>
                  <a:lnTo>
                    <a:pt x="5" y="48"/>
                  </a:lnTo>
                  <a:lnTo>
                    <a:pt x="4" y="47"/>
                  </a:lnTo>
                  <a:lnTo>
                    <a:pt x="3" y="46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7" y="25"/>
                  </a:lnTo>
                  <a:lnTo>
                    <a:pt x="8" y="23"/>
                  </a:lnTo>
                  <a:lnTo>
                    <a:pt x="10" y="22"/>
                  </a:lnTo>
                  <a:lnTo>
                    <a:pt x="11" y="20"/>
                  </a:lnTo>
                  <a:lnTo>
                    <a:pt x="13" y="19"/>
                  </a:lnTo>
                  <a:lnTo>
                    <a:pt x="15" y="17"/>
                  </a:lnTo>
                  <a:lnTo>
                    <a:pt x="17" y="15"/>
                  </a:lnTo>
                  <a:lnTo>
                    <a:pt x="19" y="13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7" y="8"/>
                  </a:lnTo>
                  <a:lnTo>
                    <a:pt x="29" y="6"/>
                  </a:lnTo>
                  <a:lnTo>
                    <a:pt x="32" y="4"/>
                  </a:lnTo>
                  <a:lnTo>
                    <a:pt x="35" y="2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3" y="4"/>
                  </a:lnTo>
                  <a:lnTo>
                    <a:pt x="30" y="6"/>
                  </a:lnTo>
                  <a:lnTo>
                    <a:pt x="28" y="8"/>
                  </a:lnTo>
                  <a:lnTo>
                    <a:pt x="25" y="10"/>
                  </a:lnTo>
                  <a:lnTo>
                    <a:pt x="23" y="11"/>
                  </a:lnTo>
                  <a:lnTo>
                    <a:pt x="21" y="13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6" y="18"/>
                  </a:lnTo>
                  <a:lnTo>
                    <a:pt x="15" y="20"/>
                  </a:lnTo>
                  <a:lnTo>
                    <a:pt x="14" y="21"/>
                  </a:lnTo>
                  <a:lnTo>
                    <a:pt x="13" y="23"/>
                  </a:lnTo>
                  <a:lnTo>
                    <a:pt x="12" y="24"/>
                  </a:lnTo>
                  <a:lnTo>
                    <a:pt x="11" y="26"/>
                  </a:lnTo>
                  <a:lnTo>
                    <a:pt x="10" y="27"/>
                  </a:lnTo>
                  <a:lnTo>
                    <a:pt x="10" y="29"/>
                  </a:lnTo>
                  <a:lnTo>
                    <a:pt x="9" y="30"/>
                  </a:lnTo>
                  <a:lnTo>
                    <a:pt x="9" y="31"/>
                  </a:lnTo>
                  <a:lnTo>
                    <a:pt x="9" y="32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0" y="37"/>
                  </a:lnTo>
                  <a:lnTo>
                    <a:pt x="11" y="38"/>
                  </a:lnTo>
                  <a:lnTo>
                    <a:pt x="11" y="39"/>
                  </a:lnTo>
                  <a:lnTo>
                    <a:pt x="12" y="40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6" y="42"/>
                  </a:lnTo>
                  <a:lnTo>
                    <a:pt x="18" y="43"/>
                  </a:lnTo>
                  <a:lnTo>
                    <a:pt x="19" y="44"/>
                  </a:lnTo>
                  <a:lnTo>
                    <a:pt x="23" y="45"/>
                  </a:lnTo>
                  <a:lnTo>
                    <a:pt x="26" y="47"/>
                  </a:lnTo>
                  <a:lnTo>
                    <a:pt x="30" y="48"/>
                  </a:lnTo>
                  <a:lnTo>
                    <a:pt x="34" y="49"/>
                  </a:lnTo>
                  <a:lnTo>
                    <a:pt x="38" y="51"/>
                  </a:lnTo>
                  <a:lnTo>
                    <a:pt x="42" y="52"/>
                  </a:lnTo>
                  <a:lnTo>
                    <a:pt x="46" y="53"/>
                  </a:lnTo>
                  <a:lnTo>
                    <a:pt x="51" y="54"/>
                  </a:lnTo>
                  <a:lnTo>
                    <a:pt x="55" y="55"/>
                  </a:lnTo>
                  <a:lnTo>
                    <a:pt x="60" y="56"/>
                  </a:lnTo>
                  <a:lnTo>
                    <a:pt x="64" y="57"/>
                  </a:lnTo>
                  <a:lnTo>
                    <a:pt x="69" y="59"/>
                  </a:lnTo>
                  <a:lnTo>
                    <a:pt x="74" y="60"/>
                  </a:lnTo>
                  <a:lnTo>
                    <a:pt x="79" y="61"/>
                  </a:lnTo>
                  <a:lnTo>
                    <a:pt x="84" y="62"/>
                  </a:lnTo>
                  <a:lnTo>
                    <a:pt x="90" y="62"/>
                  </a:lnTo>
                  <a:lnTo>
                    <a:pt x="95" y="63"/>
                  </a:lnTo>
                  <a:lnTo>
                    <a:pt x="100" y="64"/>
                  </a:lnTo>
                  <a:lnTo>
                    <a:pt x="105" y="65"/>
                  </a:lnTo>
                  <a:lnTo>
                    <a:pt x="110" y="66"/>
                  </a:lnTo>
                  <a:lnTo>
                    <a:pt x="115" y="67"/>
                  </a:lnTo>
                  <a:lnTo>
                    <a:pt x="120" y="68"/>
                  </a:lnTo>
                  <a:lnTo>
                    <a:pt x="125" y="70"/>
                  </a:lnTo>
                  <a:lnTo>
                    <a:pt x="129" y="71"/>
                  </a:lnTo>
                  <a:lnTo>
                    <a:pt x="134" y="72"/>
                  </a:lnTo>
                  <a:lnTo>
                    <a:pt x="138" y="73"/>
                  </a:lnTo>
                  <a:lnTo>
                    <a:pt x="143" y="74"/>
                  </a:lnTo>
                  <a:lnTo>
                    <a:pt x="147" y="76"/>
                  </a:lnTo>
                  <a:lnTo>
                    <a:pt x="151" y="77"/>
                  </a:lnTo>
                  <a:lnTo>
                    <a:pt x="155" y="78"/>
                  </a:lnTo>
                  <a:lnTo>
                    <a:pt x="159" y="80"/>
                  </a:lnTo>
                  <a:lnTo>
                    <a:pt x="163" y="81"/>
                  </a:lnTo>
                  <a:lnTo>
                    <a:pt x="165" y="82"/>
                  </a:lnTo>
                  <a:lnTo>
                    <a:pt x="166" y="83"/>
                  </a:lnTo>
                  <a:lnTo>
                    <a:pt x="168" y="84"/>
                  </a:lnTo>
                  <a:lnTo>
                    <a:pt x="169" y="85"/>
                  </a:lnTo>
                  <a:lnTo>
                    <a:pt x="171" y="85"/>
                  </a:lnTo>
                  <a:lnTo>
                    <a:pt x="172" y="86"/>
                  </a:lnTo>
                  <a:lnTo>
                    <a:pt x="173" y="87"/>
                  </a:lnTo>
                  <a:lnTo>
                    <a:pt x="174" y="88"/>
                  </a:lnTo>
                  <a:lnTo>
                    <a:pt x="174" y="90"/>
                  </a:lnTo>
                  <a:lnTo>
                    <a:pt x="175" y="91"/>
                  </a:lnTo>
                  <a:lnTo>
                    <a:pt x="175" y="92"/>
                  </a:lnTo>
                  <a:lnTo>
                    <a:pt x="176" y="93"/>
                  </a:lnTo>
                  <a:lnTo>
                    <a:pt x="176" y="94"/>
                  </a:lnTo>
                  <a:lnTo>
                    <a:pt x="176" y="96"/>
                  </a:lnTo>
                  <a:lnTo>
                    <a:pt x="176" y="97"/>
                  </a:lnTo>
                  <a:lnTo>
                    <a:pt x="176" y="98"/>
                  </a:lnTo>
                  <a:lnTo>
                    <a:pt x="175" y="100"/>
                  </a:lnTo>
                  <a:lnTo>
                    <a:pt x="175" y="101"/>
                  </a:lnTo>
                  <a:lnTo>
                    <a:pt x="174" y="103"/>
                  </a:lnTo>
                  <a:lnTo>
                    <a:pt x="174" y="104"/>
                  </a:lnTo>
                  <a:lnTo>
                    <a:pt x="173" y="106"/>
                  </a:lnTo>
                  <a:lnTo>
                    <a:pt x="172" y="107"/>
                  </a:lnTo>
                  <a:lnTo>
                    <a:pt x="171" y="109"/>
                  </a:lnTo>
                  <a:lnTo>
                    <a:pt x="169" y="111"/>
                  </a:lnTo>
                  <a:lnTo>
                    <a:pt x="168" y="113"/>
                  </a:lnTo>
                  <a:lnTo>
                    <a:pt x="166" y="114"/>
                  </a:lnTo>
                  <a:lnTo>
                    <a:pt x="165" y="116"/>
                  </a:lnTo>
                  <a:lnTo>
                    <a:pt x="163" y="118"/>
                  </a:lnTo>
                  <a:lnTo>
                    <a:pt x="161" y="120"/>
                  </a:lnTo>
                  <a:lnTo>
                    <a:pt x="159" y="122"/>
                  </a:lnTo>
                  <a:lnTo>
                    <a:pt x="157" y="124"/>
                  </a:lnTo>
                  <a:lnTo>
                    <a:pt x="154" y="126"/>
                  </a:lnTo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182">
              <a:extLst>
                <a:ext uri="{FF2B5EF4-FFF2-40B4-BE49-F238E27FC236}">
                  <a16:creationId xmlns:a16="http://schemas.microsoft.com/office/drawing/2014/main" xmlns="" id="{1C9BA2BB-2722-452B-AA38-BA3B10D9A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274" y="3721271"/>
              <a:ext cx="63028" cy="116491"/>
            </a:xfrm>
            <a:custGeom>
              <a:avLst/>
              <a:gdLst>
                <a:gd name="T0" fmla="*/ 0 w 1401"/>
                <a:gd name="T1" fmla="*/ 5 h 2797"/>
                <a:gd name="T2" fmla="*/ 0 w 1401"/>
                <a:gd name="T3" fmla="*/ 5 h 2797"/>
                <a:gd name="T4" fmla="*/ 0 w 1401"/>
                <a:gd name="T5" fmla="*/ 5 h 2797"/>
                <a:gd name="T6" fmla="*/ 1 w 1401"/>
                <a:gd name="T7" fmla="*/ 5 h 2797"/>
                <a:gd name="T8" fmla="*/ 1 w 1401"/>
                <a:gd name="T9" fmla="*/ 5 h 2797"/>
                <a:gd name="T10" fmla="*/ 1 w 1401"/>
                <a:gd name="T11" fmla="*/ 5 h 2797"/>
                <a:gd name="T12" fmla="*/ 1 w 1401"/>
                <a:gd name="T13" fmla="*/ 5 h 2797"/>
                <a:gd name="T14" fmla="*/ 1 w 1401"/>
                <a:gd name="T15" fmla="*/ 5 h 2797"/>
                <a:gd name="T16" fmla="*/ 1 w 1401"/>
                <a:gd name="T17" fmla="*/ 5 h 2797"/>
                <a:gd name="T18" fmla="*/ 2 w 1401"/>
                <a:gd name="T19" fmla="*/ 5 h 2797"/>
                <a:gd name="T20" fmla="*/ 2 w 1401"/>
                <a:gd name="T21" fmla="*/ 5 h 2797"/>
                <a:gd name="T22" fmla="*/ 2 w 1401"/>
                <a:gd name="T23" fmla="*/ 4 h 2797"/>
                <a:gd name="T24" fmla="*/ 2 w 1401"/>
                <a:gd name="T25" fmla="*/ 4 h 2797"/>
                <a:gd name="T26" fmla="*/ 2 w 1401"/>
                <a:gd name="T27" fmla="*/ 4 h 2797"/>
                <a:gd name="T28" fmla="*/ 2 w 1401"/>
                <a:gd name="T29" fmla="*/ 4 h 2797"/>
                <a:gd name="T30" fmla="*/ 2 w 1401"/>
                <a:gd name="T31" fmla="*/ 4 h 2797"/>
                <a:gd name="T32" fmla="*/ 2 w 1401"/>
                <a:gd name="T33" fmla="*/ 4 h 2797"/>
                <a:gd name="T34" fmla="*/ 3 w 1401"/>
                <a:gd name="T35" fmla="*/ 3 h 2797"/>
                <a:gd name="T36" fmla="*/ 3 w 1401"/>
                <a:gd name="T37" fmla="*/ 3 h 2797"/>
                <a:gd name="T38" fmla="*/ 3 w 1401"/>
                <a:gd name="T39" fmla="*/ 3 h 2797"/>
                <a:gd name="T40" fmla="*/ 3 w 1401"/>
                <a:gd name="T41" fmla="*/ 3 h 2797"/>
                <a:gd name="T42" fmla="*/ 3 w 1401"/>
                <a:gd name="T43" fmla="*/ 3 h 2797"/>
                <a:gd name="T44" fmla="*/ 3 w 1401"/>
                <a:gd name="T45" fmla="*/ 2 h 2797"/>
                <a:gd name="T46" fmla="*/ 3 w 1401"/>
                <a:gd name="T47" fmla="*/ 2 h 2797"/>
                <a:gd name="T48" fmla="*/ 3 w 1401"/>
                <a:gd name="T49" fmla="*/ 2 h 2797"/>
                <a:gd name="T50" fmla="*/ 3 w 1401"/>
                <a:gd name="T51" fmla="*/ 2 h 2797"/>
                <a:gd name="T52" fmla="*/ 2 w 1401"/>
                <a:gd name="T53" fmla="*/ 2 h 2797"/>
                <a:gd name="T54" fmla="*/ 2 w 1401"/>
                <a:gd name="T55" fmla="*/ 2 h 2797"/>
                <a:gd name="T56" fmla="*/ 2 w 1401"/>
                <a:gd name="T57" fmla="*/ 1 h 2797"/>
                <a:gd name="T58" fmla="*/ 2 w 1401"/>
                <a:gd name="T59" fmla="*/ 1 h 2797"/>
                <a:gd name="T60" fmla="*/ 2 w 1401"/>
                <a:gd name="T61" fmla="*/ 1 h 2797"/>
                <a:gd name="T62" fmla="*/ 2 w 1401"/>
                <a:gd name="T63" fmla="*/ 1 h 2797"/>
                <a:gd name="T64" fmla="*/ 2 w 1401"/>
                <a:gd name="T65" fmla="*/ 1 h 2797"/>
                <a:gd name="T66" fmla="*/ 2 w 1401"/>
                <a:gd name="T67" fmla="*/ 1 h 2797"/>
                <a:gd name="T68" fmla="*/ 1 w 1401"/>
                <a:gd name="T69" fmla="*/ 0 h 2797"/>
                <a:gd name="T70" fmla="*/ 1 w 1401"/>
                <a:gd name="T71" fmla="*/ 0 h 2797"/>
                <a:gd name="T72" fmla="*/ 1 w 1401"/>
                <a:gd name="T73" fmla="*/ 0 h 2797"/>
                <a:gd name="T74" fmla="*/ 1 w 1401"/>
                <a:gd name="T75" fmla="*/ 0 h 2797"/>
                <a:gd name="T76" fmla="*/ 1 w 1401"/>
                <a:gd name="T77" fmla="*/ 0 h 2797"/>
                <a:gd name="T78" fmla="*/ 1 w 1401"/>
                <a:gd name="T79" fmla="*/ 0 h 2797"/>
                <a:gd name="T80" fmla="*/ 0 w 1401"/>
                <a:gd name="T81" fmla="*/ 0 h 2797"/>
                <a:gd name="T82" fmla="*/ 0 w 1401"/>
                <a:gd name="T83" fmla="*/ 0 h 2797"/>
                <a:gd name="T84" fmla="*/ 0 w 1401"/>
                <a:gd name="T85" fmla="*/ 0 h 27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01"/>
                <a:gd name="T130" fmla="*/ 0 h 2797"/>
                <a:gd name="T131" fmla="*/ 1401 w 1401"/>
                <a:gd name="T132" fmla="*/ 2797 h 279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01" h="2797">
                  <a:moveTo>
                    <a:pt x="0" y="2797"/>
                  </a:moveTo>
                  <a:lnTo>
                    <a:pt x="0" y="2797"/>
                  </a:lnTo>
                  <a:lnTo>
                    <a:pt x="35" y="2796"/>
                  </a:lnTo>
                  <a:lnTo>
                    <a:pt x="69" y="2795"/>
                  </a:lnTo>
                  <a:lnTo>
                    <a:pt x="104" y="2793"/>
                  </a:lnTo>
                  <a:lnTo>
                    <a:pt x="138" y="2790"/>
                  </a:lnTo>
                  <a:lnTo>
                    <a:pt x="171" y="2787"/>
                  </a:lnTo>
                  <a:lnTo>
                    <a:pt x="205" y="2782"/>
                  </a:lnTo>
                  <a:lnTo>
                    <a:pt x="238" y="2777"/>
                  </a:lnTo>
                  <a:lnTo>
                    <a:pt x="270" y="2771"/>
                  </a:lnTo>
                  <a:lnTo>
                    <a:pt x="303" y="2764"/>
                  </a:lnTo>
                  <a:lnTo>
                    <a:pt x="335" y="2757"/>
                  </a:lnTo>
                  <a:lnTo>
                    <a:pt x="367" y="2749"/>
                  </a:lnTo>
                  <a:lnTo>
                    <a:pt x="400" y="2739"/>
                  </a:lnTo>
                  <a:lnTo>
                    <a:pt x="431" y="2730"/>
                  </a:lnTo>
                  <a:lnTo>
                    <a:pt x="462" y="2719"/>
                  </a:lnTo>
                  <a:lnTo>
                    <a:pt x="493" y="2708"/>
                  </a:lnTo>
                  <a:lnTo>
                    <a:pt x="524" y="2695"/>
                  </a:lnTo>
                  <a:lnTo>
                    <a:pt x="554" y="2682"/>
                  </a:lnTo>
                  <a:lnTo>
                    <a:pt x="584" y="2669"/>
                  </a:lnTo>
                  <a:lnTo>
                    <a:pt x="614" y="2654"/>
                  </a:lnTo>
                  <a:lnTo>
                    <a:pt x="643" y="2639"/>
                  </a:lnTo>
                  <a:lnTo>
                    <a:pt x="672" y="2623"/>
                  </a:lnTo>
                  <a:lnTo>
                    <a:pt x="702" y="2606"/>
                  </a:lnTo>
                  <a:lnTo>
                    <a:pt x="731" y="2588"/>
                  </a:lnTo>
                  <a:lnTo>
                    <a:pt x="760" y="2570"/>
                  </a:lnTo>
                  <a:lnTo>
                    <a:pt x="788" y="2551"/>
                  </a:lnTo>
                  <a:lnTo>
                    <a:pt x="815" y="2531"/>
                  </a:lnTo>
                  <a:lnTo>
                    <a:pt x="843" y="2509"/>
                  </a:lnTo>
                  <a:lnTo>
                    <a:pt x="870" y="2488"/>
                  </a:lnTo>
                  <a:lnTo>
                    <a:pt x="897" y="2466"/>
                  </a:lnTo>
                  <a:lnTo>
                    <a:pt x="924" y="2443"/>
                  </a:lnTo>
                  <a:lnTo>
                    <a:pt x="950" y="2419"/>
                  </a:lnTo>
                  <a:lnTo>
                    <a:pt x="977" y="2395"/>
                  </a:lnTo>
                  <a:lnTo>
                    <a:pt x="1004" y="2369"/>
                  </a:lnTo>
                  <a:lnTo>
                    <a:pt x="1029" y="2344"/>
                  </a:lnTo>
                  <a:lnTo>
                    <a:pt x="1053" y="2318"/>
                  </a:lnTo>
                  <a:lnTo>
                    <a:pt x="1077" y="2291"/>
                  </a:lnTo>
                  <a:lnTo>
                    <a:pt x="1099" y="2265"/>
                  </a:lnTo>
                  <a:lnTo>
                    <a:pt x="1121" y="2238"/>
                  </a:lnTo>
                  <a:lnTo>
                    <a:pt x="1142" y="2209"/>
                  </a:lnTo>
                  <a:lnTo>
                    <a:pt x="1163" y="2182"/>
                  </a:lnTo>
                  <a:lnTo>
                    <a:pt x="1182" y="2153"/>
                  </a:lnTo>
                  <a:lnTo>
                    <a:pt x="1201" y="2125"/>
                  </a:lnTo>
                  <a:lnTo>
                    <a:pt x="1218" y="2096"/>
                  </a:lnTo>
                  <a:lnTo>
                    <a:pt x="1235" y="2067"/>
                  </a:lnTo>
                  <a:lnTo>
                    <a:pt x="1251" y="2038"/>
                  </a:lnTo>
                  <a:lnTo>
                    <a:pt x="1267" y="2008"/>
                  </a:lnTo>
                  <a:lnTo>
                    <a:pt x="1281" y="1978"/>
                  </a:lnTo>
                  <a:lnTo>
                    <a:pt x="1296" y="1947"/>
                  </a:lnTo>
                  <a:lnTo>
                    <a:pt x="1308" y="1916"/>
                  </a:lnTo>
                  <a:lnTo>
                    <a:pt x="1320" y="1884"/>
                  </a:lnTo>
                  <a:lnTo>
                    <a:pt x="1332" y="1853"/>
                  </a:lnTo>
                  <a:lnTo>
                    <a:pt x="1342" y="1821"/>
                  </a:lnTo>
                  <a:lnTo>
                    <a:pt x="1351" y="1789"/>
                  </a:lnTo>
                  <a:lnTo>
                    <a:pt x="1360" y="1756"/>
                  </a:lnTo>
                  <a:lnTo>
                    <a:pt x="1368" y="1723"/>
                  </a:lnTo>
                  <a:lnTo>
                    <a:pt x="1375" y="1690"/>
                  </a:lnTo>
                  <a:lnTo>
                    <a:pt x="1381" y="1656"/>
                  </a:lnTo>
                  <a:lnTo>
                    <a:pt x="1386" y="1622"/>
                  </a:lnTo>
                  <a:lnTo>
                    <a:pt x="1391" y="1587"/>
                  </a:lnTo>
                  <a:lnTo>
                    <a:pt x="1395" y="1552"/>
                  </a:lnTo>
                  <a:lnTo>
                    <a:pt x="1398" y="1517"/>
                  </a:lnTo>
                  <a:lnTo>
                    <a:pt x="1400" y="1482"/>
                  </a:lnTo>
                  <a:lnTo>
                    <a:pt x="1401" y="1446"/>
                  </a:lnTo>
                  <a:lnTo>
                    <a:pt x="1401" y="1410"/>
                  </a:lnTo>
                  <a:lnTo>
                    <a:pt x="1401" y="1375"/>
                  </a:lnTo>
                  <a:lnTo>
                    <a:pt x="1400" y="1341"/>
                  </a:lnTo>
                  <a:lnTo>
                    <a:pt x="1398" y="1306"/>
                  </a:lnTo>
                  <a:lnTo>
                    <a:pt x="1395" y="1272"/>
                  </a:lnTo>
                  <a:lnTo>
                    <a:pt x="1391" y="1239"/>
                  </a:lnTo>
                  <a:lnTo>
                    <a:pt x="1386" y="1205"/>
                  </a:lnTo>
                  <a:lnTo>
                    <a:pt x="1381" y="1172"/>
                  </a:lnTo>
                  <a:lnTo>
                    <a:pt x="1375" y="1139"/>
                  </a:lnTo>
                  <a:lnTo>
                    <a:pt x="1368" y="1107"/>
                  </a:lnTo>
                  <a:lnTo>
                    <a:pt x="1360" y="1075"/>
                  </a:lnTo>
                  <a:lnTo>
                    <a:pt x="1351" y="1043"/>
                  </a:lnTo>
                  <a:lnTo>
                    <a:pt x="1342" y="1010"/>
                  </a:lnTo>
                  <a:lnTo>
                    <a:pt x="1332" y="979"/>
                  </a:lnTo>
                  <a:lnTo>
                    <a:pt x="1320" y="947"/>
                  </a:lnTo>
                  <a:lnTo>
                    <a:pt x="1308" y="917"/>
                  </a:lnTo>
                  <a:lnTo>
                    <a:pt x="1296" y="886"/>
                  </a:lnTo>
                  <a:lnTo>
                    <a:pt x="1281" y="855"/>
                  </a:lnTo>
                  <a:lnTo>
                    <a:pt x="1267" y="825"/>
                  </a:lnTo>
                  <a:lnTo>
                    <a:pt x="1251" y="795"/>
                  </a:lnTo>
                  <a:lnTo>
                    <a:pt x="1235" y="766"/>
                  </a:lnTo>
                  <a:lnTo>
                    <a:pt x="1218" y="736"/>
                  </a:lnTo>
                  <a:lnTo>
                    <a:pt x="1201" y="706"/>
                  </a:lnTo>
                  <a:lnTo>
                    <a:pt x="1182" y="677"/>
                  </a:lnTo>
                  <a:lnTo>
                    <a:pt x="1163" y="649"/>
                  </a:lnTo>
                  <a:lnTo>
                    <a:pt x="1142" y="620"/>
                  </a:lnTo>
                  <a:lnTo>
                    <a:pt x="1121" y="592"/>
                  </a:lnTo>
                  <a:lnTo>
                    <a:pt x="1099" y="564"/>
                  </a:lnTo>
                  <a:lnTo>
                    <a:pt x="1077" y="537"/>
                  </a:lnTo>
                  <a:lnTo>
                    <a:pt x="1053" y="509"/>
                  </a:lnTo>
                  <a:lnTo>
                    <a:pt x="1029" y="482"/>
                  </a:lnTo>
                  <a:lnTo>
                    <a:pt x="1004" y="456"/>
                  </a:lnTo>
                  <a:lnTo>
                    <a:pt x="977" y="428"/>
                  </a:lnTo>
                  <a:lnTo>
                    <a:pt x="950" y="402"/>
                  </a:lnTo>
                  <a:lnTo>
                    <a:pt x="924" y="376"/>
                  </a:lnTo>
                  <a:lnTo>
                    <a:pt x="897" y="351"/>
                  </a:lnTo>
                  <a:lnTo>
                    <a:pt x="870" y="327"/>
                  </a:lnTo>
                  <a:lnTo>
                    <a:pt x="843" y="305"/>
                  </a:lnTo>
                  <a:lnTo>
                    <a:pt x="815" y="282"/>
                  </a:lnTo>
                  <a:lnTo>
                    <a:pt x="788" y="261"/>
                  </a:lnTo>
                  <a:lnTo>
                    <a:pt x="760" y="241"/>
                  </a:lnTo>
                  <a:lnTo>
                    <a:pt x="731" y="221"/>
                  </a:lnTo>
                  <a:lnTo>
                    <a:pt x="702" y="202"/>
                  </a:lnTo>
                  <a:lnTo>
                    <a:pt x="672" y="184"/>
                  </a:lnTo>
                  <a:lnTo>
                    <a:pt x="643" y="167"/>
                  </a:lnTo>
                  <a:lnTo>
                    <a:pt x="614" y="151"/>
                  </a:lnTo>
                  <a:lnTo>
                    <a:pt x="584" y="135"/>
                  </a:lnTo>
                  <a:lnTo>
                    <a:pt x="554" y="120"/>
                  </a:lnTo>
                  <a:lnTo>
                    <a:pt x="524" y="106"/>
                  </a:lnTo>
                  <a:lnTo>
                    <a:pt x="493" y="93"/>
                  </a:lnTo>
                  <a:lnTo>
                    <a:pt x="462" y="81"/>
                  </a:lnTo>
                  <a:lnTo>
                    <a:pt x="431" y="70"/>
                  </a:lnTo>
                  <a:lnTo>
                    <a:pt x="400" y="60"/>
                  </a:lnTo>
                  <a:lnTo>
                    <a:pt x="367" y="50"/>
                  </a:lnTo>
                  <a:lnTo>
                    <a:pt x="335" y="41"/>
                  </a:lnTo>
                  <a:lnTo>
                    <a:pt x="303" y="33"/>
                  </a:lnTo>
                  <a:lnTo>
                    <a:pt x="270" y="26"/>
                  </a:lnTo>
                  <a:lnTo>
                    <a:pt x="238" y="20"/>
                  </a:lnTo>
                  <a:lnTo>
                    <a:pt x="205" y="15"/>
                  </a:lnTo>
                  <a:lnTo>
                    <a:pt x="171" y="10"/>
                  </a:lnTo>
                  <a:lnTo>
                    <a:pt x="138" y="6"/>
                  </a:lnTo>
                  <a:lnTo>
                    <a:pt x="104" y="4"/>
                  </a:lnTo>
                  <a:lnTo>
                    <a:pt x="69" y="1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797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BF30F480-FED1-4940-9B6A-574FAE101B23}"/>
              </a:ext>
            </a:extLst>
          </p:cNvPr>
          <p:cNvGrpSpPr/>
          <p:nvPr/>
        </p:nvGrpSpPr>
        <p:grpSpPr>
          <a:xfrm>
            <a:off x="6407649" y="3756234"/>
            <a:ext cx="864000" cy="814228"/>
            <a:chOff x="5970968" y="1776141"/>
            <a:chExt cx="864000" cy="775152"/>
          </a:xfrm>
          <a:solidFill>
            <a:schemeClr val="tx1"/>
          </a:solidFill>
        </p:grpSpPr>
        <p:sp>
          <p:nvSpPr>
            <p:cNvPr id="79" name="Freeform 30">
              <a:extLst>
                <a:ext uri="{FF2B5EF4-FFF2-40B4-BE49-F238E27FC236}">
                  <a16:creationId xmlns:a16="http://schemas.microsoft.com/office/drawing/2014/main" xmlns="" id="{E88A2D03-4D20-4CF1-A327-8351046D55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0968" y="1776141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0" name="Group 230">
              <a:extLst>
                <a:ext uri="{FF2B5EF4-FFF2-40B4-BE49-F238E27FC236}">
                  <a16:creationId xmlns:a16="http://schemas.microsoft.com/office/drawing/2014/main" xmlns="" id="{D819F60B-F110-4113-A80E-2F5F3E2C66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40708" y="1945917"/>
              <a:ext cx="492863" cy="421926"/>
              <a:chOff x="3918" y="2385"/>
              <a:chExt cx="454" cy="478"/>
            </a:xfrm>
            <a:grpFill/>
          </p:grpSpPr>
          <p:sp>
            <p:nvSpPr>
              <p:cNvPr id="81" name="AutoShape 231">
                <a:extLst>
                  <a:ext uri="{FF2B5EF4-FFF2-40B4-BE49-F238E27FC236}">
                    <a16:creationId xmlns:a16="http://schemas.microsoft.com/office/drawing/2014/main" xmlns="" id="{F2C08224-419E-48C4-AC39-72F4A3A90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385"/>
                <a:ext cx="214" cy="340"/>
              </a:xfrm>
              <a:prstGeom prst="rtTriangle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AutoShape 232">
                <a:extLst>
                  <a:ext uri="{FF2B5EF4-FFF2-40B4-BE49-F238E27FC236}">
                    <a16:creationId xmlns:a16="http://schemas.microsoft.com/office/drawing/2014/main" xmlns="" id="{45677B09-041C-4D7E-9696-5D0475FAC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923" y="2441"/>
                <a:ext cx="205" cy="284"/>
              </a:xfrm>
              <a:prstGeom prst="rtTriangle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AutoShape 233">
                <a:extLst>
                  <a:ext uri="{FF2B5EF4-FFF2-40B4-BE49-F238E27FC236}">
                    <a16:creationId xmlns:a16="http://schemas.microsoft.com/office/drawing/2014/main" xmlns="" id="{3ABCC1F5-8E8A-4877-91B5-F9A394BDC4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918" y="2657"/>
                <a:ext cx="454" cy="2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425" y="10800"/>
                    </a:moveTo>
                    <a:cubicBezTo>
                      <a:pt x="10425" y="10592"/>
                      <a:pt x="10592" y="10425"/>
                      <a:pt x="10800" y="10425"/>
                    </a:cubicBezTo>
                    <a:cubicBezTo>
                      <a:pt x="11007" y="10424"/>
                      <a:pt x="11174" y="10592"/>
                      <a:pt x="11175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C6C2491-5BC3-4539-B148-F1502B1E3EF8}"/>
              </a:ext>
            </a:extLst>
          </p:cNvPr>
          <p:cNvGrpSpPr/>
          <p:nvPr/>
        </p:nvGrpSpPr>
        <p:grpSpPr>
          <a:xfrm>
            <a:off x="9222045" y="3795310"/>
            <a:ext cx="864000" cy="775152"/>
            <a:chOff x="9222045" y="3427998"/>
            <a:chExt cx="864000" cy="775152"/>
          </a:xfrm>
          <a:solidFill>
            <a:schemeClr val="tx1"/>
          </a:solidFill>
        </p:grpSpPr>
        <p:sp>
          <p:nvSpPr>
            <p:cNvPr id="92" name="Freeform 30">
              <a:extLst>
                <a:ext uri="{FF2B5EF4-FFF2-40B4-BE49-F238E27FC236}">
                  <a16:creationId xmlns:a16="http://schemas.microsoft.com/office/drawing/2014/main" xmlns="" id="{7EE01829-FE07-4198-A135-431A9944AA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22045" y="3427998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1237D51D-2A7A-4E6F-9BF7-79EE4011A48F}"/>
                </a:ext>
              </a:extLst>
            </p:cNvPr>
            <p:cNvGrpSpPr/>
            <p:nvPr/>
          </p:nvGrpSpPr>
          <p:grpSpPr>
            <a:xfrm>
              <a:off x="9413732" y="3645226"/>
              <a:ext cx="484690" cy="328548"/>
              <a:chOff x="881063" y="1243013"/>
              <a:chExt cx="4257675" cy="2886075"/>
            </a:xfrm>
            <a:grpFill/>
          </p:grpSpPr>
          <p:sp>
            <p:nvSpPr>
              <p:cNvPr id="94" name="Freeform 7">
                <a:extLst>
                  <a:ext uri="{FF2B5EF4-FFF2-40B4-BE49-F238E27FC236}">
                    <a16:creationId xmlns:a16="http://schemas.microsoft.com/office/drawing/2014/main" xmlns="" id="{8651EC1C-EC15-4108-A8E6-820279E10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513" y="2865438"/>
                <a:ext cx="501650" cy="927100"/>
              </a:xfrm>
              <a:custGeom>
                <a:avLst/>
                <a:gdLst>
                  <a:gd name="T0" fmla="*/ 316 w 316"/>
                  <a:gd name="T1" fmla="*/ 550 h 584"/>
                  <a:gd name="T2" fmla="*/ 316 w 316"/>
                  <a:gd name="T3" fmla="*/ 550 h 584"/>
                  <a:gd name="T4" fmla="*/ 316 w 316"/>
                  <a:gd name="T5" fmla="*/ 558 h 584"/>
                  <a:gd name="T6" fmla="*/ 314 w 316"/>
                  <a:gd name="T7" fmla="*/ 564 h 584"/>
                  <a:gd name="T8" fmla="*/ 310 w 316"/>
                  <a:gd name="T9" fmla="*/ 570 h 584"/>
                  <a:gd name="T10" fmla="*/ 304 w 316"/>
                  <a:gd name="T11" fmla="*/ 574 h 584"/>
                  <a:gd name="T12" fmla="*/ 298 w 316"/>
                  <a:gd name="T13" fmla="*/ 578 h 584"/>
                  <a:gd name="T14" fmla="*/ 290 w 316"/>
                  <a:gd name="T15" fmla="*/ 582 h 584"/>
                  <a:gd name="T16" fmla="*/ 284 w 316"/>
                  <a:gd name="T17" fmla="*/ 584 h 584"/>
                  <a:gd name="T18" fmla="*/ 274 w 316"/>
                  <a:gd name="T19" fmla="*/ 584 h 584"/>
                  <a:gd name="T20" fmla="*/ 42 w 316"/>
                  <a:gd name="T21" fmla="*/ 584 h 584"/>
                  <a:gd name="T22" fmla="*/ 42 w 316"/>
                  <a:gd name="T23" fmla="*/ 584 h 584"/>
                  <a:gd name="T24" fmla="*/ 34 w 316"/>
                  <a:gd name="T25" fmla="*/ 584 h 584"/>
                  <a:gd name="T26" fmla="*/ 26 w 316"/>
                  <a:gd name="T27" fmla="*/ 582 h 584"/>
                  <a:gd name="T28" fmla="*/ 18 w 316"/>
                  <a:gd name="T29" fmla="*/ 578 h 584"/>
                  <a:gd name="T30" fmla="*/ 12 w 316"/>
                  <a:gd name="T31" fmla="*/ 574 h 584"/>
                  <a:gd name="T32" fmla="*/ 8 w 316"/>
                  <a:gd name="T33" fmla="*/ 570 h 584"/>
                  <a:gd name="T34" fmla="*/ 4 w 316"/>
                  <a:gd name="T35" fmla="*/ 564 h 584"/>
                  <a:gd name="T36" fmla="*/ 0 w 316"/>
                  <a:gd name="T37" fmla="*/ 558 h 584"/>
                  <a:gd name="T38" fmla="*/ 0 w 316"/>
                  <a:gd name="T39" fmla="*/ 550 h 584"/>
                  <a:gd name="T40" fmla="*/ 0 w 316"/>
                  <a:gd name="T41" fmla="*/ 32 h 584"/>
                  <a:gd name="T42" fmla="*/ 0 w 316"/>
                  <a:gd name="T43" fmla="*/ 32 h 584"/>
                  <a:gd name="T44" fmla="*/ 0 w 316"/>
                  <a:gd name="T45" fmla="*/ 26 h 584"/>
                  <a:gd name="T46" fmla="*/ 4 w 316"/>
                  <a:gd name="T47" fmla="*/ 20 h 584"/>
                  <a:gd name="T48" fmla="*/ 8 w 316"/>
                  <a:gd name="T49" fmla="*/ 14 h 584"/>
                  <a:gd name="T50" fmla="*/ 12 w 316"/>
                  <a:gd name="T51" fmla="*/ 10 h 584"/>
                  <a:gd name="T52" fmla="*/ 18 w 316"/>
                  <a:gd name="T53" fmla="*/ 4 h 584"/>
                  <a:gd name="T54" fmla="*/ 26 w 316"/>
                  <a:gd name="T55" fmla="*/ 2 h 584"/>
                  <a:gd name="T56" fmla="*/ 34 w 316"/>
                  <a:gd name="T57" fmla="*/ 0 h 584"/>
                  <a:gd name="T58" fmla="*/ 42 w 316"/>
                  <a:gd name="T59" fmla="*/ 0 h 584"/>
                  <a:gd name="T60" fmla="*/ 274 w 316"/>
                  <a:gd name="T61" fmla="*/ 0 h 584"/>
                  <a:gd name="T62" fmla="*/ 274 w 316"/>
                  <a:gd name="T63" fmla="*/ 0 h 584"/>
                  <a:gd name="T64" fmla="*/ 284 w 316"/>
                  <a:gd name="T65" fmla="*/ 0 h 584"/>
                  <a:gd name="T66" fmla="*/ 290 w 316"/>
                  <a:gd name="T67" fmla="*/ 2 h 584"/>
                  <a:gd name="T68" fmla="*/ 298 w 316"/>
                  <a:gd name="T69" fmla="*/ 4 h 584"/>
                  <a:gd name="T70" fmla="*/ 304 w 316"/>
                  <a:gd name="T71" fmla="*/ 10 h 584"/>
                  <a:gd name="T72" fmla="*/ 310 w 316"/>
                  <a:gd name="T73" fmla="*/ 14 h 584"/>
                  <a:gd name="T74" fmla="*/ 314 w 316"/>
                  <a:gd name="T75" fmla="*/ 20 h 584"/>
                  <a:gd name="T76" fmla="*/ 316 w 316"/>
                  <a:gd name="T77" fmla="*/ 26 h 584"/>
                  <a:gd name="T78" fmla="*/ 316 w 316"/>
                  <a:gd name="T79" fmla="*/ 32 h 584"/>
                  <a:gd name="T80" fmla="*/ 316 w 316"/>
                  <a:gd name="T81" fmla="*/ 550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6" h="584">
                    <a:moveTo>
                      <a:pt x="316" y="550"/>
                    </a:moveTo>
                    <a:lnTo>
                      <a:pt x="316" y="550"/>
                    </a:lnTo>
                    <a:lnTo>
                      <a:pt x="316" y="558"/>
                    </a:lnTo>
                    <a:lnTo>
                      <a:pt x="314" y="564"/>
                    </a:lnTo>
                    <a:lnTo>
                      <a:pt x="310" y="570"/>
                    </a:lnTo>
                    <a:lnTo>
                      <a:pt x="304" y="574"/>
                    </a:lnTo>
                    <a:lnTo>
                      <a:pt x="298" y="578"/>
                    </a:lnTo>
                    <a:lnTo>
                      <a:pt x="290" y="582"/>
                    </a:lnTo>
                    <a:lnTo>
                      <a:pt x="284" y="584"/>
                    </a:lnTo>
                    <a:lnTo>
                      <a:pt x="274" y="584"/>
                    </a:lnTo>
                    <a:lnTo>
                      <a:pt x="42" y="584"/>
                    </a:lnTo>
                    <a:lnTo>
                      <a:pt x="42" y="584"/>
                    </a:lnTo>
                    <a:lnTo>
                      <a:pt x="34" y="584"/>
                    </a:lnTo>
                    <a:lnTo>
                      <a:pt x="26" y="582"/>
                    </a:lnTo>
                    <a:lnTo>
                      <a:pt x="18" y="578"/>
                    </a:lnTo>
                    <a:lnTo>
                      <a:pt x="12" y="574"/>
                    </a:lnTo>
                    <a:lnTo>
                      <a:pt x="8" y="570"/>
                    </a:lnTo>
                    <a:lnTo>
                      <a:pt x="4" y="564"/>
                    </a:lnTo>
                    <a:lnTo>
                      <a:pt x="0" y="558"/>
                    </a:lnTo>
                    <a:lnTo>
                      <a:pt x="0" y="55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4" y="20"/>
                    </a:lnTo>
                    <a:lnTo>
                      <a:pt x="8" y="14"/>
                    </a:lnTo>
                    <a:lnTo>
                      <a:pt x="12" y="10"/>
                    </a:lnTo>
                    <a:lnTo>
                      <a:pt x="18" y="4"/>
                    </a:lnTo>
                    <a:lnTo>
                      <a:pt x="26" y="2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84" y="0"/>
                    </a:lnTo>
                    <a:lnTo>
                      <a:pt x="290" y="2"/>
                    </a:lnTo>
                    <a:lnTo>
                      <a:pt x="298" y="4"/>
                    </a:lnTo>
                    <a:lnTo>
                      <a:pt x="304" y="10"/>
                    </a:lnTo>
                    <a:lnTo>
                      <a:pt x="310" y="14"/>
                    </a:lnTo>
                    <a:lnTo>
                      <a:pt x="314" y="20"/>
                    </a:lnTo>
                    <a:lnTo>
                      <a:pt x="316" y="26"/>
                    </a:lnTo>
                    <a:lnTo>
                      <a:pt x="316" y="32"/>
                    </a:lnTo>
                    <a:lnTo>
                      <a:pt x="316" y="5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5" name="Freeform 8">
                <a:extLst>
                  <a:ext uri="{FF2B5EF4-FFF2-40B4-BE49-F238E27FC236}">
                    <a16:creationId xmlns:a16="http://schemas.microsoft.com/office/drawing/2014/main" xmlns="" id="{2067BFE9-5467-4052-BB55-E5D6AB8E5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7088" y="2865438"/>
                <a:ext cx="501650" cy="927100"/>
              </a:xfrm>
              <a:custGeom>
                <a:avLst/>
                <a:gdLst>
                  <a:gd name="T0" fmla="*/ 316 w 316"/>
                  <a:gd name="T1" fmla="*/ 550 h 584"/>
                  <a:gd name="T2" fmla="*/ 316 w 316"/>
                  <a:gd name="T3" fmla="*/ 550 h 584"/>
                  <a:gd name="T4" fmla="*/ 316 w 316"/>
                  <a:gd name="T5" fmla="*/ 558 h 584"/>
                  <a:gd name="T6" fmla="*/ 314 w 316"/>
                  <a:gd name="T7" fmla="*/ 564 h 584"/>
                  <a:gd name="T8" fmla="*/ 310 w 316"/>
                  <a:gd name="T9" fmla="*/ 570 h 584"/>
                  <a:gd name="T10" fmla="*/ 304 w 316"/>
                  <a:gd name="T11" fmla="*/ 574 h 584"/>
                  <a:gd name="T12" fmla="*/ 298 w 316"/>
                  <a:gd name="T13" fmla="*/ 578 h 584"/>
                  <a:gd name="T14" fmla="*/ 292 w 316"/>
                  <a:gd name="T15" fmla="*/ 582 h 584"/>
                  <a:gd name="T16" fmla="*/ 284 w 316"/>
                  <a:gd name="T17" fmla="*/ 584 h 584"/>
                  <a:gd name="T18" fmla="*/ 274 w 316"/>
                  <a:gd name="T19" fmla="*/ 584 h 584"/>
                  <a:gd name="T20" fmla="*/ 42 w 316"/>
                  <a:gd name="T21" fmla="*/ 584 h 584"/>
                  <a:gd name="T22" fmla="*/ 42 w 316"/>
                  <a:gd name="T23" fmla="*/ 584 h 584"/>
                  <a:gd name="T24" fmla="*/ 34 w 316"/>
                  <a:gd name="T25" fmla="*/ 584 h 584"/>
                  <a:gd name="T26" fmla="*/ 26 w 316"/>
                  <a:gd name="T27" fmla="*/ 582 h 584"/>
                  <a:gd name="T28" fmla="*/ 18 w 316"/>
                  <a:gd name="T29" fmla="*/ 578 h 584"/>
                  <a:gd name="T30" fmla="*/ 12 w 316"/>
                  <a:gd name="T31" fmla="*/ 574 h 584"/>
                  <a:gd name="T32" fmla="*/ 8 w 316"/>
                  <a:gd name="T33" fmla="*/ 570 h 584"/>
                  <a:gd name="T34" fmla="*/ 4 w 316"/>
                  <a:gd name="T35" fmla="*/ 564 h 584"/>
                  <a:gd name="T36" fmla="*/ 0 w 316"/>
                  <a:gd name="T37" fmla="*/ 558 h 584"/>
                  <a:gd name="T38" fmla="*/ 0 w 316"/>
                  <a:gd name="T39" fmla="*/ 550 h 584"/>
                  <a:gd name="T40" fmla="*/ 0 w 316"/>
                  <a:gd name="T41" fmla="*/ 32 h 584"/>
                  <a:gd name="T42" fmla="*/ 0 w 316"/>
                  <a:gd name="T43" fmla="*/ 32 h 584"/>
                  <a:gd name="T44" fmla="*/ 0 w 316"/>
                  <a:gd name="T45" fmla="*/ 26 h 584"/>
                  <a:gd name="T46" fmla="*/ 4 w 316"/>
                  <a:gd name="T47" fmla="*/ 20 h 584"/>
                  <a:gd name="T48" fmla="*/ 8 w 316"/>
                  <a:gd name="T49" fmla="*/ 14 h 584"/>
                  <a:gd name="T50" fmla="*/ 12 w 316"/>
                  <a:gd name="T51" fmla="*/ 10 h 584"/>
                  <a:gd name="T52" fmla="*/ 18 w 316"/>
                  <a:gd name="T53" fmla="*/ 4 h 584"/>
                  <a:gd name="T54" fmla="*/ 26 w 316"/>
                  <a:gd name="T55" fmla="*/ 2 h 584"/>
                  <a:gd name="T56" fmla="*/ 34 w 316"/>
                  <a:gd name="T57" fmla="*/ 0 h 584"/>
                  <a:gd name="T58" fmla="*/ 42 w 316"/>
                  <a:gd name="T59" fmla="*/ 0 h 584"/>
                  <a:gd name="T60" fmla="*/ 274 w 316"/>
                  <a:gd name="T61" fmla="*/ 0 h 584"/>
                  <a:gd name="T62" fmla="*/ 274 w 316"/>
                  <a:gd name="T63" fmla="*/ 0 h 584"/>
                  <a:gd name="T64" fmla="*/ 284 w 316"/>
                  <a:gd name="T65" fmla="*/ 0 h 584"/>
                  <a:gd name="T66" fmla="*/ 292 w 316"/>
                  <a:gd name="T67" fmla="*/ 2 h 584"/>
                  <a:gd name="T68" fmla="*/ 298 w 316"/>
                  <a:gd name="T69" fmla="*/ 4 h 584"/>
                  <a:gd name="T70" fmla="*/ 304 w 316"/>
                  <a:gd name="T71" fmla="*/ 10 h 584"/>
                  <a:gd name="T72" fmla="*/ 310 w 316"/>
                  <a:gd name="T73" fmla="*/ 14 h 584"/>
                  <a:gd name="T74" fmla="*/ 314 w 316"/>
                  <a:gd name="T75" fmla="*/ 20 h 584"/>
                  <a:gd name="T76" fmla="*/ 316 w 316"/>
                  <a:gd name="T77" fmla="*/ 26 h 584"/>
                  <a:gd name="T78" fmla="*/ 316 w 316"/>
                  <a:gd name="T79" fmla="*/ 32 h 584"/>
                  <a:gd name="T80" fmla="*/ 316 w 316"/>
                  <a:gd name="T81" fmla="*/ 550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6" h="584">
                    <a:moveTo>
                      <a:pt x="316" y="550"/>
                    </a:moveTo>
                    <a:lnTo>
                      <a:pt x="316" y="550"/>
                    </a:lnTo>
                    <a:lnTo>
                      <a:pt x="316" y="558"/>
                    </a:lnTo>
                    <a:lnTo>
                      <a:pt x="314" y="564"/>
                    </a:lnTo>
                    <a:lnTo>
                      <a:pt x="310" y="570"/>
                    </a:lnTo>
                    <a:lnTo>
                      <a:pt x="304" y="574"/>
                    </a:lnTo>
                    <a:lnTo>
                      <a:pt x="298" y="578"/>
                    </a:lnTo>
                    <a:lnTo>
                      <a:pt x="292" y="582"/>
                    </a:lnTo>
                    <a:lnTo>
                      <a:pt x="284" y="584"/>
                    </a:lnTo>
                    <a:lnTo>
                      <a:pt x="274" y="584"/>
                    </a:lnTo>
                    <a:lnTo>
                      <a:pt x="42" y="584"/>
                    </a:lnTo>
                    <a:lnTo>
                      <a:pt x="42" y="584"/>
                    </a:lnTo>
                    <a:lnTo>
                      <a:pt x="34" y="584"/>
                    </a:lnTo>
                    <a:lnTo>
                      <a:pt x="26" y="582"/>
                    </a:lnTo>
                    <a:lnTo>
                      <a:pt x="18" y="578"/>
                    </a:lnTo>
                    <a:lnTo>
                      <a:pt x="12" y="574"/>
                    </a:lnTo>
                    <a:lnTo>
                      <a:pt x="8" y="570"/>
                    </a:lnTo>
                    <a:lnTo>
                      <a:pt x="4" y="564"/>
                    </a:lnTo>
                    <a:lnTo>
                      <a:pt x="0" y="558"/>
                    </a:lnTo>
                    <a:lnTo>
                      <a:pt x="0" y="55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4" y="20"/>
                    </a:lnTo>
                    <a:lnTo>
                      <a:pt x="8" y="14"/>
                    </a:lnTo>
                    <a:lnTo>
                      <a:pt x="12" y="10"/>
                    </a:lnTo>
                    <a:lnTo>
                      <a:pt x="18" y="4"/>
                    </a:lnTo>
                    <a:lnTo>
                      <a:pt x="26" y="2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84" y="0"/>
                    </a:lnTo>
                    <a:lnTo>
                      <a:pt x="292" y="2"/>
                    </a:lnTo>
                    <a:lnTo>
                      <a:pt x="298" y="4"/>
                    </a:lnTo>
                    <a:lnTo>
                      <a:pt x="304" y="10"/>
                    </a:lnTo>
                    <a:lnTo>
                      <a:pt x="310" y="14"/>
                    </a:lnTo>
                    <a:lnTo>
                      <a:pt x="314" y="20"/>
                    </a:lnTo>
                    <a:lnTo>
                      <a:pt x="316" y="26"/>
                    </a:lnTo>
                    <a:lnTo>
                      <a:pt x="316" y="32"/>
                    </a:lnTo>
                    <a:lnTo>
                      <a:pt x="316" y="5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7" name="Freeform 9">
                <a:extLst>
                  <a:ext uri="{FF2B5EF4-FFF2-40B4-BE49-F238E27FC236}">
                    <a16:creationId xmlns:a16="http://schemas.microsoft.com/office/drawing/2014/main" xmlns="" id="{D4ED4983-456F-4E3E-8743-A475F4DE42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73338" y="1243013"/>
                <a:ext cx="904875" cy="904875"/>
              </a:xfrm>
              <a:custGeom>
                <a:avLst/>
                <a:gdLst>
                  <a:gd name="T0" fmla="*/ 248 w 570"/>
                  <a:gd name="T1" fmla="*/ 106 h 570"/>
                  <a:gd name="T2" fmla="*/ 184 w 570"/>
                  <a:gd name="T3" fmla="*/ 134 h 570"/>
                  <a:gd name="T4" fmla="*/ 134 w 570"/>
                  <a:gd name="T5" fmla="*/ 182 h 570"/>
                  <a:gd name="T6" fmla="*/ 106 w 570"/>
                  <a:gd name="T7" fmla="*/ 248 h 570"/>
                  <a:gd name="T8" fmla="*/ 104 w 570"/>
                  <a:gd name="T9" fmla="*/ 304 h 570"/>
                  <a:gd name="T10" fmla="*/ 124 w 570"/>
                  <a:gd name="T11" fmla="*/ 372 h 570"/>
                  <a:gd name="T12" fmla="*/ 170 w 570"/>
                  <a:gd name="T13" fmla="*/ 426 h 570"/>
                  <a:gd name="T14" fmla="*/ 232 w 570"/>
                  <a:gd name="T15" fmla="*/ 460 h 570"/>
                  <a:gd name="T16" fmla="*/ 286 w 570"/>
                  <a:gd name="T17" fmla="*/ 468 h 570"/>
                  <a:gd name="T18" fmla="*/ 356 w 570"/>
                  <a:gd name="T19" fmla="*/ 454 h 570"/>
                  <a:gd name="T20" fmla="*/ 414 w 570"/>
                  <a:gd name="T21" fmla="*/ 414 h 570"/>
                  <a:gd name="T22" fmla="*/ 454 w 570"/>
                  <a:gd name="T23" fmla="*/ 356 h 570"/>
                  <a:gd name="T24" fmla="*/ 468 w 570"/>
                  <a:gd name="T25" fmla="*/ 286 h 570"/>
                  <a:gd name="T26" fmla="*/ 464 w 570"/>
                  <a:gd name="T27" fmla="*/ 248 h 570"/>
                  <a:gd name="T28" fmla="*/ 438 w 570"/>
                  <a:gd name="T29" fmla="*/ 182 h 570"/>
                  <a:gd name="T30" fmla="*/ 388 w 570"/>
                  <a:gd name="T31" fmla="*/ 134 h 570"/>
                  <a:gd name="T32" fmla="*/ 322 w 570"/>
                  <a:gd name="T33" fmla="*/ 106 h 570"/>
                  <a:gd name="T34" fmla="*/ 286 w 570"/>
                  <a:gd name="T35" fmla="*/ 0 h 570"/>
                  <a:gd name="T36" fmla="*/ 200 w 570"/>
                  <a:gd name="T37" fmla="*/ 12 h 570"/>
                  <a:gd name="T38" fmla="*/ 104 w 570"/>
                  <a:gd name="T39" fmla="*/ 64 h 570"/>
                  <a:gd name="T40" fmla="*/ 34 w 570"/>
                  <a:gd name="T41" fmla="*/ 150 h 570"/>
                  <a:gd name="T42" fmla="*/ 2 w 570"/>
                  <a:gd name="T43" fmla="*/ 256 h 570"/>
                  <a:gd name="T44" fmla="*/ 6 w 570"/>
                  <a:gd name="T45" fmla="*/ 342 h 570"/>
                  <a:gd name="T46" fmla="*/ 50 w 570"/>
                  <a:gd name="T47" fmla="*/ 444 h 570"/>
                  <a:gd name="T48" fmla="*/ 126 w 570"/>
                  <a:gd name="T49" fmla="*/ 522 h 570"/>
                  <a:gd name="T50" fmla="*/ 228 w 570"/>
                  <a:gd name="T51" fmla="*/ 564 h 570"/>
                  <a:gd name="T52" fmla="*/ 314 w 570"/>
                  <a:gd name="T53" fmla="*/ 568 h 570"/>
                  <a:gd name="T54" fmla="*/ 422 w 570"/>
                  <a:gd name="T55" fmla="*/ 536 h 570"/>
                  <a:gd name="T56" fmla="*/ 506 w 570"/>
                  <a:gd name="T57" fmla="*/ 466 h 570"/>
                  <a:gd name="T58" fmla="*/ 558 w 570"/>
                  <a:gd name="T59" fmla="*/ 370 h 570"/>
                  <a:gd name="T60" fmla="*/ 570 w 570"/>
                  <a:gd name="T61" fmla="*/ 286 h 570"/>
                  <a:gd name="T62" fmla="*/ 548 w 570"/>
                  <a:gd name="T63" fmla="*/ 174 h 570"/>
                  <a:gd name="T64" fmla="*/ 488 w 570"/>
                  <a:gd name="T65" fmla="*/ 84 h 570"/>
                  <a:gd name="T66" fmla="*/ 396 w 570"/>
                  <a:gd name="T67" fmla="*/ 22 h 570"/>
                  <a:gd name="T68" fmla="*/ 286 w 570"/>
                  <a:gd name="T69" fmla="*/ 0 h 570"/>
                  <a:gd name="T70" fmla="*/ 260 w 570"/>
                  <a:gd name="T71" fmla="*/ 530 h 570"/>
                  <a:gd name="T72" fmla="*/ 168 w 570"/>
                  <a:gd name="T73" fmla="*/ 502 h 570"/>
                  <a:gd name="T74" fmla="*/ 96 w 570"/>
                  <a:gd name="T75" fmla="*/ 442 h 570"/>
                  <a:gd name="T76" fmla="*/ 50 w 570"/>
                  <a:gd name="T77" fmla="*/ 358 h 570"/>
                  <a:gd name="T78" fmla="*/ 38 w 570"/>
                  <a:gd name="T79" fmla="*/ 286 h 570"/>
                  <a:gd name="T80" fmla="*/ 58 w 570"/>
                  <a:gd name="T81" fmla="*/ 190 h 570"/>
                  <a:gd name="T82" fmla="*/ 112 w 570"/>
                  <a:gd name="T83" fmla="*/ 110 h 570"/>
                  <a:gd name="T84" fmla="*/ 190 w 570"/>
                  <a:gd name="T85" fmla="*/ 58 h 570"/>
                  <a:gd name="T86" fmla="*/ 286 w 570"/>
                  <a:gd name="T87" fmla="*/ 38 h 570"/>
                  <a:gd name="T88" fmla="*/ 358 w 570"/>
                  <a:gd name="T89" fmla="*/ 50 h 570"/>
                  <a:gd name="T90" fmla="*/ 442 w 570"/>
                  <a:gd name="T91" fmla="*/ 94 h 570"/>
                  <a:gd name="T92" fmla="*/ 502 w 570"/>
                  <a:gd name="T93" fmla="*/ 168 h 570"/>
                  <a:gd name="T94" fmla="*/ 530 w 570"/>
                  <a:gd name="T95" fmla="*/ 260 h 570"/>
                  <a:gd name="T96" fmla="*/ 532 w 570"/>
                  <a:gd name="T97" fmla="*/ 310 h 570"/>
                  <a:gd name="T98" fmla="*/ 502 w 570"/>
                  <a:gd name="T99" fmla="*/ 402 h 570"/>
                  <a:gd name="T100" fmla="*/ 442 w 570"/>
                  <a:gd name="T101" fmla="*/ 476 h 570"/>
                  <a:gd name="T102" fmla="*/ 358 w 570"/>
                  <a:gd name="T103" fmla="*/ 520 h 570"/>
                  <a:gd name="T104" fmla="*/ 286 w 570"/>
                  <a:gd name="T105" fmla="*/ 532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0" h="570">
                    <a:moveTo>
                      <a:pt x="286" y="102"/>
                    </a:moveTo>
                    <a:lnTo>
                      <a:pt x="286" y="102"/>
                    </a:lnTo>
                    <a:lnTo>
                      <a:pt x="266" y="104"/>
                    </a:lnTo>
                    <a:lnTo>
                      <a:pt x="248" y="106"/>
                    </a:lnTo>
                    <a:lnTo>
                      <a:pt x="232" y="110"/>
                    </a:lnTo>
                    <a:lnTo>
                      <a:pt x="214" y="116"/>
                    </a:lnTo>
                    <a:lnTo>
                      <a:pt x="198" y="124"/>
                    </a:lnTo>
                    <a:lnTo>
                      <a:pt x="184" y="134"/>
                    </a:lnTo>
                    <a:lnTo>
                      <a:pt x="170" y="144"/>
                    </a:lnTo>
                    <a:lnTo>
                      <a:pt x="156" y="156"/>
                    </a:lnTo>
                    <a:lnTo>
                      <a:pt x="144" y="168"/>
                    </a:lnTo>
                    <a:lnTo>
                      <a:pt x="134" y="182"/>
                    </a:lnTo>
                    <a:lnTo>
                      <a:pt x="124" y="198"/>
                    </a:lnTo>
                    <a:lnTo>
                      <a:pt x="118" y="214"/>
                    </a:lnTo>
                    <a:lnTo>
                      <a:pt x="110" y="230"/>
                    </a:lnTo>
                    <a:lnTo>
                      <a:pt x="106" y="248"/>
                    </a:lnTo>
                    <a:lnTo>
                      <a:pt x="104" y="266"/>
                    </a:lnTo>
                    <a:lnTo>
                      <a:pt x="102" y="286"/>
                    </a:lnTo>
                    <a:lnTo>
                      <a:pt x="102" y="286"/>
                    </a:lnTo>
                    <a:lnTo>
                      <a:pt x="104" y="304"/>
                    </a:lnTo>
                    <a:lnTo>
                      <a:pt x="106" y="322"/>
                    </a:lnTo>
                    <a:lnTo>
                      <a:pt x="110" y="340"/>
                    </a:lnTo>
                    <a:lnTo>
                      <a:pt x="118" y="356"/>
                    </a:lnTo>
                    <a:lnTo>
                      <a:pt x="124" y="372"/>
                    </a:lnTo>
                    <a:lnTo>
                      <a:pt x="134" y="388"/>
                    </a:lnTo>
                    <a:lnTo>
                      <a:pt x="144" y="402"/>
                    </a:lnTo>
                    <a:lnTo>
                      <a:pt x="156" y="414"/>
                    </a:lnTo>
                    <a:lnTo>
                      <a:pt x="170" y="426"/>
                    </a:lnTo>
                    <a:lnTo>
                      <a:pt x="184" y="436"/>
                    </a:lnTo>
                    <a:lnTo>
                      <a:pt x="198" y="446"/>
                    </a:lnTo>
                    <a:lnTo>
                      <a:pt x="214" y="454"/>
                    </a:lnTo>
                    <a:lnTo>
                      <a:pt x="232" y="460"/>
                    </a:lnTo>
                    <a:lnTo>
                      <a:pt x="248" y="464"/>
                    </a:lnTo>
                    <a:lnTo>
                      <a:pt x="266" y="468"/>
                    </a:lnTo>
                    <a:lnTo>
                      <a:pt x="286" y="468"/>
                    </a:lnTo>
                    <a:lnTo>
                      <a:pt x="286" y="468"/>
                    </a:lnTo>
                    <a:lnTo>
                      <a:pt x="304" y="468"/>
                    </a:lnTo>
                    <a:lnTo>
                      <a:pt x="322" y="464"/>
                    </a:lnTo>
                    <a:lnTo>
                      <a:pt x="340" y="460"/>
                    </a:lnTo>
                    <a:lnTo>
                      <a:pt x="356" y="454"/>
                    </a:lnTo>
                    <a:lnTo>
                      <a:pt x="372" y="446"/>
                    </a:lnTo>
                    <a:lnTo>
                      <a:pt x="388" y="436"/>
                    </a:lnTo>
                    <a:lnTo>
                      <a:pt x="402" y="426"/>
                    </a:lnTo>
                    <a:lnTo>
                      <a:pt x="414" y="414"/>
                    </a:lnTo>
                    <a:lnTo>
                      <a:pt x="426" y="402"/>
                    </a:lnTo>
                    <a:lnTo>
                      <a:pt x="438" y="388"/>
                    </a:lnTo>
                    <a:lnTo>
                      <a:pt x="446" y="372"/>
                    </a:lnTo>
                    <a:lnTo>
                      <a:pt x="454" y="356"/>
                    </a:lnTo>
                    <a:lnTo>
                      <a:pt x="460" y="340"/>
                    </a:lnTo>
                    <a:lnTo>
                      <a:pt x="464" y="322"/>
                    </a:lnTo>
                    <a:lnTo>
                      <a:pt x="468" y="304"/>
                    </a:lnTo>
                    <a:lnTo>
                      <a:pt x="468" y="286"/>
                    </a:lnTo>
                    <a:lnTo>
                      <a:pt x="468" y="286"/>
                    </a:lnTo>
                    <a:lnTo>
                      <a:pt x="468" y="286"/>
                    </a:lnTo>
                    <a:lnTo>
                      <a:pt x="468" y="266"/>
                    </a:lnTo>
                    <a:lnTo>
                      <a:pt x="464" y="248"/>
                    </a:lnTo>
                    <a:lnTo>
                      <a:pt x="460" y="230"/>
                    </a:lnTo>
                    <a:lnTo>
                      <a:pt x="454" y="214"/>
                    </a:lnTo>
                    <a:lnTo>
                      <a:pt x="446" y="198"/>
                    </a:lnTo>
                    <a:lnTo>
                      <a:pt x="438" y="182"/>
                    </a:lnTo>
                    <a:lnTo>
                      <a:pt x="426" y="168"/>
                    </a:lnTo>
                    <a:lnTo>
                      <a:pt x="414" y="156"/>
                    </a:lnTo>
                    <a:lnTo>
                      <a:pt x="402" y="144"/>
                    </a:lnTo>
                    <a:lnTo>
                      <a:pt x="388" y="134"/>
                    </a:lnTo>
                    <a:lnTo>
                      <a:pt x="372" y="124"/>
                    </a:lnTo>
                    <a:lnTo>
                      <a:pt x="356" y="116"/>
                    </a:lnTo>
                    <a:lnTo>
                      <a:pt x="340" y="110"/>
                    </a:lnTo>
                    <a:lnTo>
                      <a:pt x="322" y="106"/>
                    </a:lnTo>
                    <a:lnTo>
                      <a:pt x="304" y="104"/>
                    </a:lnTo>
                    <a:lnTo>
                      <a:pt x="286" y="102"/>
                    </a:lnTo>
                    <a:lnTo>
                      <a:pt x="286" y="102"/>
                    </a:lnTo>
                    <a:close/>
                    <a:moveTo>
                      <a:pt x="286" y="0"/>
                    </a:moveTo>
                    <a:lnTo>
                      <a:pt x="286" y="0"/>
                    </a:lnTo>
                    <a:lnTo>
                      <a:pt x="256" y="2"/>
                    </a:lnTo>
                    <a:lnTo>
                      <a:pt x="228" y="6"/>
                    </a:lnTo>
                    <a:lnTo>
                      <a:pt x="200" y="12"/>
                    </a:lnTo>
                    <a:lnTo>
                      <a:pt x="174" y="22"/>
                    </a:lnTo>
                    <a:lnTo>
                      <a:pt x="150" y="34"/>
                    </a:lnTo>
                    <a:lnTo>
                      <a:pt x="126" y="48"/>
                    </a:lnTo>
                    <a:lnTo>
                      <a:pt x="104" y="64"/>
                    </a:lnTo>
                    <a:lnTo>
                      <a:pt x="84" y="84"/>
                    </a:lnTo>
                    <a:lnTo>
                      <a:pt x="66" y="104"/>
                    </a:lnTo>
                    <a:lnTo>
                      <a:pt x="50" y="126"/>
                    </a:lnTo>
                    <a:lnTo>
                      <a:pt x="34" y="150"/>
                    </a:lnTo>
                    <a:lnTo>
                      <a:pt x="22" y="174"/>
                    </a:lnTo>
                    <a:lnTo>
                      <a:pt x="14" y="200"/>
                    </a:lnTo>
                    <a:lnTo>
                      <a:pt x="6" y="228"/>
                    </a:lnTo>
                    <a:lnTo>
                      <a:pt x="2" y="256"/>
                    </a:lnTo>
                    <a:lnTo>
                      <a:pt x="0" y="286"/>
                    </a:lnTo>
                    <a:lnTo>
                      <a:pt x="0" y="286"/>
                    </a:lnTo>
                    <a:lnTo>
                      <a:pt x="2" y="314"/>
                    </a:lnTo>
                    <a:lnTo>
                      <a:pt x="6" y="342"/>
                    </a:lnTo>
                    <a:lnTo>
                      <a:pt x="14" y="370"/>
                    </a:lnTo>
                    <a:lnTo>
                      <a:pt x="22" y="396"/>
                    </a:lnTo>
                    <a:lnTo>
                      <a:pt x="34" y="422"/>
                    </a:lnTo>
                    <a:lnTo>
                      <a:pt x="50" y="444"/>
                    </a:lnTo>
                    <a:lnTo>
                      <a:pt x="66" y="466"/>
                    </a:lnTo>
                    <a:lnTo>
                      <a:pt x="84" y="486"/>
                    </a:lnTo>
                    <a:lnTo>
                      <a:pt x="104" y="506"/>
                    </a:lnTo>
                    <a:lnTo>
                      <a:pt x="126" y="522"/>
                    </a:lnTo>
                    <a:lnTo>
                      <a:pt x="150" y="536"/>
                    </a:lnTo>
                    <a:lnTo>
                      <a:pt x="174" y="548"/>
                    </a:lnTo>
                    <a:lnTo>
                      <a:pt x="200" y="558"/>
                    </a:lnTo>
                    <a:lnTo>
                      <a:pt x="228" y="564"/>
                    </a:lnTo>
                    <a:lnTo>
                      <a:pt x="256" y="568"/>
                    </a:lnTo>
                    <a:lnTo>
                      <a:pt x="286" y="570"/>
                    </a:lnTo>
                    <a:lnTo>
                      <a:pt x="286" y="570"/>
                    </a:lnTo>
                    <a:lnTo>
                      <a:pt x="314" y="568"/>
                    </a:lnTo>
                    <a:lnTo>
                      <a:pt x="344" y="564"/>
                    </a:lnTo>
                    <a:lnTo>
                      <a:pt x="370" y="558"/>
                    </a:lnTo>
                    <a:lnTo>
                      <a:pt x="396" y="548"/>
                    </a:lnTo>
                    <a:lnTo>
                      <a:pt x="422" y="536"/>
                    </a:lnTo>
                    <a:lnTo>
                      <a:pt x="446" y="522"/>
                    </a:lnTo>
                    <a:lnTo>
                      <a:pt x="468" y="506"/>
                    </a:lnTo>
                    <a:lnTo>
                      <a:pt x="488" y="486"/>
                    </a:lnTo>
                    <a:lnTo>
                      <a:pt x="506" y="466"/>
                    </a:lnTo>
                    <a:lnTo>
                      <a:pt x="522" y="444"/>
                    </a:lnTo>
                    <a:lnTo>
                      <a:pt x="536" y="422"/>
                    </a:lnTo>
                    <a:lnTo>
                      <a:pt x="548" y="396"/>
                    </a:lnTo>
                    <a:lnTo>
                      <a:pt x="558" y="370"/>
                    </a:lnTo>
                    <a:lnTo>
                      <a:pt x="566" y="342"/>
                    </a:lnTo>
                    <a:lnTo>
                      <a:pt x="570" y="314"/>
                    </a:lnTo>
                    <a:lnTo>
                      <a:pt x="570" y="286"/>
                    </a:lnTo>
                    <a:lnTo>
                      <a:pt x="570" y="286"/>
                    </a:lnTo>
                    <a:lnTo>
                      <a:pt x="570" y="256"/>
                    </a:lnTo>
                    <a:lnTo>
                      <a:pt x="566" y="228"/>
                    </a:lnTo>
                    <a:lnTo>
                      <a:pt x="558" y="200"/>
                    </a:lnTo>
                    <a:lnTo>
                      <a:pt x="548" y="174"/>
                    </a:lnTo>
                    <a:lnTo>
                      <a:pt x="536" y="150"/>
                    </a:lnTo>
                    <a:lnTo>
                      <a:pt x="522" y="126"/>
                    </a:lnTo>
                    <a:lnTo>
                      <a:pt x="506" y="104"/>
                    </a:lnTo>
                    <a:lnTo>
                      <a:pt x="488" y="84"/>
                    </a:lnTo>
                    <a:lnTo>
                      <a:pt x="468" y="64"/>
                    </a:lnTo>
                    <a:lnTo>
                      <a:pt x="446" y="48"/>
                    </a:lnTo>
                    <a:lnTo>
                      <a:pt x="422" y="34"/>
                    </a:lnTo>
                    <a:lnTo>
                      <a:pt x="396" y="22"/>
                    </a:lnTo>
                    <a:lnTo>
                      <a:pt x="370" y="12"/>
                    </a:lnTo>
                    <a:lnTo>
                      <a:pt x="344" y="6"/>
                    </a:lnTo>
                    <a:lnTo>
                      <a:pt x="314" y="2"/>
                    </a:lnTo>
                    <a:lnTo>
                      <a:pt x="286" y="0"/>
                    </a:lnTo>
                    <a:lnTo>
                      <a:pt x="286" y="0"/>
                    </a:lnTo>
                    <a:close/>
                    <a:moveTo>
                      <a:pt x="286" y="532"/>
                    </a:moveTo>
                    <a:lnTo>
                      <a:pt x="286" y="532"/>
                    </a:lnTo>
                    <a:lnTo>
                      <a:pt x="260" y="530"/>
                    </a:lnTo>
                    <a:lnTo>
                      <a:pt x="236" y="526"/>
                    </a:lnTo>
                    <a:lnTo>
                      <a:pt x="212" y="520"/>
                    </a:lnTo>
                    <a:lnTo>
                      <a:pt x="190" y="512"/>
                    </a:lnTo>
                    <a:lnTo>
                      <a:pt x="168" y="502"/>
                    </a:lnTo>
                    <a:lnTo>
                      <a:pt x="148" y="490"/>
                    </a:lnTo>
                    <a:lnTo>
                      <a:pt x="128" y="476"/>
                    </a:lnTo>
                    <a:lnTo>
                      <a:pt x="112" y="460"/>
                    </a:lnTo>
                    <a:lnTo>
                      <a:pt x="96" y="442"/>
                    </a:lnTo>
                    <a:lnTo>
                      <a:pt x="80" y="424"/>
                    </a:lnTo>
                    <a:lnTo>
                      <a:pt x="68" y="402"/>
                    </a:lnTo>
                    <a:lnTo>
                      <a:pt x="58" y="382"/>
                    </a:lnTo>
                    <a:lnTo>
                      <a:pt x="50" y="358"/>
                    </a:lnTo>
                    <a:lnTo>
                      <a:pt x="44" y="334"/>
                    </a:lnTo>
                    <a:lnTo>
                      <a:pt x="40" y="310"/>
                    </a:lnTo>
                    <a:lnTo>
                      <a:pt x="38" y="286"/>
                    </a:lnTo>
                    <a:lnTo>
                      <a:pt x="38" y="286"/>
                    </a:lnTo>
                    <a:lnTo>
                      <a:pt x="40" y="260"/>
                    </a:lnTo>
                    <a:lnTo>
                      <a:pt x="44" y="236"/>
                    </a:lnTo>
                    <a:lnTo>
                      <a:pt x="50" y="212"/>
                    </a:lnTo>
                    <a:lnTo>
                      <a:pt x="58" y="190"/>
                    </a:lnTo>
                    <a:lnTo>
                      <a:pt x="68" y="168"/>
                    </a:lnTo>
                    <a:lnTo>
                      <a:pt x="80" y="148"/>
                    </a:lnTo>
                    <a:lnTo>
                      <a:pt x="96" y="128"/>
                    </a:lnTo>
                    <a:lnTo>
                      <a:pt x="112" y="110"/>
                    </a:lnTo>
                    <a:lnTo>
                      <a:pt x="128" y="94"/>
                    </a:lnTo>
                    <a:lnTo>
                      <a:pt x="148" y="80"/>
                    </a:lnTo>
                    <a:lnTo>
                      <a:pt x="168" y="68"/>
                    </a:lnTo>
                    <a:lnTo>
                      <a:pt x="190" y="58"/>
                    </a:lnTo>
                    <a:lnTo>
                      <a:pt x="212" y="50"/>
                    </a:lnTo>
                    <a:lnTo>
                      <a:pt x="236" y="44"/>
                    </a:lnTo>
                    <a:lnTo>
                      <a:pt x="260" y="40"/>
                    </a:lnTo>
                    <a:lnTo>
                      <a:pt x="286" y="38"/>
                    </a:lnTo>
                    <a:lnTo>
                      <a:pt x="286" y="38"/>
                    </a:lnTo>
                    <a:lnTo>
                      <a:pt x="310" y="40"/>
                    </a:lnTo>
                    <a:lnTo>
                      <a:pt x="336" y="44"/>
                    </a:lnTo>
                    <a:lnTo>
                      <a:pt x="358" y="50"/>
                    </a:lnTo>
                    <a:lnTo>
                      <a:pt x="382" y="58"/>
                    </a:lnTo>
                    <a:lnTo>
                      <a:pt x="404" y="68"/>
                    </a:lnTo>
                    <a:lnTo>
                      <a:pt x="424" y="80"/>
                    </a:lnTo>
                    <a:lnTo>
                      <a:pt x="442" y="94"/>
                    </a:lnTo>
                    <a:lnTo>
                      <a:pt x="460" y="110"/>
                    </a:lnTo>
                    <a:lnTo>
                      <a:pt x="476" y="128"/>
                    </a:lnTo>
                    <a:lnTo>
                      <a:pt x="490" y="148"/>
                    </a:lnTo>
                    <a:lnTo>
                      <a:pt x="502" y="168"/>
                    </a:lnTo>
                    <a:lnTo>
                      <a:pt x="512" y="190"/>
                    </a:lnTo>
                    <a:lnTo>
                      <a:pt x="522" y="212"/>
                    </a:lnTo>
                    <a:lnTo>
                      <a:pt x="528" y="236"/>
                    </a:lnTo>
                    <a:lnTo>
                      <a:pt x="530" y="260"/>
                    </a:lnTo>
                    <a:lnTo>
                      <a:pt x="532" y="286"/>
                    </a:lnTo>
                    <a:lnTo>
                      <a:pt x="532" y="286"/>
                    </a:lnTo>
                    <a:lnTo>
                      <a:pt x="532" y="286"/>
                    </a:lnTo>
                    <a:lnTo>
                      <a:pt x="532" y="310"/>
                    </a:lnTo>
                    <a:lnTo>
                      <a:pt x="528" y="334"/>
                    </a:lnTo>
                    <a:lnTo>
                      <a:pt x="522" y="358"/>
                    </a:lnTo>
                    <a:lnTo>
                      <a:pt x="512" y="382"/>
                    </a:lnTo>
                    <a:lnTo>
                      <a:pt x="502" y="402"/>
                    </a:lnTo>
                    <a:lnTo>
                      <a:pt x="490" y="424"/>
                    </a:lnTo>
                    <a:lnTo>
                      <a:pt x="476" y="442"/>
                    </a:lnTo>
                    <a:lnTo>
                      <a:pt x="460" y="460"/>
                    </a:lnTo>
                    <a:lnTo>
                      <a:pt x="442" y="476"/>
                    </a:lnTo>
                    <a:lnTo>
                      <a:pt x="424" y="490"/>
                    </a:lnTo>
                    <a:lnTo>
                      <a:pt x="404" y="502"/>
                    </a:lnTo>
                    <a:lnTo>
                      <a:pt x="382" y="512"/>
                    </a:lnTo>
                    <a:lnTo>
                      <a:pt x="358" y="520"/>
                    </a:lnTo>
                    <a:lnTo>
                      <a:pt x="336" y="526"/>
                    </a:lnTo>
                    <a:lnTo>
                      <a:pt x="310" y="530"/>
                    </a:lnTo>
                    <a:lnTo>
                      <a:pt x="286" y="532"/>
                    </a:lnTo>
                    <a:lnTo>
                      <a:pt x="286" y="5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 10">
                <a:extLst>
                  <a:ext uri="{FF2B5EF4-FFF2-40B4-BE49-F238E27FC236}">
                    <a16:creationId xmlns:a16="http://schemas.microsoft.com/office/drawing/2014/main" xmlns="" id="{964FEDA4-9C06-4303-B862-5EEAC907A8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9688" y="1243013"/>
                <a:ext cx="904875" cy="904875"/>
              </a:xfrm>
              <a:custGeom>
                <a:avLst/>
                <a:gdLst>
                  <a:gd name="T0" fmla="*/ 248 w 570"/>
                  <a:gd name="T1" fmla="*/ 106 h 570"/>
                  <a:gd name="T2" fmla="*/ 182 w 570"/>
                  <a:gd name="T3" fmla="*/ 134 h 570"/>
                  <a:gd name="T4" fmla="*/ 132 w 570"/>
                  <a:gd name="T5" fmla="*/ 182 h 570"/>
                  <a:gd name="T6" fmla="*/ 106 w 570"/>
                  <a:gd name="T7" fmla="*/ 248 h 570"/>
                  <a:gd name="T8" fmla="*/ 102 w 570"/>
                  <a:gd name="T9" fmla="*/ 304 h 570"/>
                  <a:gd name="T10" fmla="*/ 124 w 570"/>
                  <a:gd name="T11" fmla="*/ 372 h 570"/>
                  <a:gd name="T12" fmla="*/ 168 w 570"/>
                  <a:gd name="T13" fmla="*/ 426 h 570"/>
                  <a:gd name="T14" fmla="*/ 230 w 570"/>
                  <a:gd name="T15" fmla="*/ 460 h 570"/>
                  <a:gd name="T16" fmla="*/ 284 w 570"/>
                  <a:gd name="T17" fmla="*/ 468 h 570"/>
                  <a:gd name="T18" fmla="*/ 356 w 570"/>
                  <a:gd name="T19" fmla="*/ 454 h 570"/>
                  <a:gd name="T20" fmla="*/ 414 w 570"/>
                  <a:gd name="T21" fmla="*/ 414 h 570"/>
                  <a:gd name="T22" fmla="*/ 452 w 570"/>
                  <a:gd name="T23" fmla="*/ 356 h 570"/>
                  <a:gd name="T24" fmla="*/ 468 w 570"/>
                  <a:gd name="T25" fmla="*/ 286 h 570"/>
                  <a:gd name="T26" fmla="*/ 464 w 570"/>
                  <a:gd name="T27" fmla="*/ 248 h 570"/>
                  <a:gd name="T28" fmla="*/ 436 w 570"/>
                  <a:gd name="T29" fmla="*/ 182 h 570"/>
                  <a:gd name="T30" fmla="*/ 386 w 570"/>
                  <a:gd name="T31" fmla="*/ 134 h 570"/>
                  <a:gd name="T32" fmla="*/ 322 w 570"/>
                  <a:gd name="T33" fmla="*/ 106 h 570"/>
                  <a:gd name="T34" fmla="*/ 284 w 570"/>
                  <a:gd name="T35" fmla="*/ 0 h 570"/>
                  <a:gd name="T36" fmla="*/ 200 w 570"/>
                  <a:gd name="T37" fmla="*/ 12 h 570"/>
                  <a:gd name="T38" fmla="*/ 102 w 570"/>
                  <a:gd name="T39" fmla="*/ 64 h 570"/>
                  <a:gd name="T40" fmla="*/ 34 w 570"/>
                  <a:gd name="T41" fmla="*/ 150 h 570"/>
                  <a:gd name="T42" fmla="*/ 0 w 570"/>
                  <a:gd name="T43" fmla="*/ 256 h 570"/>
                  <a:gd name="T44" fmla="*/ 4 w 570"/>
                  <a:gd name="T45" fmla="*/ 342 h 570"/>
                  <a:gd name="T46" fmla="*/ 48 w 570"/>
                  <a:gd name="T47" fmla="*/ 444 h 570"/>
                  <a:gd name="T48" fmla="*/ 124 w 570"/>
                  <a:gd name="T49" fmla="*/ 522 h 570"/>
                  <a:gd name="T50" fmla="*/ 226 w 570"/>
                  <a:gd name="T51" fmla="*/ 564 h 570"/>
                  <a:gd name="T52" fmla="*/ 314 w 570"/>
                  <a:gd name="T53" fmla="*/ 568 h 570"/>
                  <a:gd name="T54" fmla="*/ 420 w 570"/>
                  <a:gd name="T55" fmla="*/ 536 h 570"/>
                  <a:gd name="T56" fmla="*/ 504 w 570"/>
                  <a:gd name="T57" fmla="*/ 466 h 570"/>
                  <a:gd name="T58" fmla="*/ 556 w 570"/>
                  <a:gd name="T59" fmla="*/ 370 h 570"/>
                  <a:gd name="T60" fmla="*/ 570 w 570"/>
                  <a:gd name="T61" fmla="*/ 286 h 570"/>
                  <a:gd name="T62" fmla="*/ 548 w 570"/>
                  <a:gd name="T63" fmla="*/ 174 h 570"/>
                  <a:gd name="T64" fmla="*/ 486 w 570"/>
                  <a:gd name="T65" fmla="*/ 84 h 570"/>
                  <a:gd name="T66" fmla="*/ 396 w 570"/>
                  <a:gd name="T67" fmla="*/ 22 h 570"/>
                  <a:gd name="T68" fmla="*/ 284 w 570"/>
                  <a:gd name="T69" fmla="*/ 0 h 570"/>
                  <a:gd name="T70" fmla="*/ 260 w 570"/>
                  <a:gd name="T71" fmla="*/ 530 h 570"/>
                  <a:gd name="T72" fmla="*/ 166 w 570"/>
                  <a:gd name="T73" fmla="*/ 502 h 570"/>
                  <a:gd name="T74" fmla="*/ 94 w 570"/>
                  <a:gd name="T75" fmla="*/ 442 h 570"/>
                  <a:gd name="T76" fmla="*/ 48 w 570"/>
                  <a:gd name="T77" fmla="*/ 358 h 570"/>
                  <a:gd name="T78" fmla="*/ 38 w 570"/>
                  <a:gd name="T79" fmla="*/ 286 h 570"/>
                  <a:gd name="T80" fmla="*/ 58 w 570"/>
                  <a:gd name="T81" fmla="*/ 190 h 570"/>
                  <a:gd name="T82" fmla="*/ 110 w 570"/>
                  <a:gd name="T83" fmla="*/ 110 h 570"/>
                  <a:gd name="T84" fmla="*/ 188 w 570"/>
                  <a:gd name="T85" fmla="*/ 58 h 570"/>
                  <a:gd name="T86" fmla="*/ 284 w 570"/>
                  <a:gd name="T87" fmla="*/ 38 h 570"/>
                  <a:gd name="T88" fmla="*/ 358 w 570"/>
                  <a:gd name="T89" fmla="*/ 50 h 570"/>
                  <a:gd name="T90" fmla="*/ 442 w 570"/>
                  <a:gd name="T91" fmla="*/ 94 h 570"/>
                  <a:gd name="T92" fmla="*/ 502 w 570"/>
                  <a:gd name="T93" fmla="*/ 168 h 570"/>
                  <a:gd name="T94" fmla="*/ 530 w 570"/>
                  <a:gd name="T95" fmla="*/ 260 h 570"/>
                  <a:gd name="T96" fmla="*/ 530 w 570"/>
                  <a:gd name="T97" fmla="*/ 310 h 570"/>
                  <a:gd name="T98" fmla="*/ 502 w 570"/>
                  <a:gd name="T99" fmla="*/ 402 h 570"/>
                  <a:gd name="T100" fmla="*/ 442 w 570"/>
                  <a:gd name="T101" fmla="*/ 476 h 570"/>
                  <a:gd name="T102" fmla="*/ 358 w 570"/>
                  <a:gd name="T103" fmla="*/ 520 h 570"/>
                  <a:gd name="T104" fmla="*/ 284 w 570"/>
                  <a:gd name="T105" fmla="*/ 532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0" h="570">
                    <a:moveTo>
                      <a:pt x="284" y="102"/>
                    </a:moveTo>
                    <a:lnTo>
                      <a:pt x="284" y="102"/>
                    </a:lnTo>
                    <a:lnTo>
                      <a:pt x="266" y="104"/>
                    </a:lnTo>
                    <a:lnTo>
                      <a:pt x="248" y="106"/>
                    </a:lnTo>
                    <a:lnTo>
                      <a:pt x="230" y="110"/>
                    </a:lnTo>
                    <a:lnTo>
                      <a:pt x="214" y="116"/>
                    </a:lnTo>
                    <a:lnTo>
                      <a:pt x="198" y="124"/>
                    </a:lnTo>
                    <a:lnTo>
                      <a:pt x="182" y="134"/>
                    </a:lnTo>
                    <a:lnTo>
                      <a:pt x="168" y="144"/>
                    </a:lnTo>
                    <a:lnTo>
                      <a:pt x="156" y="156"/>
                    </a:lnTo>
                    <a:lnTo>
                      <a:pt x="144" y="168"/>
                    </a:lnTo>
                    <a:lnTo>
                      <a:pt x="132" y="182"/>
                    </a:lnTo>
                    <a:lnTo>
                      <a:pt x="124" y="198"/>
                    </a:lnTo>
                    <a:lnTo>
                      <a:pt x="116" y="214"/>
                    </a:lnTo>
                    <a:lnTo>
                      <a:pt x="110" y="230"/>
                    </a:lnTo>
                    <a:lnTo>
                      <a:pt x="106" y="248"/>
                    </a:lnTo>
                    <a:lnTo>
                      <a:pt x="102" y="266"/>
                    </a:lnTo>
                    <a:lnTo>
                      <a:pt x="102" y="286"/>
                    </a:lnTo>
                    <a:lnTo>
                      <a:pt x="102" y="286"/>
                    </a:lnTo>
                    <a:lnTo>
                      <a:pt x="102" y="304"/>
                    </a:lnTo>
                    <a:lnTo>
                      <a:pt x="106" y="322"/>
                    </a:lnTo>
                    <a:lnTo>
                      <a:pt x="110" y="340"/>
                    </a:lnTo>
                    <a:lnTo>
                      <a:pt x="116" y="356"/>
                    </a:lnTo>
                    <a:lnTo>
                      <a:pt x="124" y="372"/>
                    </a:lnTo>
                    <a:lnTo>
                      <a:pt x="132" y="388"/>
                    </a:lnTo>
                    <a:lnTo>
                      <a:pt x="144" y="402"/>
                    </a:lnTo>
                    <a:lnTo>
                      <a:pt x="156" y="414"/>
                    </a:lnTo>
                    <a:lnTo>
                      <a:pt x="168" y="426"/>
                    </a:lnTo>
                    <a:lnTo>
                      <a:pt x="182" y="436"/>
                    </a:lnTo>
                    <a:lnTo>
                      <a:pt x="198" y="446"/>
                    </a:lnTo>
                    <a:lnTo>
                      <a:pt x="214" y="454"/>
                    </a:lnTo>
                    <a:lnTo>
                      <a:pt x="230" y="460"/>
                    </a:lnTo>
                    <a:lnTo>
                      <a:pt x="248" y="464"/>
                    </a:lnTo>
                    <a:lnTo>
                      <a:pt x="266" y="468"/>
                    </a:lnTo>
                    <a:lnTo>
                      <a:pt x="284" y="468"/>
                    </a:lnTo>
                    <a:lnTo>
                      <a:pt x="284" y="468"/>
                    </a:lnTo>
                    <a:lnTo>
                      <a:pt x="304" y="468"/>
                    </a:lnTo>
                    <a:lnTo>
                      <a:pt x="322" y="464"/>
                    </a:lnTo>
                    <a:lnTo>
                      <a:pt x="338" y="460"/>
                    </a:lnTo>
                    <a:lnTo>
                      <a:pt x="356" y="454"/>
                    </a:lnTo>
                    <a:lnTo>
                      <a:pt x="372" y="446"/>
                    </a:lnTo>
                    <a:lnTo>
                      <a:pt x="386" y="436"/>
                    </a:lnTo>
                    <a:lnTo>
                      <a:pt x="400" y="426"/>
                    </a:lnTo>
                    <a:lnTo>
                      <a:pt x="414" y="414"/>
                    </a:lnTo>
                    <a:lnTo>
                      <a:pt x="426" y="402"/>
                    </a:lnTo>
                    <a:lnTo>
                      <a:pt x="436" y="388"/>
                    </a:lnTo>
                    <a:lnTo>
                      <a:pt x="446" y="372"/>
                    </a:lnTo>
                    <a:lnTo>
                      <a:pt x="452" y="356"/>
                    </a:lnTo>
                    <a:lnTo>
                      <a:pt x="460" y="340"/>
                    </a:lnTo>
                    <a:lnTo>
                      <a:pt x="464" y="322"/>
                    </a:lnTo>
                    <a:lnTo>
                      <a:pt x="466" y="304"/>
                    </a:lnTo>
                    <a:lnTo>
                      <a:pt x="468" y="286"/>
                    </a:lnTo>
                    <a:lnTo>
                      <a:pt x="468" y="286"/>
                    </a:lnTo>
                    <a:lnTo>
                      <a:pt x="468" y="286"/>
                    </a:lnTo>
                    <a:lnTo>
                      <a:pt x="466" y="266"/>
                    </a:lnTo>
                    <a:lnTo>
                      <a:pt x="464" y="248"/>
                    </a:lnTo>
                    <a:lnTo>
                      <a:pt x="460" y="230"/>
                    </a:lnTo>
                    <a:lnTo>
                      <a:pt x="452" y="214"/>
                    </a:lnTo>
                    <a:lnTo>
                      <a:pt x="446" y="198"/>
                    </a:lnTo>
                    <a:lnTo>
                      <a:pt x="436" y="182"/>
                    </a:lnTo>
                    <a:lnTo>
                      <a:pt x="426" y="168"/>
                    </a:lnTo>
                    <a:lnTo>
                      <a:pt x="414" y="156"/>
                    </a:lnTo>
                    <a:lnTo>
                      <a:pt x="400" y="144"/>
                    </a:lnTo>
                    <a:lnTo>
                      <a:pt x="386" y="134"/>
                    </a:lnTo>
                    <a:lnTo>
                      <a:pt x="372" y="124"/>
                    </a:lnTo>
                    <a:lnTo>
                      <a:pt x="356" y="116"/>
                    </a:lnTo>
                    <a:lnTo>
                      <a:pt x="338" y="110"/>
                    </a:lnTo>
                    <a:lnTo>
                      <a:pt x="322" y="106"/>
                    </a:lnTo>
                    <a:lnTo>
                      <a:pt x="304" y="104"/>
                    </a:lnTo>
                    <a:lnTo>
                      <a:pt x="284" y="102"/>
                    </a:lnTo>
                    <a:lnTo>
                      <a:pt x="284" y="102"/>
                    </a:lnTo>
                    <a:close/>
                    <a:moveTo>
                      <a:pt x="284" y="0"/>
                    </a:moveTo>
                    <a:lnTo>
                      <a:pt x="284" y="0"/>
                    </a:lnTo>
                    <a:lnTo>
                      <a:pt x="256" y="2"/>
                    </a:lnTo>
                    <a:lnTo>
                      <a:pt x="226" y="6"/>
                    </a:lnTo>
                    <a:lnTo>
                      <a:pt x="200" y="12"/>
                    </a:lnTo>
                    <a:lnTo>
                      <a:pt x="174" y="22"/>
                    </a:lnTo>
                    <a:lnTo>
                      <a:pt x="148" y="34"/>
                    </a:lnTo>
                    <a:lnTo>
                      <a:pt x="124" y="48"/>
                    </a:lnTo>
                    <a:lnTo>
                      <a:pt x="102" y="64"/>
                    </a:lnTo>
                    <a:lnTo>
                      <a:pt x="82" y="84"/>
                    </a:lnTo>
                    <a:lnTo>
                      <a:pt x="64" y="104"/>
                    </a:lnTo>
                    <a:lnTo>
                      <a:pt x="48" y="126"/>
                    </a:lnTo>
                    <a:lnTo>
                      <a:pt x="34" y="150"/>
                    </a:lnTo>
                    <a:lnTo>
                      <a:pt x="22" y="174"/>
                    </a:lnTo>
                    <a:lnTo>
                      <a:pt x="12" y="200"/>
                    </a:lnTo>
                    <a:lnTo>
                      <a:pt x="4" y="228"/>
                    </a:lnTo>
                    <a:lnTo>
                      <a:pt x="0" y="256"/>
                    </a:lnTo>
                    <a:lnTo>
                      <a:pt x="0" y="286"/>
                    </a:lnTo>
                    <a:lnTo>
                      <a:pt x="0" y="286"/>
                    </a:lnTo>
                    <a:lnTo>
                      <a:pt x="0" y="314"/>
                    </a:lnTo>
                    <a:lnTo>
                      <a:pt x="4" y="342"/>
                    </a:lnTo>
                    <a:lnTo>
                      <a:pt x="12" y="370"/>
                    </a:lnTo>
                    <a:lnTo>
                      <a:pt x="22" y="396"/>
                    </a:lnTo>
                    <a:lnTo>
                      <a:pt x="34" y="422"/>
                    </a:lnTo>
                    <a:lnTo>
                      <a:pt x="48" y="444"/>
                    </a:lnTo>
                    <a:lnTo>
                      <a:pt x="64" y="466"/>
                    </a:lnTo>
                    <a:lnTo>
                      <a:pt x="82" y="486"/>
                    </a:lnTo>
                    <a:lnTo>
                      <a:pt x="102" y="506"/>
                    </a:lnTo>
                    <a:lnTo>
                      <a:pt x="124" y="522"/>
                    </a:lnTo>
                    <a:lnTo>
                      <a:pt x="148" y="536"/>
                    </a:lnTo>
                    <a:lnTo>
                      <a:pt x="174" y="548"/>
                    </a:lnTo>
                    <a:lnTo>
                      <a:pt x="200" y="558"/>
                    </a:lnTo>
                    <a:lnTo>
                      <a:pt x="226" y="564"/>
                    </a:lnTo>
                    <a:lnTo>
                      <a:pt x="256" y="568"/>
                    </a:lnTo>
                    <a:lnTo>
                      <a:pt x="284" y="570"/>
                    </a:lnTo>
                    <a:lnTo>
                      <a:pt x="284" y="570"/>
                    </a:lnTo>
                    <a:lnTo>
                      <a:pt x="314" y="568"/>
                    </a:lnTo>
                    <a:lnTo>
                      <a:pt x="342" y="564"/>
                    </a:lnTo>
                    <a:lnTo>
                      <a:pt x="370" y="558"/>
                    </a:lnTo>
                    <a:lnTo>
                      <a:pt x="396" y="548"/>
                    </a:lnTo>
                    <a:lnTo>
                      <a:pt x="420" y="536"/>
                    </a:lnTo>
                    <a:lnTo>
                      <a:pt x="444" y="522"/>
                    </a:lnTo>
                    <a:lnTo>
                      <a:pt x="466" y="506"/>
                    </a:lnTo>
                    <a:lnTo>
                      <a:pt x="486" y="486"/>
                    </a:lnTo>
                    <a:lnTo>
                      <a:pt x="504" y="466"/>
                    </a:lnTo>
                    <a:lnTo>
                      <a:pt x="520" y="444"/>
                    </a:lnTo>
                    <a:lnTo>
                      <a:pt x="536" y="422"/>
                    </a:lnTo>
                    <a:lnTo>
                      <a:pt x="548" y="396"/>
                    </a:lnTo>
                    <a:lnTo>
                      <a:pt x="556" y="370"/>
                    </a:lnTo>
                    <a:lnTo>
                      <a:pt x="564" y="342"/>
                    </a:lnTo>
                    <a:lnTo>
                      <a:pt x="568" y="314"/>
                    </a:lnTo>
                    <a:lnTo>
                      <a:pt x="570" y="286"/>
                    </a:lnTo>
                    <a:lnTo>
                      <a:pt x="570" y="286"/>
                    </a:lnTo>
                    <a:lnTo>
                      <a:pt x="568" y="256"/>
                    </a:lnTo>
                    <a:lnTo>
                      <a:pt x="564" y="228"/>
                    </a:lnTo>
                    <a:lnTo>
                      <a:pt x="556" y="200"/>
                    </a:lnTo>
                    <a:lnTo>
                      <a:pt x="548" y="174"/>
                    </a:lnTo>
                    <a:lnTo>
                      <a:pt x="536" y="150"/>
                    </a:lnTo>
                    <a:lnTo>
                      <a:pt x="520" y="126"/>
                    </a:lnTo>
                    <a:lnTo>
                      <a:pt x="504" y="104"/>
                    </a:lnTo>
                    <a:lnTo>
                      <a:pt x="486" y="84"/>
                    </a:lnTo>
                    <a:lnTo>
                      <a:pt x="466" y="64"/>
                    </a:lnTo>
                    <a:lnTo>
                      <a:pt x="444" y="48"/>
                    </a:lnTo>
                    <a:lnTo>
                      <a:pt x="420" y="34"/>
                    </a:lnTo>
                    <a:lnTo>
                      <a:pt x="396" y="22"/>
                    </a:lnTo>
                    <a:lnTo>
                      <a:pt x="370" y="12"/>
                    </a:lnTo>
                    <a:lnTo>
                      <a:pt x="342" y="6"/>
                    </a:lnTo>
                    <a:lnTo>
                      <a:pt x="314" y="2"/>
                    </a:lnTo>
                    <a:lnTo>
                      <a:pt x="284" y="0"/>
                    </a:lnTo>
                    <a:lnTo>
                      <a:pt x="284" y="0"/>
                    </a:lnTo>
                    <a:close/>
                    <a:moveTo>
                      <a:pt x="284" y="532"/>
                    </a:moveTo>
                    <a:lnTo>
                      <a:pt x="284" y="532"/>
                    </a:lnTo>
                    <a:lnTo>
                      <a:pt x="260" y="530"/>
                    </a:lnTo>
                    <a:lnTo>
                      <a:pt x="234" y="526"/>
                    </a:lnTo>
                    <a:lnTo>
                      <a:pt x="212" y="520"/>
                    </a:lnTo>
                    <a:lnTo>
                      <a:pt x="188" y="512"/>
                    </a:lnTo>
                    <a:lnTo>
                      <a:pt x="166" y="502"/>
                    </a:lnTo>
                    <a:lnTo>
                      <a:pt x="146" y="490"/>
                    </a:lnTo>
                    <a:lnTo>
                      <a:pt x="128" y="476"/>
                    </a:lnTo>
                    <a:lnTo>
                      <a:pt x="110" y="460"/>
                    </a:lnTo>
                    <a:lnTo>
                      <a:pt x="94" y="442"/>
                    </a:lnTo>
                    <a:lnTo>
                      <a:pt x="80" y="424"/>
                    </a:lnTo>
                    <a:lnTo>
                      <a:pt x="68" y="402"/>
                    </a:lnTo>
                    <a:lnTo>
                      <a:pt x="58" y="382"/>
                    </a:lnTo>
                    <a:lnTo>
                      <a:pt x="48" y="358"/>
                    </a:lnTo>
                    <a:lnTo>
                      <a:pt x="42" y="334"/>
                    </a:lnTo>
                    <a:lnTo>
                      <a:pt x="40" y="310"/>
                    </a:lnTo>
                    <a:lnTo>
                      <a:pt x="38" y="286"/>
                    </a:lnTo>
                    <a:lnTo>
                      <a:pt x="38" y="286"/>
                    </a:lnTo>
                    <a:lnTo>
                      <a:pt x="40" y="260"/>
                    </a:lnTo>
                    <a:lnTo>
                      <a:pt x="42" y="236"/>
                    </a:lnTo>
                    <a:lnTo>
                      <a:pt x="48" y="212"/>
                    </a:lnTo>
                    <a:lnTo>
                      <a:pt x="58" y="190"/>
                    </a:lnTo>
                    <a:lnTo>
                      <a:pt x="68" y="168"/>
                    </a:lnTo>
                    <a:lnTo>
                      <a:pt x="80" y="148"/>
                    </a:lnTo>
                    <a:lnTo>
                      <a:pt x="94" y="128"/>
                    </a:lnTo>
                    <a:lnTo>
                      <a:pt x="110" y="110"/>
                    </a:lnTo>
                    <a:lnTo>
                      <a:pt x="128" y="94"/>
                    </a:lnTo>
                    <a:lnTo>
                      <a:pt x="146" y="80"/>
                    </a:lnTo>
                    <a:lnTo>
                      <a:pt x="166" y="68"/>
                    </a:lnTo>
                    <a:lnTo>
                      <a:pt x="188" y="58"/>
                    </a:lnTo>
                    <a:lnTo>
                      <a:pt x="212" y="50"/>
                    </a:lnTo>
                    <a:lnTo>
                      <a:pt x="234" y="44"/>
                    </a:lnTo>
                    <a:lnTo>
                      <a:pt x="260" y="40"/>
                    </a:lnTo>
                    <a:lnTo>
                      <a:pt x="284" y="38"/>
                    </a:lnTo>
                    <a:lnTo>
                      <a:pt x="284" y="38"/>
                    </a:lnTo>
                    <a:lnTo>
                      <a:pt x="310" y="40"/>
                    </a:lnTo>
                    <a:lnTo>
                      <a:pt x="334" y="44"/>
                    </a:lnTo>
                    <a:lnTo>
                      <a:pt x="358" y="50"/>
                    </a:lnTo>
                    <a:lnTo>
                      <a:pt x="380" y="58"/>
                    </a:lnTo>
                    <a:lnTo>
                      <a:pt x="402" y="68"/>
                    </a:lnTo>
                    <a:lnTo>
                      <a:pt x="422" y="80"/>
                    </a:lnTo>
                    <a:lnTo>
                      <a:pt x="442" y="94"/>
                    </a:lnTo>
                    <a:lnTo>
                      <a:pt x="458" y="110"/>
                    </a:lnTo>
                    <a:lnTo>
                      <a:pt x="474" y="128"/>
                    </a:lnTo>
                    <a:lnTo>
                      <a:pt x="488" y="148"/>
                    </a:lnTo>
                    <a:lnTo>
                      <a:pt x="502" y="168"/>
                    </a:lnTo>
                    <a:lnTo>
                      <a:pt x="512" y="190"/>
                    </a:lnTo>
                    <a:lnTo>
                      <a:pt x="520" y="212"/>
                    </a:lnTo>
                    <a:lnTo>
                      <a:pt x="526" y="236"/>
                    </a:lnTo>
                    <a:lnTo>
                      <a:pt x="530" y="260"/>
                    </a:lnTo>
                    <a:lnTo>
                      <a:pt x="532" y="286"/>
                    </a:lnTo>
                    <a:lnTo>
                      <a:pt x="532" y="286"/>
                    </a:lnTo>
                    <a:lnTo>
                      <a:pt x="532" y="286"/>
                    </a:lnTo>
                    <a:lnTo>
                      <a:pt x="530" y="310"/>
                    </a:lnTo>
                    <a:lnTo>
                      <a:pt x="526" y="334"/>
                    </a:lnTo>
                    <a:lnTo>
                      <a:pt x="520" y="358"/>
                    </a:lnTo>
                    <a:lnTo>
                      <a:pt x="512" y="382"/>
                    </a:lnTo>
                    <a:lnTo>
                      <a:pt x="502" y="402"/>
                    </a:lnTo>
                    <a:lnTo>
                      <a:pt x="490" y="424"/>
                    </a:lnTo>
                    <a:lnTo>
                      <a:pt x="474" y="442"/>
                    </a:lnTo>
                    <a:lnTo>
                      <a:pt x="458" y="460"/>
                    </a:lnTo>
                    <a:lnTo>
                      <a:pt x="442" y="476"/>
                    </a:lnTo>
                    <a:lnTo>
                      <a:pt x="422" y="490"/>
                    </a:lnTo>
                    <a:lnTo>
                      <a:pt x="402" y="502"/>
                    </a:lnTo>
                    <a:lnTo>
                      <a:pt x="380" y="512"/>
                    </a:lnTo>
                    <a:lnTo>
                      <a:pt x="358" y="520"/>
                    </a:lnTo>
                    <a:lnTo>
                      <a:pt x="334" y="526"/>
                    </a:lnTo>
                    <a:lnTo>
                      <a:pt x="310" y="530"/>
                    </a:lnTo>
                    <a:lnTo>
                      <a:pt x="284" y="532"/>
                    </a:lnTo>
                    <a:lnTo>
                      <a:pt x="284" y="5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9" name="Freeform 11">
                <a:extLst>
                  <a:ext uri="{FF2B5EF4-FFF2-40B4-BE49-F238E27FC236}">
                    <a16:creationId xmlns:a16="http://schemas.microsoft.com/office/drawing/2014/main" xmlns="" id="{6CC7C20F-98DE-4C5B-A724-756118482C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1063" y="2182813"/>
                <a:ext cx="3152775" cy="1946275"/>
              </a:xfrm>
              <a:custGeom>
                <a:avLst/>
                <a:gdLst>
                  <a:gd name="T0" fmla="*/ 132 w 1986"/>
                  <a:gd name="T1" fmla="*/ 0 h 1226"/>
                  <a:gd name="T2" fmla="*/ 76 w 1986"/>
                  <a:gd name="T3" fmla="*/ 18 h 1226"/>
                  <a:gd name="T4" fmla="*/ 32 w 1986"/>
                  <a:gd name="T5" fmla="*/ 54 h 1226"/>
                  <a:gd name="T6" fmla="*/ 6 w 1986"/>
                  <a:gd name="T7" fmla="*/ 104 h 1226"/>
                  <a:gd name="T8" fmla="*/ 0 w 1986"/>
                  <a:gd name="T9" fmla="*/ 1078 h 1226"/>
                  <a:gd name="T10" fmla="*/ 6 w 1986"/>
                  <a:gd name="T11" fmla="*/ 1122 h 1226"/>
                  <a:gd name="T12" fmla="*/ 32 w 1986"/>
                  <a:gd name="T13" fmla="*/ 1172 h 1226"/>
                  <a:gd name="T14" fmla="*/ 76 w 1986"/>
                  <a:gd name="T15" fmla="*/ 1208 h 1226"/>
                  <a:gd name="T16" fmla="*/ 132 w 1986"/>
                  <a:gd name="T17" fmla="*/ 1224 h 1226"/>
                  <a:gd name="T18" fmla="*/ 1852 w 1986"/>
                  <a:gd name="T19" fmla="*/ 1224 h 1226"/>
                  <a:gd name="T20" fmla="*/ 1908 w 1986"/>
                  <a:gd name="T21" fmla="*/ 1208 h 1226"/>
                  <a:gd name="T22" fmla="*/ 1952 w 1986"/>
                  <a:gd name="T23" fmla="*/ 1172 h 1226"/>
                  <a:gd name="T24" fmla="*/ 1978 w 1986"/>
                  <a:gd name="T25" fmla="*/ 1122 h 1226"/>
                  <a:gd name="T26" fmla="*/ 1986 w 1986"/>
                  <a:gd name="T27" fmla="*/ 148 h 1226"/>
                  <a:gd name="T28" fmla="*/ 1978 w 1986"/>
                  <a:gd name="T29" fmla="*/ 104 h 1226"/>
                  <a:gd name="T30" fmla="*/ 1952 w 1986"/>
                  <a:gd name="T31" fmla="*/ 54 h 1226"/>
                  <a:gd name="T32" fmla="*/ 1908 w 1986"/>
                  <a:gd name="T33" fmla="*/ 18 h 1226"/>
                  <a:gd name="T34" fmla="*/ 1852 w 1986"/>
                  <a:gd name="T35" fmla="*/ 0 h 1226"/>
                  <a:gd name="T36" fmla="*/ 306 w 1986"/>
                  <a:gd name="T37" fmla="*/ 1032 h 1226"/>
                  <a:gd name="T38" fmla="*/ 282 w 1986"/>
                  <a:gd name="T39" fmla="*/ 1026 h 1226"/>
                  <a:gd name="T40" fmla="*/ 262 w 1986"/>
                  <a:gd name="T41" fmla="*/ 1006 h 1226"/>
                  <a:gd name="T42" fmla="*/ 264 w 1986"/>
                  <a:gd name="T43" fmla="*/ 988 h 1226"/>
                  <a:gd name="T44" fmla="*/ 288 w 1986"/>
                  <a:gd name="T45" fmla="*/ 970 h 1226"/>
                  <a:gd name="T46" fmla="*/ 1570 w 1986"/>
                  <a:gd name="T47" fmla="*/ 968 h 1226"/>
                  <a:gd name="T48" fmla="*/ 1602 w 1986"/>
                  <a:gd name="T49" fmla="*/ 978 h 1226"/>
                  <a:gd name="T50" fmla="*/ 1616 w 1986"/>
                  <a:gd name="T51" fmla="*/ 1000 h 1226"/>
                  <a:gd name="T52" fmla="*/ 1608 w 1986"/>
                  <a:gd name="T53" fmla="*/ 1018 h 1226"/>
                  <a:gd name="T54" fmla="*/ 1580 w 1986"/>
                  <a:gd name="T55" fmla="*/ 1030 h 1226"/>
                  <a:gd name="T56" fmla="*/ 306 w 1986"/>
                  <a:gd name="T57" fmla="*/ 856 h 1226"/>
                  <a:gd name="T58" fmla="*/ 282 w 1986"/>
                  <a:gd name="T59" fmla="*/ 852 h 1226"/>
                  <a:gd name="T60" fmla="*/ 262 w 1986"/>
                  <a:gd name="T61" fmla="*/ 834 h 1226"/>
                  <a:gd name="T62" fmla="*/ 264 w 1986"/>
                  <a:gd name="T63" fmla="*/ 816 h 1226"/>
                  <a:gd name="T64" fmla="*/ 288 w 1986"/>
                  <a:gd name="T65" fmla="*/ 800 h 1226"/>
                  <a:gd name="T66" fmla="*/ 1570 w 1986"/>
                  <a:gd name="T67" fmla="*/ 798 h 1226"/>
                  <a:gd name="T68" fmla="*/ 1602 w 1986"/>
                  <a:gd name="T69" fmla="*/ 806 h 1226"/>
                  <a:gd name="T70" fmla="*/ 1616 w 1986"/>
                  <a:gd name="T71" fmla="*/ 828 h 1226"/>
                  <a:gd name="T72" fmla="*/ 1608 w 1986"/>
                  <a:gd name="T73" fmla="*/ 844 h 1226"/>
                  <a:gd name="T74" fmla="*/ 1580 w 1986"/>
                  <a:gd name="T75" fmla="*/ 856 h 1226"/>
                  <a:gd name="T76" fmla="*/ 1656 w 1986"/>
                  <a:gd name="T77" fmla="*/ 506 h 1226"/>
                  <a:gd name="T78" fmla="*/ 1642 w 1986"/>
                  <a:gd name="T79" fmla="*/ 536 h 1226"/>
                  <a:gd name="T80" fmla="*/ 1608 w 1986"/>
                  <a:gd name="T81" fmla="*/ 550 h 1226"/>
                  <a:gd name="T82" fmla="*/ 250 w 1986"/>
                  <a:gd name="T83" fmla="*/ 546 h 1226"/>
                  <a:gd name="T84" fmla="*/ 224 w 1986"/>
                  <a:gd name="T85" fmla="*/ 524 h 1226"/>
                  <a:gd name="T86" fmla="*/ 220 w 1986"/>
                  <a:gd name="T87" fmla="*/ 338 h 1226"/>
                  <a:gd name="T88" fmla="*/ 234 w 1986"/>
                  <a:gd name="T89" fmla="*/ 308 h 1226"/>
                  <a:gd name="T90" fmla="*/ 270 w 1986"/>
                  <a:gd name="T91" fmla="*/ 296 h 1226"/>
                  <a:gd name="T92" fmla="*/ 1626 w 1986"/>
                  <a:gd name="T93" fmla="*/ 298 h 1226"/>
                  <a:gd name="T94" fmla="*/ 1652 w 1986"/>
                  <a:gd name="T95" fmla="*/ 322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86" h="1226">
                    <a:moveTo>
                      <a:pt x="1838" y="0"/>
                    </a:moveTo>
                    <a:lnTo>
                      <a:pt x="146" y="0"/>
                    </a:lnTo>
                    <a:lnTo>
                      <a:pt x="146" y="0"/>
                    </a:lnTo>
                    <a:lnTo>
                      <a:pt x="132" y="0"/>
                    </a:lnTo>
                    <a:lnTo>
                      <a:pt x="118" y="2"/>
                    </a:lnTo>
                    <a:lnTo>
                      <a:pt x="102" y="6"/>
                    </a:lnTo>
                    <a:lnTo>
                      <a:pt x="90" y="12"/>
                    </a:lnTo>
                    <a:lnTo>
                      <a:pt x="76" y="18"/>
                    </a:lnTo>
                    <a:lnTo>
                      <a:pt x="64" y="24"/>
                    </a:lnTo>
                    <a:lnTo>
                      <a:pt x="52" y="34"/>
                    </a:lnTo>
                    <a:lnTo>
                      <a:pt x="42" y="42"/>
                    </a:lnTo>
                    <a:lnTo>
                      <a:pt x="32" y="54"/>
                    </a:lnTo>
                    <a:lnTo>
                      <a:pt x="24" y="64"/>
                    </a:lnTo>
                    <a:lnTo>
                      <a:pt x="16" y="78"/>
                    </a:lnTo>
                    <a:lnTo>
                      <a:pt x="10" y="90"/>
                    </a:lnTo>
                    <a:lnTo>
                      <a:pt x="6" y="104"/>
                    </a:lnTo>
                    <a:lnTo>
                      <a:pt x="2" y="118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0" y="1078"/>
                    </a:lnTo>
                    <a:lnTo>
                      <a:pt x="0" y="1078"/>
                    </a:lnTo>
                    <a:lnTo>
                      <a:pt x="0" y="1092"/>
                    </a:lnTo>
                    <a:lnTo>
                      <a:pt x="2" y="1108"/>
                    </a:lnTo>
                    <a:lnTo>
                      <a:pt x="6" y="1122"/>
                    </a:lnTo>
                    <a:lnTo>
                      <a:pt x="10" y="1134"/>
                    </a:lnTo>
                    <a:lnTo>
                      <a:pt x="16" y="1148"/>
                    </a:lnTo>
                    <a:lnTo>
                      <a:pt x="24" y="1160"/>
                    </a:lnTo>
                    <a:lnTo>
                      <a:pt x="32" y="1172"/>
                    </a:lnTo>
                    <a:lnTo>
                      <a:pt x="42" y="1182"/>
                    </a:lnTo>
                    <a:lnTo>
                      <a:pt x="52" y="1192"/>
                    </a:lnTo>
                    <a:lnTo>
                      <a:pt x="64" y="1200"/>
                    </a:lnTo>
                    <a:lnTo>
                      <a:pt x="76" y="1208"/>
                    </a:lnTo>
                    <a:lnTo>
                      <a:pt x="90" y="1214"/>
                    </a:lnTo>
                    <a:lnTo>
                      <a:pt x="102" y="1218"/>
                    </a:lnTo>
                    <a:lnTo>
                      <a:pt x="118" y="1222"/>
                    </a:lnTo>
                    <a:lnTo>
                      <a:pt x="132" y="1224"/>
                    </a:lnTo>
                    <a:lnTo>
                      <a:pt x="146" y="1226"/>
                    </a:lnTo>
                    <a:lnTo>
                      <a:pt x="1838" y="1226"/>
                    </a:lnTo>
                    <a:lnTo>
                      <a:pt x="1838" y="1226"/>
                    </a:lnTo>
                    <a:lnTo>
                      <a:pt x="1852" y="1224"/>
                    </a:lnTo>
                    <a:lnTo>
                      <a:pt x="1868" y="1222"/>
                    </a:lnTo>
                    <a:lnTo>
                      <a:pt x="1882" y="1218"/>
                    </a:lnTo>
                    <a:lnTo>
                      <a:pt x="1896" y="1214"/>
                    </a:lnTo>
                    <a:lnTo>
                      <a:pt x="1908" y="1208"/>
                    </a:lnTo>
                    <a:lnTo>
                      <a:pt x="1920" y="1200"/>
                    </a:lnTo>
                    <a:lnTo>
                      <a:pt x="1932" y="1192"/>
                    </a:lnTo>
                    <a:lnTo>
                      <a:pt x="1942" y="1182"/>
                    </a:lnTo>
                    <a:lnTo>
                      <a:pt x="1952" y="1172"/>
                    </a:lnTo>
                    <a:lnTo>
                      <a:pt x="1960" y="1160"/>
                    </a:lnTo>
                    <a:lnTo>
                      <a:pt x="1968" y="1148"/>
                    </a:lnTo>
                    <a:lnTo>
                      <a:pt x="1974" y="1134"/>
                    </a:lnTo>
                    <a:lnTo>
                      <a:pt x="1978" y="1122"/>
                    </a:lnTo>
                    <a:lnTo>
                      <a:pt x="1982" y="1108"/>
                    </a:lnTo>
                    <a:lnTo>
                      <a:pt x="1984" y="1092"/>
                    </a:lnTo>
                    <a:lnTo>
                      <a:pt x="1986" y="1078"/>
                    </a:lnTo>
                    <a:lnTo>
                      <a:pt x="1986" y="148"/>
                    </a:lnTo>
                    <a:lnTo>
                      <a:pt x="1986" y="148"/>
                    </a:lnTo>
                    <a:lnTo>
                      <a:pt x="1984" y="132"/>
                    </a:lnTo>
                    <a:lnTo>
                      <a:pt x="1982" y="118"/>
                    </a:lnTo>
                    <a:lnTo>
                      <a:pt x="1978" y="104"/>
                    </a:lnTo>
                    <a:lnTo>
                      <a:pt x="1974" y="90"/>
                    </a:lnTo>
                    <a:lnTo>
                      <a:pt x="1968" y="78"/>
                    </a:lnTo>
                    <a:lnTo>
                      <a:pt x="1960" y="64"/>
                    </a:lnTo>
                    <a:lnTo>
                      <a:pt x="1952" y="54"/>
                    </a:lnTo>
                    <a:lnTo>
                      <a:pt x="1942" y="42"/>
                    </a:lnTo>
                    <a:lnTo>
                      <a:pt x="1932" y="34"/>
                    </a:lnTo>
                    <a:lnTo>
                      <a:pt x="1920" y="24"/>
                    </a:lnTo>
                    <a:lnTo>
                      <a:pt x="1908" y="18"/>
                    </a:lnTo>
                    <a:lnTo>
                      <a:pt x="1896" y="12"/>
                    </a:lnTo>
                    <a:lnTo>
                      <a:pt x="1882" y="6"/>
                    </a:lnTo>
                    <a:lnTo>
                      <a:pt x="1868" y="2"/>
                    </a:lnTo>
                    <a:lnTo>
                      <a:pt x="1852" y="0"/>
                    </a:lnTo>
                    <a:lnTo>
                      <a:pt x="1838" y="0"/>
                    </a:lnTo>
                    <a:lnTo>
                      <a:pt x="1838" y="0"/>
                    </a:lnTo>
                    <a:close/>
                    <a:moveTo>
                      <a:pt x="1570" y="1032"/>
                    </a:moveTo>
                    <a:lnTo>
                      <a:pt x="306" y="1032"/>
                    </a:lnTo>
                    <a:lnTo>
                      <a:pt x="306" y="1032"/>
                    </a:lnTo>
                    <a:lnTo>
                      <a:pt x="298" y="1030"/>
                    </a:lnTo>
                    <a:lnTo>
                      <a:pt x="288" y="1028"/>
                    </a:lnTo>
                    <a:lnTo>
                      <a:pt x="282" y="1026"/>
                    </a:lnTo>
                    <a:lnTo>
                      <a:pt x="274" y="1022"/>
                    </a:lnTo>
                    <a:lnTo>
                      <a:pt x="268" y="1018"/>
                    </a:lnTo>
                    <a:lnTo>
                      <a:pt x="264" y="1012"/>
                    </a:lnTo>
                    <a:lnTo>
                      <a:pt x="262" y="1006"/>
                    </a:lnTo>
                    <a:lnTo>
                      <a:pt x="262" y="1000"/>
                    </a:lnTo>
                    <a:lnTo>
                      <a:pt x="262" y="1000"/>
                    </a:lnTo>
                    <a:lnTo>
                      <a:pt x="262" y="994"/>
                    </a:lnTo>
                    <a:lnTo>
                      <a:pt x="264" y="988"/>
                    </a:lnTo>
                    <a:lnTo>
                      <a:pt x="268" y="982"/>
                    </a:lnTo>
                    <a:lnTo>
                      <a:pt x="274" y="978"/>
                    </a:lnTo>
                    <a:lnTo>
                      <a:pt x="282" y="974"/>
                    </a:lnTo>
                    <a:lnTo>
                      <a:pt x="288" y="970"/>
                    </a:lnTo>
                    <a:lnTo>
                      <a:pt x="298" y="970"/>
                    </a:lnTo>
                    <a:lnTo>
                      <a:pt x="306" y="968"/>
                    </a:lnTo>
                    <a:lnTo>
                      <a:pt x="1570" y="968"/>
                    </a:lnTo>
                    <a:lnTo>
                      <a:pt x="1570" y="968"/>
                    </a:lnTo>
                    <a:lnTo>
                      <a:pt x="1580" y="970"/>
                    </a:lnTo>
                    <a:lnTo>
                      <a:pt x="1588" y="970"/>
                    </a:lnTo>
                    <a:lnTo>
                      <a:pt x="1596" y="974"/>
                    </a:lnTo>
                    <a:lnTo>
                      <a:pt x="1602" y="978"/>
                    </a:lnTo>
                    <a:lnTo>
                      <a:pt x="1608" y="982"/>
                    </a:lnTo>
                    <a:lnTo>
                      <a:pt x="1612" y="988"/>
                    </a:lnTo>
                    <a:lnTo>
                      <a:pt x="1614" y="994"/>
                    </a:lnTo>
                    <a:lnTo>
                      <a:pt x="1616" y="1000"/>
                    </a:lnTo>
                    <a:lnTo>
                      <a:pt x="1616" y="1000"/>
                    </a:lnTo>
                    <a:lnTo>
                      <a:pt x="1614" y="1006"/>
                    </a:lnTo>
                    <a:lnTo>
                      <a:pt x="1612" y="1012"/>
                    </a:lnTo>
                    <a:lnTo>
                      <a:pt x="1608" y="1018"/>
                    </a:lnTo>
                    <a:lnTo>
                      <a:pt x="1602" y="1022"/>
                    </a:lnTo>
                    <a:lnTo>
                      <a:pt x="1596" y="1026"/>
                    </a:lnTo>
                    <a:lnTo>
                      <a:pt x="1588" y="1028"/>
                    </a:lnTo>
                    <a:lnTo>
                      <a:pt x="1580" y="1030"/>
                    </a:lnTo>
                    <a:lnTo>
                      <a:pt x="1570" y="1032"/>
                    </a:lnTo>
                    <a:lnTo>
                      <a:pt x="1570" y="1032"/>
                    </a:lnTo>
                    <a:close/>
                    <a:moveTo>
                      <a:pt x="1570" y="856"/>
                    </a:moveTo>
                    <a:lnTo>
                      <a:pt x="306" y="856"/>
                    </a:lnTo>
                    <a:lnTo>
                      <a:pt x="306" y="856"/>
                    </a:lnTo>
                    <a:lnTo>
                      <a:pt x="298" y="856"/>
                    </a:lnTo>
                    <a:lnTo>
                      <a:pt x="288" y="854"/>
                    </a:lnTo>
                    <a:lnTo>
                      <a:pt x="282" y="852"/>
                    </a:lnTo>
                    <a:lnTo>
                      <a:pt x="274" y="848"/>
                    </a:lnTo>
                    <a:lnTo>
                      <a:pt x="268" y="844"/>
                    </a:lnTo>
                    <a:lnTo>
                      <a:pt x="264" y="838"/>
                    </a:lnTo>
                    <a:lnTo>
                      <a:pt x="262" y="834"/>
                    </a:lnTo>
                    <a:lnTo>
                      <a:pt x="262" y="828"/>
                    </a:lnTo>
                    <a:lnTo>
                      <a:pt x="262" y="828"/>
                    </a:lnTo>
                    <a:lnTo>
                      <a:pt x="262" y="822"/>
                    </a:lnTo>
                    <a:lnTo>
                      <a:pt x="264" y="816"/>
                    </a:lnTo>
                    <a:lnTo>
                      <a:pt x="268" y="812"/>
                    </a:lnTo>
                    <a:lnTo>
                      <a:pt x="274" y="806"/>
                    </a:lnTo>
                    <a:lnTo>
                      <a:pt x="282" y="804"/>
                    </a:lnTo>
                    <a:lnTo>
                      <a:pt x="288" y="800"/>
                    </a:lnTo>
                    <a:lnTo>
                      <a:pt x="298" y="798"/>
                    </a:lnTo>
                    <a:lnTo>
                      <a:pt x="306" y="798"/>
                    </a:lnTo>
                    <a:lnTo>
                      <a:pt x="1570" y="798"/>
                    </a:lnTo>
                    <a:lnTo>
                      <a:pt x="1570" y="798"/>
                    </a:lnTo>
                    <a:lnTo>
                      <a:pt x="1580" y="798"/>
                    </a:lnTo>
                    <a:lnTo>
                      <a:pt x="1588" y="800"/>
                    </a:lnTo>
                    <a:lnTo>
                      <a:pt x="1596" y="804"/>
                    </a:lnTo>
                    <a:lnTo>
                      <a:pt x="1602" y="806"/>
                    </a:lnTo>
                    <a:lnTo>
                      <a:pt x="1608" y="812"/>
                    </a:lnTo>
                    <a:lnTo>
                      <a:pt x="1612" y="816"/>
                    </a:lnTo>
                    <a:lnTo>
                      <a:pt x="1614" y="822"/>
                    </a:lnTo>
                    <a:lnTo>
                      <a:pt x="1616" y="828"/>
                    </a:lnTo>
                    <a:lnTo>
                      <a:pt x="1616" y="828"/>
                    </a:lnTo>
                    <a:lnTo>
                      <a:pt x="1614" y="834"/>
                    </a:lnTo>
                    <a:lnTo>
                      <a:pt x="1612" y="838"/>
                    </a:lnTo>
                    <a:lnTo>
                      <a:pt x="1608" y="844"/>
                    </a:lnTo>
                    <a:lnTo>
                      <a:pt x="1602" y="848"/>
                    </a:lnTo>
                    <a:lnTo>
                      <a:pt x="1596" y="852"/>
                    </a:lnTo>
                    <a:lnTo>
                      <a:pt x="1588" y="854"/>
                    </a:lnTo>
                    <a:lnTo>
                      <a:pt x="1580" y="856"/>
                    </a:lnTo>
                    <a:lnTo>
                      <a:pt x="1570" y="856"/>
                    </a:lnTo>
                    <a:lnTo>
                      <a:pt x="1570" y="856"/>
                    </a:lnTo>
                    <a:close/>
                    <a:moveTo>
                      <a:pt x="1656" y="506"/>
                    </a:moveTo>
                    <a:lnTo>
                      <a:pt x="1656" y="506"/>
                    </a:lnTo>
                    <a:lnTo>
                      <a:pt x="1656" y="516"/>
                    </a:lnTo>
                    <a:lnTo>
                      <a:pt x="1652" y="524"/>
                    </a:lnTo>
                    <a:lnTo>
                      <a:pt x="1648" y="530"/>
                    </a:lnTo>
                    <a:lnTo>
                      <a:pt x="1642" y="536"/>
                    </a:lnTo>
                    <a:lnTo>
                      <a:pt x="1634" y="542"/>
                    </a:lnTo>
                    <a:lnTo>
                      <a:pt x="1626" y="546"/>
                    </a:lnTo>
                    <a:lnTo>
                      <a:pt x="1618" y="548"/>
                    </a:lnTo>
                    <a:lnTo>
                      <a:pt x="1608" y="550"/>
                    </a:lnTo>
                    <a:lnTo>
                      <a:pt x="270" y="550"/>
                    </a:lnTo>
                    <a:lnTo>
                      <a:pt x="270" y="550"/>
                    </a:lnTo>
                    <a:lnTo>
                      <a:pt x="260" y="548"/>
                    </a:lnTo>
                    <a:lnTo>
                      <a:pt x="250" y="546"/>
                    </a:lnTo>
                    <a:lnTo>
                      <a:pt x="242" y="542"/>
                    </a:lnTo>
                    <a:lnTo>
                      <a:pt x="234" y="536"/>
                    </a:lnTo>
                    <a:lnTo>
                      <a:pt x="228" y="530"/>
                    </a:lnTo>
                    <a:lnTo>
                      <a:pt x="224" y="524"/>
                    </a:lnTo>
                    <a:lnTo>
                      <a:pt x="220" y="516"/>
                    </a:lnTo>
                    <a:lnTo>
                      <a:pt x="220" y="506"/>
                    </a:lnTo>
                    <a:lnTo>
                      <a:pt x="220" y="338"/>
                    </a:lnTo>
                    <a:lnTo>
                      <a:pt x="220" y="338"/>
                    </a:lnTo>
                    <a:lnTo>
                      <a:pt x="220" y="330"/>
                    </a:lnTo>
                    <a:lnTo>
                      <a:pt x="224" y="322"/>
                    </a:lnTo>
                    <a:lnTo>
                      <a:pt x="228" y="314"/>
                    </a:lnTo>
                    <a:lnTo>
                      <a:pt x="234" y="308"/>
                    </a:lnTo>
                    <a:lnTo>
                      <a:pt x="242" y="302"/>
                    </a:lnTo>
                    <a:lnTo>
                      <a:pt x="250" y="298"/>
                    </a:lnTo>
                    <a:lnTo>
                      <a:pt x="260" y="296"/>
                    </a:lnTo>
                    <a:lnTo>
                      <a:pt x="270" y="296"/>
                    </a:lnTo>
                    <a:lnTo>
                      <a:pt x="1608" y="296"/>
                    </a:lnTo>
                    <a:lnTo>
                      <a:pt x="1608" y="296"/>
                    </a:lnTo>
                    <a:lnTo>
                      <a:pt x="1618" y="296"/>
                    </a:lnTo>
                    <a:lnTo>
                      <a:pt x="1626" y="298"/>
                    </a:lnTo>
                    <a:lnTo>
                      <a:pt x="1634" y="302"/>
                    </a:lnTo>
                    <a:lnTo>
                      <a:pt x="1642" y="308"/>
                    </a:lnTo>
                    <a:lnTo>
                      <a:pt x="1648" y="314"/>
                    </a:lnTo>
                    <a:lnTo>
                      <a:pt x="1652" y="322"/>
                    </a:lnTo>
                    <a:lnTo>
                      <a:pt x="1656" y="330"/>
                    </a:lnTo>
                    <a:lnTo>
                      <a:pt x="1656" y="338"/>
                    </a:lnTo>
                    <a:lnTo>
                      <a:pt x="1656" y="5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2" name="Slide Number Placeholder 3">
            <a:extLst>
              <a:ext uri="{FF2B5EF4-FFF2-40B4-BE49-F238E27FC236}">
                <a16:creationId xmlns:a16="http://schemas.microsoft.com/office/drawing/2014/main" xmlns="" id="{AE6D8FF2-5B2D-4B32-95C8-3300A2FDB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E347BF38-E448-41DC-8037-6C2F08EC1FF1}"/>
              </a:ext>
            </a:extLst>
          </p:cNvPr>
          <p:cNvSpPr/>
          <p:nvPr/>
        </p:nvSpPr>
        <p:spPr>
          <a:xfrm>
            <a:off x="481506" y="1356269"/>
            <a:ext cx="7279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Μείωση ΦΠΑ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(1</a:t>
            </a:r>
            <a:r>
              <a:rPr kumimoji="0" lang="el-GR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η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 Ιουνίου – 31</a:t>
            </a:r>
            <a:r>
              <a:rPr kumimoji="0" lang="el-GR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η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 Οκτωβρίου)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val 40">
            <a:extLst>
              <a:ext uri="{FF2B5EF4-FFF2-40B4-BE49-F238E27FC236}">
                <a16:creationId xmlns:a16="http://schemas.microsoft.com/office/drawing/2014/main" xmlns="" id="{AC82C843-749B-4B74-B74C-8225A763EA40}"/>
              </a:ext>
            </a:extLst>
          </p:cNvPr>
          <p:cNvSpPr/>
          <p:nvPr/>
        </p:nvSpPr>
        <p:spPr>
          <a:xfrm>
            <a:off x="531335" y="2286401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9</a:t>
            </a:r>
          </a:p>
        </p:txBody>
      </p:sp>
      <p:sp>
        <p:nvSpPr>
          <p:cNvPr id="88" name="Oval 40">
            <a:extLst>
              <a:ext uri="{FF2B5EF4-FFF2-40B4-BE49-F238E27FC236}">
                <a16:creationId xmlns:a16="http://schemas.microsoft.com/office/drawing/2014/main" xmlns="" id="{AC82C843-749B-4B74-B74C-8225A763EA40}"/>
              </a:ext>
            </a:extLst>
          </p:cNvPr>
          <p:cNvSpPr/>
          <p:nvPr/>
        </p:nvSpPr>
        <p:spPr>
          <a:xfrm>
            <a:off x="3250490" y="2286401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10</a:t>
            </a:r>
          </a:p>
        </p:txBody>
      </p:sp>
      <p:sp>
        <p:nvSpPr>
          <p:cNvPr id="89" name="Oval 40">
            <a:extLst>
              <a:ext uri="{FF2B5EF4-FFF2-40B4-BE49-F238E27FC236}">
                <a16:creationId xmlns:a16="http://schemas.microsoft.com/office/drawing/2014/main" xmlns="" id="{AC82C843-749B-4B74-B74C-8225A763EA40}"/>
              </a:ext>
            </a:extLst>
          </p:cNvPr>
          <p:cNvSpPr/>
          <p:nvPr/>
        </p:nvSpPr>
        <p:spPr>
          <a:xfrm>
            <a:off x="6084315" y="2286401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11</a:t>
            </a:r>
          </a:p>
        </p:txBody>
      </p:sp>
      <p:sp>
        <p:nvSpPr>
          <p:cNvPr id="90" name="Oval 40">
            <a:extLst>
              <a:ext uri="{FF2B5EF4-FFF2-40B4-BE49-F238E27FC236}">
                <a16:creationId xmlns:a16="http://schemas.microsoft.com/office/drawing/2014/main" xmlns="" id="{AC82C843-749B-4B74-B74C-8225A763EA40}"/>
              </a:ext>
            </a:extLst>
          </p:cNvPr>
          <p:cNvSpPr/>
          <p:nvPr/>
        </p:nvSpPr>
        <p:spPr>
          <a:xfrm>
            <a:off x="8898045" y="2286401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xmlns="" val="3465215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37271" name="think-cell Slide" r:id="rId4" imgW="360" imgH="360" progId="">
              <p:embed/>
            </p:oleObj>
          </a:graphicData>
        </a:graphic>
      </p:graphicFrame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3954A43B-E9DF-4277-98F1-DC5598EFD554}"/>
              </a:ext>
            </a:extLst>
          </p:cNvPr>
          <p:cNvGrpSpPr/>
          <p:nvPr/>
        </p:nvGrpSpPr>
        <p:grpSpPr>
          <a:xfrm>
            <a:off x="801944" y="1991333"/>
            <a:ext cx="9181458" cy="3584109"/>
            <a:chOff x="716234" y="1703540"/>
            <a:chExt cx="9181458" cy="4712012"/>
          </a:xfrm>
        </p:grpSpPr>
        <p:sp>
          <p:nvSpPr>
            <p:cNvPr id="58" name="Rectangle: Diagonal Corners Snipped 57">
              <a:extLst>
                <a:ext uri="{FF2B5EF4-FFF2-40B4-BE49-F238E27FC236}">
                  <a16:creationId xmlns:a16="http://schemas.microsoft.com/office/drawing/2014/main" xmlns="" id="{35BD79A9-C7BA-4D8F-B230-22E5C6E3CDD5}"/>
                </a:ext>
              </a:extLst>
            </p:cNvPr>
            <p:cNvSpPr/>
            <p:nvPr/>
          </p:nvSpPr>
          <p:spPr>
            <a:xfrm>
              <a:off x="4517824" y="4430098"/>
              <a:ext cx="5379868" cy="1985454"/>
            </a:xfrm>
            <a:prstGeom prst="snip2Diag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eorgia"/>
              </a:endParaRPr>
            </a:p>
          </p:txBody>
        </p:sp>
        <p:sp>
          <p:nvSpPr>
            <p:cNvPr id="59" name="Rectangle: Diagonal Corners Snipped 58">
              <a:extLst>
                <a:ext uri="{FF2B5EF4-FFF2-40B4-BE49-F238E27FC236}">
                  <a16:creationId xmlns:a16="http://schemas.microsoft.com/office/drawing/2014/main" xmlns="" id="{49155869-D3B2-482A-A4BB-1B8E31EA75E5}"/>
                </a:ext>
              </a:extLst>
            </p:cNvPr>
            <p:cNvSpPr/>
            <p:nvPr/>
          </p:nvSpPr>
          <p:spPr>
            <a:xfrm>
              <a:off x="716234" y="1703540"/>
              <a:ext cx="5379868" cy="1985454"/>
            </a:xfrm>
            <a:prstGeom prst="snip2DiagRect">
              <a:avLst/>
            </a:prstGeom>
            <a:solidFill>
              <a:schemeClr val="accent5">
                <a:lumMod val="75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eorgia"/>
              </a:endParaRPr>
            </a:p>
          </p:txBody>
        </p:sp>
      </p:grpSp>
      <p:sp>
        <p:nvSpPr>
          <p:cNvPr id="45" name="Rectangle: Diagonal Corners Snipped 44">
            <a:extLst>
              <a:ext uri="{FF2B5EF4-FFF2-40B4-BE49-F238E27FC236}">
                <a16:creationId xmlns:a16="http://schemas.microsoft.com/office/drawing/2014/main" xmlns="" id="{842834B8-C630-45A8-8EE5-F03B45E72CCC}"/>
              </a:ext>
            </a:extLst>
          </p:cNvPr>
          <p:cNvSpPr/>
          <p:nvPr/>
        </p:nvSpPr>
        <p:spPr>
          <a:xfrm rot="2704752">
            <a:off x="11340584" y="3321105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46" name="Rectangle: Diagonal Corners Snipped 45">
            <a:extLst>
              <a:ext uri="{FF2B5EF4-FFF2-40B4-BE49-F238E27FC236}">
                <a16:creationId xmlns:a16="http://schemas.microsoft.com/office/drawing/2014/main" xmlns="" id="{9738ED17-DD89-4F36-8078-1EDCD9117C82}"/>
              </a:ext>
            </a:extLst>
          </p:cNvPr>
          <p:cNvSpPr/>
          <p:nvPr/>
        </p:nvSpPr>
        <p:spPr>
          <a:xfrm rot="2704752">
            <a:off x="11340586" y="4919864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47" name="Rectangle: Diagonal Corners Snipped 46">
            <a:extLst>
              <a:ext uri="{FF2B5EF4-FFF2-40B4-BE49-F238E27FC236}">
                <a16:creationId xmlns:a16="http://schemas.microsoft.com/office/drawing/2014/main" xmlns="" id="{14C4E1C9-E283-41C7-8E75-2BA8B51949C9}"/>
              </a:ext>
            </a:extLst>
          </p:cNvPr>
          <p:cNvSpPr/>
          <p:nvPr/>
        </p:nvSpPr>
        <p:spPr>
          <a:xfrm rot="2704752">
            <a:off x="404900" y="4899145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8EFD45C3-E2B7-45E0-8639-0E8B7AAAA840}"/>
              </a:ext>
            </a:extLst>
          </p:cNvPr>
          <p:cNvSpPr/>
          <p:nvPr/>
        </p:nvSpPr>
        <p:spPr>
          <a:xfrm>
            <a:off x="6268795" y="4073786"/>
            <a:ext cx="30341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Εθνικό Μητρώο Νεοφυών Επιχειρήσεων και εκπτώσεις φόρου για εισροή κεφαλαίων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B34EDFF3-4F5D-4BFB-A4CC-D145F44C1CB6}"/>
              </a:ext>
            </a:extLst>
          </p:cNvPr>
          <p:cNvSpPr/>
          <p:nvPr/>
        </p:nvSpPr>
        <p:spPr>
          <a:xfrm>
            <a:off x="2868614" y="2299237"/>
            <a:ext cx="31872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Δαπάνες έρευνας και ανάπτυξης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Νέα μέτρα (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4/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5) 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AC82C843-749B-4B74-B74C-8225A763EA40}"/>
              </a:ext>
            </a:extLst>
          </p:cNvPr>
          <p:cNvSpPr/>
          <p:nvPr/>
        </p:nvSpPr>
        <p:spPr>
          <a:xfrm>
            <a:off x="704116" y="182933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13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0786676-671E-462C-822D-2BA6067657BE}"/>
              </a:ext>
            </a:extLst>
          </p:cNvPr>
          <p:cNvSpPr/>
          <p:nvPr/>
        </p:nvSpPr>
        <p:spPr>
          <a:xfrm>
            <a:off x="4462216" y="3851950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14</a:t>
            </a:r>
          </a:p>
        </p:txBody>
      </p:sp>
      <p:sp>
        <p:nvSpPr>
          <p:cNvPr id="30" name="Freeform 131">
            <a:extLst>
              <a:ext uri="{FF2B5EF4-FFF2-40B4-BE49-F238E27FC236}">
                <a16:creationId xmlns:a16="http://schemas.microsoft.com/office/drawing/2014/main" xmlns="" id="{A300DCAE-BA78-47B8-A7D5-18EBB944A5D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927534" y="4243767"/>
            <a:ext cx="744113" cy="864000"/>
          </a:xfrm>
          <a:custGeom>
            <a:avLst/>
            <a:gdLst>
              <a:gd name="T0" fmla="*/ 1328 w 5766"/>
              <a:gd name="T1" fmla="*/ 0 h 6695"/>
              <a:gd name="T2" fmla="*/ 0 w 5766"/>
              <a:gd name="T3" fmla="*/ 3224 h 6695"/>
              <a:gd name="T4" fmla="*/ 5766 w 5766"/>
              <a:gd name="T5" fmla="*/ 6695 h 6695"/>
              <a:gd name="T6" fmla="*/ 1575 w 5766"/>
              <a:gd name="T7" fmla="*/ 246 h 6695"/>
              <a:gd name="T8" fmla="*/ 1575 w 5766"/>
              <a:gd name="T9" fmla="*/ 932 h 6695"/>
              <a:gd name="T10" fmla="*/ 246 w 5766"/>
              <a:gd name="T11" fmla="*/ 3469 h 6695"/>
              <a:gd name="T12" fmla="*/ 4406 w 5766"/>
              <a:gd name="T13" fmla="*/ 3469 h 6695"/>
              <a:gd name="T14" fmla="*/ 1026 w 5766"/>
              <a:gd name="T15" fmla="*/ 3224 h 6695"/>
              <a:gd name="T16" fmla="*/ 1040 w 5766"/>
              <a:gd name="T17" fmla="*/ 3152 h 6695"/>
              <a:gd name="T18" fmla="*/ 1074 w 5766"/>
              <a:gd name="T19" fmla="*/ 3048 h 6695"/>
              <a:gd name="T20" fmla="*/ 1120 w 5766"/>
              <a:gd name="T21" fmla="*/ 2952 h 6695"/>
              <a:gd name="T22" fmla="*/ 1176 w 5766"/>
              <a:gd name="T23" fmla="*/ 2864 h 6695"/>
              <a:gd name="T24" fmla="*/ 1246 w 5766"/>
              <a:gd name="T25" fmla="*/ 2782 h 6695"/>
              <a:gd name="T26" fmla="*/ 1324 w 5766"/>
              <a:gd name="T27" fmla="*/ 2712 h 6695"/>
              <a:gd name="T28" fmla="*/ 1410 w 5766"/>
              <a:gd name="T29" fmla="*/ 2652 h 6695"/>
              <a:gd name="T30" fmla="*/ 1507 w 5766"/>
              <a:gd name="T31" fmla="*/ 2604 h 6695"/>
              <a:gd name="T32" fmla="*/ 1609 w 5766"/>
              <a:gd name="T33" fmla="*/ 2566 h 6695"/>
              <a:gd name="T34" fmla="*/ 1715 w 5766"/>
              <a:gd name="T35" fmla="*/ 2544 h 6695"/>
              <a:gd name="T36" fmla="*/ 1827 w 5766"/>
              <a:gd name="T37" fmla="*/ 2536 h 6695"/>
              <a:gd name="T38" fmla="*/ 2863 w 5766"/>
              <a:gd name="T39" fmla="*/ 2538 h 6695"/>
              <a:gd name="T40" fmla="*/ 2973 w 5766"/>
              <a:gd name="T41" fmla="*/ 2550 h 6695"/>
              <a:gd name="T42" fmla="*/ 3079 w 5766"/>
              <a:gd name="T43" fmla="*/ 2578 h 6695"/>
              <a:gd name="T44" fmla="*/ 3177 w 5766"/>
              <a:gd name="T45" fmla="*/ 2618 h 6695"/>
              <a:gd name="T46" fmla="*/ 3271 w 5766"/>
              <a:gd name="T47" fmla="*/ 2670 h 6695"/>
              <a:gd name="T48" fmla="*/ 3355 w 5766"/>
              <a:gd name="T49" fmla="*/ 2734 h 6695"/>
              <a:gd name="T50" fmla="*/ 3429 w 5766"/>
              <a:gd name="T51" fmla="*/ 2808 h 6695"/>
              <a:gd name="T52" fmla="*/ 3495 w 5766"/>
              <a:gd name="T53" fmla="*/ 2892 h 6695"/>
              <a:gd name="T54" fmla="*/ 3549 w 5766"/>
              <a:gd name="T55" fmla="*/ 2984 h 6695"/>
              <a:gd name="T56" fmla="*/ 3591 w 5766"/>
              <a:gd name="T57" fmla="*/ 3082 h 6695"/>
              <a:gd name="T58" fmla="*/ 3619 w 5766"/>
              <a:gd name="T59" fmla="*/ 3188 h 6695"/>
              <a:gd name="T60" fmla="*/ 5520 w 5766"/>
              <a:gd name="T61" fmla="*/ 6449 h 6695"/>
              <a:gd name="T62" fmla="*/ 3873 w 5766"/>
              <a:gd name="T63" fmla="*/ 3224 h 6695"/>
              <a:gd name="T64" fmla="*/ 3857 w 5766"/>
              <a:gd name="T65" fmla="*/ 3126 h 6695"/>
              <a:gd name="T66" fmla="*/ 3817 w 5766"/>
              <a:gd name="T67" fmla="*/ 2988 h 6695"/>
              <a:gd name="T68" fmla="*/ 3759 w 5766"/>
              <a:gd name="T69" fmla="*/ 2856 h 6695"/>
              <a:gd name="T70" fmla="*/ 3685 w 5766"/>
              <a:gd name="T71" fmla="*/ 2736 h 6695"/>
              <a:gd name="T72" fmla="*/ 3595 w 5766"/>
              <a:gd name="T73" fmla="*/ 2626 h 6695"/>
              <a:gd name="T74" fmla="*/ 3493 w 5766"/>
              <a:gd name="T75" fmla="*/ 2530 h 6695"/>
              <a:gd name="T76" fmla="*/ 3377 w 5766"/>
              <a:gd name="T77" fmla="*/ 2448 h 6695"/>
              <a:gd name="T78" fmla="*/ 3251 w 5766"/>
              <a:gd name="T79" fmla="*/ 2382 h 6695"/>
              <a:gd name="T80" fmla="*/ 3117 w 5766"/>
              <a:gd name="T81" fmla="*/ 2332 h 6695"/>
              <a:gd name="T82" fmla="*/ 2975 w 5766"/>
              <a:gd name="T83" fmla="*/ 2302 h 6695"/>
              <a:gd name="T84" fmla="*/ 2825 w 5766"/>
              <a:gd name="T85" fmla="*/ 2292 h 6695"/>
              <a:gd name="T86" fmla="*/ 1777 w 5766"/>
              <a:gd name="T87" fmla="*/ 2292 h 6695"/>
              <a:gd name="T88" fmla="*/ 1629 w 5766"/>
              <a:gd name="T89" fmla="*/ 2310 h 6695"/>
              <a:gd name="T90" fmla="*/ 1489 w 5766"/>
              <a:gd name="T91" fmla="*/ 2346 h 6695"/>
              <a:gd name="T92" fmla="*/ 1356 w 5766"/>
              <a:gd name="T93" fmla="*/ 2402 h 6695"/>
              <a:gd name="T94" fmla="*/ 1234 w 5766"/>
              <a:gd name="T95" fmla="*/ 2474 h 6695"/>
              <a:gd name="T96" fmla="*/ 1122 w 5766"/>
              <a:gd name="T97" fmla="*/ 2560 h 6695"/>
              <a:gd name="T98" fmla="*/ 1024 w 5766"/>
              <a:gd name="T99" fmla="*/ 2662 h 6695"/>
              <a:gd name="T100" fmla="*/ 940 w 5766"/>
              <a:gd name="T101" fmla="*/ 2774 h 6695"/>
              <a:gd name="T102" fmla="*/ 872 w 5766"/>
              <a:gd name="T103" fmla="*/ 2900 h 6695"/>
              <a:gd name="T104" fmla="*/ 820 w 5766"/>
              <a:gd name="T105" fmla="*/ 3032 h 6695"/>
              <a:gd name="T106" fmla="*/ 786 w 5766"/>
              <a:gd name="T107" fmla="*/ 3174 h 6695"/>
              <a:gd name="T108" fmla="*/ 246 w 5766"/>
              <a:gd name="T109" fmla="*/ 1178 h 6695"/>
              <a:gd name="T110" fmla="*/ 5520 w 5766"/>
              <a:gd name="T111" fmla="*/ 1178 h 6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766" h="6695">
                <a:moveTo>
                  <a:pt x="4438" y="932"/>
                </a:moveTo>
                <a:lnTo>
                  <a:pt x="4438" y="0"/>
                </a:lnTo>
                <a:lnTo>
                  <a:pt x="1328" y="0"/>
                </a:lnTo>
                <a:lnTo>
                  <a:pt x="1328" y="932"/>
                </a:lnTo>
                <a:lnTo>
                  <a:pt x="0" y="932"/>
                </a:lnTo>
                <a:lnTo>
                  <a:pt x="0" y="3224"/>
                </a:lnTo>
                <a:lnTo>
                  <a:pt x="0" y="6695"/>
                </a:lnTo>
                <a:lnTo>
                  <a:pt x="4652" y="6695"/>
                </a:lnTo>
                <a:lnTo>
                  <a:pt x="5766" y="6695"/>
                </a:lnTo>
                <a:lnTo>
                  <a:pt x="5766" y="932"/>
                </a:lnTo>
                <a:lnTo>
                  <a:pt x="4438" y="932"/>
                </a:lnTo>
                <a:close/>
                <a:moveTo>
                  <a:pt x="1575" y="246"/>
                </a:moveTo>
                <a:lnTo>
                  <a:pt x="4191" y="246"/>
                </a:lnTo>
                <a:lnTo>
                  <a:pt x="4191" y="932"/>
                </a:lnTo>
                <a:lnTo>
                  <a:pt x="1575" y="932"/>
                </a:lnTo>
                <a:lnTo>
                  <a:pt x="1575" y="246"/>
                </a:lnTo>
                <a:close/>
                <a:moveTo>
                  <a:pt x="246" y="6449"/>
                </a:moveTo>
                <a:lnTo>
                  <a:pt x="246" y="3469"/>
                </a:lnTo>
                <a:lnTo>
                  <a:pt x="770" y="3469"/>
                </a:lnTo>
                <a:lnTo>
                  <a:pt x="3881" y="3469"/>
                </a:lnTo>
                <a:lnTo>
                  <a:pt x="4406" y="3469"/>
                </a:lnTo>
                <a:lnTo>
                  <a:pt x="4406" y="6449"/>
                </a:lnTo>
                <a:lnTo>
                  <a:pt x="246" y="6449"/>
                </a:lnTo>
                <a:close/>
                <a:moveTo>
                  <a:pt x="1026" y="3224"/>
                </a:moveTo>
                <a:lnTo>
                  <a:pt x="1026" y="3224"/>
                </a:lnTo>
                <a:lnTo>
                  <a:pt x="1032" y="3188"/>
                </a:lnTo>
                <a:lnTo>
                  <a:pt x="1040" y="3152"/>
                </a:lnTo>
                <a:lnTo>
                  <a:pt x="1050" y="3116"/>
                </a:lnTo>
                <a:lnTo>
                  <a:pt x="1060" y="3082"/>
                </a:lnTo>
                <a:lnTo>
                  <a:pt x="1074" y="3048"/>
                </a:lnTo>
                <a:lnTo>
                  <a:pt x="1088" y="3016"/>
                </a:lnTo>
                <a:lnTo>
                  <a:pt x="1102" y="2984"/>
                </a:lnTo>
                <a:lnTo>
                  <a:pt x="1120" y="2952"/>
                </a:lnTo>
                <a:lnTo>
                  <a:pt x="1138" y="2922"/>
                </a:lnTo>
                <a:lnTo>
                  <a:pt x="1156" y="2892"/>
                </a:lnTo>
                <a:lnTo>
                  <a:pt x="1176" y="2864"/>
                </a:lnTo>
                <a:lnTo>
                  <a:pt x="1198" y="2836"/>
                </a:lnTo>
                <a:lnTo>
                  <a:pt x="1222" y="2808"/>
                </a:lnTo>
                <a:lnTo>
                  <a:pt x="1246" y="2782"/>
                </a:lnTo>
                <a:lnTo>
                  <a:pt x="1270" y="2758"/>
                </a:lnTo>
                <a:lnTo>
                  <a:pt x="1296" y="2734"/>
                </a:lnTo>
                <a:lnTo>
                  <a:pt x="1324" y="2712"/>
                </a:lnTo>
                <a:lnTo>
                  <a:pt x="1352" y="2690"/>
                </a:lnTo>
                <a:lnTo>
                  <a:pt x="1380" y="2670"/>
                </a:lnTo>
                <a:lnTo>
                  <a:pt x="1410" y="2652"/>
                </a:lnTo>
                <a:lnTo>
                  <a:pt x="1443" y="2634"/>
                </a:lnTo>
                <a:lnTo>
                  <a:pt x="1475" y="2618"/>
                </a:lnTo>
                <a:lnTo>
                  <a:pt x="1507" y="2604"/>
                </a:lnTo>
                <a:lnTo>
                  <a:pt x="1539" y="2590"/>
                </a:lnTo>
                <a:lnTo>
                  <a:pt x="1573" y="2578"/>
                </a:lnTo>
                <a:lnTo>
                  <a:pt x="1609" y="2566"/>
                </a:lnTo>
                <a:lnTo>
                  <a:pt x="1643" y="2558"/>
                </a:lnTo>
                <a:lnTo>
                  <a:pt x="1679" y="2550"/>
                </a:lnTo>
                <a:lnTo>
                  <a:pt x="1715" y="2544"/>
                </a:lnTo>
                <a:lnTo>
                  <a:pt x="1751" y="2540"/>
                </a:lnTo>
                <a:lnTo>
                  <a:pt x="1789" y="2538"/>
                </a:lnTo>
                <a:lnTo>
                  <a:pt x="1827" y="2536"/>
                </a:lnTo>
                <a:lnTo>
                  <a:pt x="2825" y="2536"/>
                </a:lnTo>
                <a:lnTo>
                  <a:pt x="2825" y="2536"/>
                </a:lnTo>
                <a:lnTo>
                  <a:pt x="2863" y="2538"/>
                </a:lnTo>
                <a:lnTo>
                  <a:pt x="2901" y="2540"/>
                </a:lnTo>
                <a:lnTo>
                  <a:pt x="2937" y="2544"/>
                </a:lnTo>
                <a:lnTo>
                  <a:pt x="2973" y="2550"/>
                </a:lnTo>
                <a:lnTo>
                  <a:pt x="3009" y="2558"/>
                </a:lnTo>
                <a:lnTo>
                  <a:pt x="3045" y="2566"/>
                </a:lnTo>
                <a:lnTo>
                  <a:pt x="3079" y="2578"/>
                </a:lnTo>
                <a:lnTo>
                  <a:pt x="3113" y="2590"/>
                </a:lnTo>
                <a:lnTo>
                  <a:pt x="3145" y="2604"/>
                </a:lnTo>
                <a:lnTo>
                  <a:pt x="3177" y="2618"/>
                </a:lnTo>
                <a:lnTo>
                  <a:pt x="3209" y="2634"/>
                </a:lnTo>
                <a:lnTo>
                  <a:pt x="3241" y="2652"/>
                </a:lnTo>
                <a:lnTo>
                  <a:pt x="3271" y="2670"/>
                </a:lnTo>
                <a:lnTo>
                  <a:pt x="3299" y="2690"/>
                </a:lnTo>
                <a:lnTo>
                  <a:pt x="3327" y="2712"/>
                </a:lnTo>
                <a:lnTo>
                  <a:pt x="3355" y="2734"/>
                </a:lnTo>
                <a:lnTo>
                  <a:pt x="3381" y="2758"/>
                </a:lnTo>
                <a:lnTo>
                  <a:pt x="3405" y="2782"/>
                </a:lnTo>
                <a:lnTo>
                  <a:pt x="3429" y="2808"/>
                </a:lnTo>
                <a:lnTo>
                  <a:pt x="3453" y="2836"/>
                </a:lnTo>
                <a:lnTo>
                  <a:pt x="3475" y="2864"/>
                </a:lnTo>
                <a:lnTo>
                  <a:pt x="3495" y="2892"/>
                </a:lnTo>
                <a:lnTo>
                  <a:pt x="3513" y="2922"/>
                </a:lnTo>
                <a:lnTo>
                  <a:pt x="3531" y="2952"/>
                </a:lnTo>
                <a:lnTo>
                  <a:pt x="3549" y="2984"/>
                </a:lnTo>
                <a:lnTo>
                  <a:pt x="3563" y="3016"/>
                </a:lnTo>
                <a:lnTo>
                  <a:pt x="3577" y="3048"/>
                </a:lnTo>
                <a:lnTo>
                  <a:pt x="3591" y="3082"/>
                </a:lnTo>
                <a:lnTo>
                  <a:pt x="3601" y="3116"/>
                </a:lnTo>
                <a:lnTo>
                  <a:pt x="3611" y="3152"/>
                </a:lnTo>
                <a:lnTo>
                  <a:pt x="3619" y="3188"/>
                </a:lnTo>
                <a:lnTo>
                  <a:pt x="3625" y="3224"/>
                </a:lnTo>
                <a:lnTo>
                  <a:pt x="1026" y="3224"/>
                </a:lnTo>
                <a:close/>
                <a:moveTo>
                  <a:pt x="5520" y="6449"/>
                </a:moveTo>
                <a:lnTo>
                  <a:pt x="4652" y="6449"/>
                </a:lnTo>
                <a:lnTo>
                  <a:pt x="4652" y="3224"/>
                </a:lnTo>
                <a:lnTo>
                  <a:pt x="3873" y="3224"/>
                </a:lnTo>
                <a:lnTo>
                  <a:pt x="3873" y="3224"/>
                </a:lnTo>
                <a:lnTo>
                  <a:pt x="3865" y="3174"/>
                </a:lnTo>
                <a:lnTo>
                  <a:pt x="3857" y="3126"/>
                </a:lnTo>
                <a:lnTo>
                  <a:pt x="3845" y="3080"/>
                </a:lnTo>
                <a:lnTo>
                  <a:pt x="3831" y="3032"/>
                </a:lnTo>
                <a:lnTo>
                  <a:pt x="3817" y="2988"/>
                </a:lnTo>
                <a:lnTo>
                  <a:pt x="3799" y="2942"/>
                </a:lnTo>
                <a:lnTo>
                  <a:pt x="3779" y="2900"/>
                </a:lnTo>
                <a:lnTo>
                  <a:pt x="3759" y="2856"/>
                </a:lnTo>
                <a:lnTo>
                  <a:pt x="3735" y="2816"/>
                </a:lnTo>
                <a:lnTo>
                  <a:pt x="3711" y="2774"/>
                </a:lnTo>
                <a:lnTo>
                  <a:pt x="3685" y="2736"/>
                </a:lnTo>
                <a:lnTo>
                  <a:pt x="3657" y="2698"/>
                </a:lnTo>
                <a:lnTo>
                  <a:pt x="3627" y="2662"/>
                </a:lnTo>
                <a:lnTo>
                  <a:pt x="3595" y="2626"/>
                </a:lnTo>
                <a:lnTo>
                  <a:pt x="3563" y="2592"/>
                </a:lnTo>
                <a:lnTo>
                  <a:pt x="3529" y="2560"/>
                </a:lnTo>
                <a:lnTo>
                  <a:pt x="3493" y="2530"/>
                </a:lnTo>
                <a:lnTo>
                  <a:pt x="3455" y="2502"/>
                </a:lnTo>
                <a:lnTo>
                  <a:pt x="3417" y="2474"/>
                </a:lnTo>
                <a:lnTo>
                  <a:pt x="3377" y="2448"/>
                </a:lnTo>
                <a:lnTo>
                  <a:pt x="3337" y="2424"/>
                </a:lnTo>
                <a:lnTo>
                  <a:pt x="3295" y="2402"/>
                </a:lnTo>
                <a:lnTo>
                  <a:pt x="3251" y="2382"/>
                </a:lnTo>
                <a:lnTo>
                  <a:pt x="3207" y="2364"/>
                </a:lnTo>
                <a:lnTo>
                  <a:pt x="3163" y="2346"/>
                </a:lnTo>
                <a:lnTo>
                  <a:pt x="3117" y="2332"/>
                </a:lnTo>
                <a:lnTo>
                  <a:pt x="3071" y="2320"/>
                </a:lnTo>
                <a:lnTo>
                  <a:pt x="3023" y="2310"/>
                </a:lnTo>
                <a:lnTo>
                  <a:pt x="2975" y="2302"/>
                </a:lnTo>
                <a:lnTo>
                  <a:pt x="2925" y="2296"/>
                </a:lnTo>
                <a:lnTo>
                  <a:pt x="2875" y="2292"/>
                </a:lnTo>
                <a:lnTo>
                  <a:pt x="2825" y="2292"/>
                </a:lnTo>
                <a:lnTo>
                  <a:pt x="1827" y="2292"/>
                </a:lnTo>
                <a:lnTo>
                  <a:pt x="1827" y="2292"/>
                </a:lnTo>
                <a:lnTo>
                  <a:pt x="1777" y="2292"/>
                </a:lnTo>
                <a:lnTo>
                  <a:pt x="1727" y="2296"/>
                </a:lnTo>
                <a:lnTo>
                  <a:pt x="1677" y="2302"/>
                </a:lnTo>
                <a:lnTo>
                  <a:pt x="1629" y="2310"/>
                </a:lnTo>
                <a:lnTo>
                  <a:pt x="1581" y="2320"/>
                </a:lnTo>
                <a:lnTo>
                  <a:pt x="1535" y="2332"/>
                </a:lnTo>
                <a:lnTo>
                  <a:pt x="1489" y="2346"/>
                </a:lnTo>
                <a:lnTo>
                  <a:pt x="1445" y="2364"/>
                </a:lnTo>
                <a:lnTo>
                  <a:pt x="1400" y="2382"/>
                </a:lnTo>
                <a:lnTo>
                  <a:pt x="1356" y="2402"/>
                </a:lnTo>
                <a:lnTo>
                  <a:pt x="1314" y="2424"/>
                </a:lnTo>
                <a:lnTo>
                  <a:pt x="1274" y="2448"/>
                </a:lnTo>
                <a:lnTo>
                  <a:pt x="1234" y="2474"/>
                </a:lnTo>
                <a:lnTo>
                  <a:pt x="1196" y="2502"/>
                </a:lnTo>
                <a:lnTo>
                  <a:pt x="1158" y="2530"/>
                </a:lnTo>
                <a:lnTo>
                  <a:pt x="1122" y="2560"/>
                </a:lnTo>
                <a:lnTo>
                  <a:pt x="1088" y="2592"/>
                </a:lnTo>
                <a:lnTo>
                  <a:pt x="1056" y="2626"/>
                </a:lnTo>
                <a:lnTo>
                  <a:pt x="1024" y="2662"/>
                </a:lnTo>
                <a:lnTo>
                  <a:pt x="994" y="2698"/>
                </a:lnTo>
                <a:lnTo>
                  <a:pt x="966" y="2736"/>
                </a:lnTo>
                <a:lnTo>
                  <a:pt x="940" y="2774"/>
                </a:lnTo>
                <a:lnTo>
                  <a:pt x="916" y="2816"/>
                </a:lnTo>
                <a:lnTo>
                  <a:pt x="892" y="2856"/>
                </a:lnTo>
                <a:lnTo>
                  <a:pt x="872" y="2900"/>
                </a:lnTo>
                <a:lnTo>
                  <a:pt x="852" y="2942"/>
                </a:lnTo>
                <a:lnTo>
                  <a:pt x="834" y="2988"/>
                </a:lnTo>
                <a:lnTo>
                  <a:pt x="820" y="3032"/>
                </a:lnTo>
                <a:lnTo>
                  <a:pt x="806" y="3080"/>
                </a:lnTo>
                <a:lnTo>
                  <a:pt x="794" y="3126"/>
                </a:lnTo>
                <a:lnTo>
                  <a:pt x="786" y="3174"/>
                </a:lnTo>
                <a:lnTo>
                  <a:pt x="778" y="3224"/>
                </a:lnTo>
                <a:lnTo>
                  <a:pt x="246" y="3224"/>
                </a:lnTo>
                <a:lnTo>
                  <a:pt x="246" y="1178"/>
                </a:lnTo>
                <a:lnTo>
                  <a:pt x="1328" y="1178"/>
                </a:lnTo>
                <a:lnTo>
                  <a:pt x="4438" y="1178"/>
                </a:lnTo>
                <a:lnTo>
                  <a:pt x="5520" y="1178"/>
                </a:lnTo>
                <a:lnTo>
                  <a:pt x="5520" y="64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Freeform 101">
            <a:extLst>
              <a:ext uri="{FF2B5EF4-FFF2-40B4-BE49-F238E27FC236}">
                <a16:creationId xmlns:a16="http://schemas.microsoft.com/office/drawing/2014/main" xmlns="" id="{61CBDE7C-EF23-4888-AA7F-2DB528D8CA9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03315" y="2295334"/>
            <a:ext cx="864127" cy="864000"/>
          </a:xfrm>
          <a:custGeom>
            <a:avLst/>
            <a:gdLst>
              <a:gd name="T0" fmla="*/ 2338 w 6673"/>
              <a:gd name="T1" fmla="*/ 1482 h 6672"/>
              <a:gd name="T2" fmla="*/ 2802 w 6673"/>
              <a:gd name="T3" fmla="*/ 1294 h 6672"/>
              <a:gd name="T4" fmla="*/ 3160 w 6673"/>
              <a:gd name="T5" fmla="*/ 1688 h 6672"/>
              <a:gd name="T6" fmla="*/ 2926 w 6673"/>
              <a:gd name="T7" fmla="*/ 2130 h 6672"/>
              <a:gd name="T8" fmla="*/ 2424 w 6673"/>
              <a:gd name="T9" fmla="*/ 2082 h 6672"/>
              <a:gd name="T10" fmla="*/ 4183 w 6673"/>
              <a:gd name="T11" fmla="*/ 5708 h 6672"/>
              <a:gd name="T12" fmla="*/ 5643 w 6673"/>
              <a:gd name="T13" fmla="*/ 2460 h 6672"/>
              <a:gd name="T14" fmla="*/ 5891 w 6673"/>
              <a:gd name="T15" fmla="*/ 2146 h 6672"/>
              <a:gd name="T16" fmla="*/ 5941 w 6673"/>
              <a:gd name="T17" fmla="*/ 1752 h 6672"/>
              <a:gd name="T18" fmla="*/ 5733 w 6673"/>
              <a:gd name="T19" fmla="*/ 1344 h 6672"/>
              <a:gd name="T20" fmla="*/ 5325 w 6673"/>
              <a:gd name="T21" fmla="*/ 1136 h 6672"/>
              <a:gd name="T22" fmla="*/ 4895 w 6673"/>
              <a:gd name="T23" fmla="*/ 1200 h 6672"/>
              <a:gd name="T24" fmla="*/ 4567 w 6673"/>
              <a:gd name="T25" fmla="*/ 1512 h 6672"/>
              <a:gd name="T26" fmla="*/ 4481 w 6673"/>
              <a:gd name="T27" fmla="*/ 1930 h 6672"/>
              <a:gd name="T28" fmla="*/ 4629 w 6673"/>
              <a:gd name="T29" fmla="*/ 2308 h 6672"/>
              <a:gd name="T30" fmla="*/ 4949 w 6673"/>
              <a:gd name="T31" fmla="*/ 2548 h 6672"/>
              <a:gd name="T32" fmla="*/ 4137 w 6673"/>
              <a:gd name="T33" fmla="*/ 3810 h 6672"/>
              <a:gd name="T34" fmla="*/ 4487 w 6673"/>
              <a:gd name="T35" fmla="*/ 3612 h 6672"/>
              <a:gd name="T36" fmla="*/ 4681 w 6673"/>
              <a:gd name="T37" fmla="*/ 3258 h 6672"/>
              <a:gd name="T38" fmla="*/ 4653 w 6673"/>
              <a:gd name="T39" fmla="*/ 2844 h 6672"/>
              <a:gd name="T40" fmla="*/ 4373 w 6673"/>
              <a:gd name="T41" fmla="*/ 2486 h 6672"/>
              <a:gd name="T42" fmla="*/ 3963 w 6673"/>
              <a:gd name="T43" fmla="*/ 2362 h 6672"/>
              <a:gd name="T44" fmla="*/ 3523 w 6673"/>
              <a:gd name="T45" fmla="*/ 2508 h 6672"/>
              <a:gd name="T46" fmla="*/ 3260 w 6673"/>
              <a:gd name="T47" fmla="*/ 2878 h 6672"/>
              <a:gd name="T48" fmla="*/ 3252 w 6673"/>
              <a:gd name="T49" fmla="*/ 3290 h 6672"/>
              <a:gd name="T50" fmla="*/ 3461 w 6673"/>
              <a:gd name="T51" fmla="*/ 3634 h 6672"/>
              <a:gd name="T52" fmla="*/ 3821 w 6673"/>
              <a:gd name="T53" fmla="*/ 3818 h 6672"/>
              <a:gd name="T54" fmla="*/ 3064 w 6673"/>
              <a:gd name="T55" fmla="*/ 2380 h 6672"/>
              <a:gd name="T56" fmla="*/ 3349 w 6673"/>
              <a:gd name="T57" fmla="*/ 2102 h 6672"/>
              <a:gd name="T58" fmla="*/ 3447 w 6673"/>
              <a:gd name="T59" fmla="*/ 1734 h 6672"/>
              <a:gd name="T60" fmla="*/ 3300 w 6673"/>
              <a:gd name="T61" fmla="*/ 1294 h 6672"/>
              <a:gd name="T62" fmla="*/ 2930 w 6673"/>
              <a:gd name="T63" fmla="*/ 1032 h 6672"/>
              <a:gd name="T64" fmla="*/ 2492 w 6673"/>
              <a:gd name="T65" fmla="*/ 1032 h 6672"/>
              <a:gd name="T66" fmla="*/ 2122 w 6673"/>
              <a:gd name="T67" fmla="*/ 1294 h 6672"/>
              <a:gd name="T68" fmla="*/ 1976 w 6673"/>
              <a:gd name="T69" fmla="*/ 1734 h 6672"/>
              <a:gd name="T70" fmla="*/ 2076 w 6673"/>
              <a:gd name="T71" fmla="*/ 2102 h 6672"/>
              <a:gd name="T72" fmla="*/ 2364 w 6673"/>
              <a:gd name="T73" fmla="*/ 2382 h 6672"/>
              <a:gd name="T74" fmla="*/ 1774 w 6673"/>
              <a:gd name="T75" fmla="*/ 3812 h 6672"/>
              <a:gd name="T76" fmla="*/ 2188 w 6673"/>
              <a:gd name="T77" fmla="*/ 3262 h 6672"/>
              <a:gd name="T78" fmla="*/ 2108 w 6673"/>
              <a:gd name="T79" fmla="*/ 2798 h 6672"/>
              <a:gd name="T80" fmla="*/ 1780 w 6673"/>
              <a:gd name="T81" fmla="*/ 2486 h 6672"/>
              <a:gd name="T82" fmla="*/ 1348 w 6673"/>
              <a:gd name="T83" fmla="*/ 2422 h 6672"/>
              <a:gd name="T84" fmla="*/ 942 w 6673"/>
              <a:gd name="T85" fmla="*/ 2628 h 6672"/>
              <a:gd name="T86" fmla="*/ 734 w 6673"/>
              <a:gd name="T87" fmla="*/ 3036 h 6672"/>
              <a:gd name="T88" fmla="*/ 790 w 6673"/>
              <a:gd name="T89" fmla="*/ 3450 h 6672"/>
              <a:gd name="T90" fmla="*/ 1072 w 6673"/>
              <a:gd name="T91" fmla="*/ 3772 h 6672"/>
              <a:gd name="T92" fmla="*/ 284 w 6673"/>
              <a:gd name="T93" fmla="*/ 6388 h 6672"/>
              <a:gd name="T94" fmla="*/ 4895 w 6673"/>
              <a:gd name="T95" fmla="*/ 2182 h 6672"/>
              <a:gd name="T96" fmla="*/ 4799 w 6673"/>
              <a:gd name="T97" fmla="*/ 1688 h 6672"/>
              <a:gd name="T98" fmla="*/ 5213 w 6673"/>
              <a:gd name="T99" fmla="*/ 1412 h 6672"/>
              <a:gd name="T100" fmla="*/ 5643 w 6673"/>
              <a:gd name="T101" fmla="*/ 1730 h 6672"/>
              <a:gd name="T102" fmla="*/ 5499 w 6673"/>
              <a:gd name="T103" fmla="*/ 2210 h 6672"/>
              <a:gd name="T104" fmla="*/ 3829 w 6673"/>
              <a:gd name="T105" fmla="*/ 3526 h 6672"/>
              <a:gd name="T106" fmla="*/ 3513 w 6673"/>
              <a:gd name="T107" fmla="*/ 3096 h 6672"/>
              <a:gd name="T108" fmla="*/ 3787 w 6673"/>
              <a:gd name="T109" fmla="*/ 2682 h 6672"/>
              <a:gd name="T110" fmla="*/ 4281 w 6673"/>
              <a:gd name="T111" fmla="*/ 2778 h 6672"/>
              <a:gd name="T112" fmla="*/ 4379 w 6673"/>
              <a:gd name="T113" fmla="*/ 3272 h 6672"/>
              <a:gd name="T114" fmla="*/ 3963 w 6673"/>
              <a:gd name="T115" fmla="*/ 3548 h 6672"/>
              <a:gd name="T116" fmla="*/ 1246 w 6673"/>
              <a:gd name="T117" fmla="*/ 2752 h 6672"/>
              <a:gd name="T118" fmla="*/ 1748 w 6673"/>
              <a:gd name="T119" fmla="*/ 2800 h 6672"/>
              <a:gd name="T120" fmla="*/ 1892 w 6673"/>
              <a:gd name="T121" fmla="*/ 3282 h 6672"/>
              <a:gd name="T122" fmla="*/ 1460 w 6673"/>
              <a:gd name="T123" fmla="*/ 3598 h 6672"/>
              <a:gd name="T124" fmla="*/ 1046 w 6673"/>
              <a:gd name="T125" fmla="*/ 3324 h 6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673" h="6672">
                <a:moveTo>
                  <a:pt x="0" y="0"/>
                </a:moveTo>
                <a:lnTo>
                  <a:pt x="0" y="6672"/>
                </a:lnTo>
                <a:lnTo>
                  <a:pt x="6673" y="6672"/>
                </a:lnTo>
                <a:lnTo>
                  <a:pt x="6673" y="0"/>
                </a:lnTo>
                <a:lnTo>
                  <a:pt x="0" y="0"/>
                </a:lnTo>
                <a:close/>
                <a:moveTo>
                  <a:pt x="2260" y="1734"/>
                </a:moveTo>
                <a:lnTo>
                  <a:pt x="2260" y="1734"/>
                </a:lnTo>
                <a:lnTo>
                  <a:pt x="2264" y="1688"/>
                </a:lnTo>
                <a:lnTo>
                  <a:pt x="2270" y="1644"/>
                </a:lnTo>
                <a:lnTo>
                  <a:pt x="2280" y="1600"/>
                </a:lnTo>
                <a:lnTo>
                  <a:pt x="2296" y="1560"/>
                </a:lnTo>
                <a:lnTo>
                  <a:pt x="2316" y="1520"/>
                </a:lnTo>
                <a:lnTo>
                  <a:pt x="2338" y="1482"/>
                </a:lnTo>
                <a:lnTo>
                  <a:pt x="2364" y="1448"/>
                </a:lnTo>
                <a:lnTo>
                  <a:pt x="2392" y="1416"/>
                </a:lnTo>
                <a:lnTo>
                  <a:pt x="2424" y="1386"/>
                </a:lnTo>
                <a:lnTo>
                  <a:pt x="2460" y="1360"/>
                </a:lnTo>
                <a:lnTo>
                  <a:pt x="2496" y="1338"/>
                </a:lnTo>
                <a:lnTo>
                  <a:pt x="2536" y="1320"/>
                </a:lnTo>
                <a:lnTo>
                  <a:pt x="2578" y="1304"/>
                </a:lnTo>
                <a:lnTo>
                  <a:pt x="2620" y="1294"/>
                </a:lnTo>
                <a:lnTo>
                  <a:pt x="2666" y="1286"/>
                </a:lnTo>
                <a:lnTo>
                  <a:pt x="2712" y="1284"/>
                </a:lnTo>
                <a:lnTo>
                  <a:pt x="2712" y="1284"/>
                </a:lnTo>
                <a:lnTo>
                  <a:pt x="2758" y="1286"/>
                </a:lnTo>
                <a:lnTo>
                  <a:pt x="2802" y="1294"/>
                </a:lnTo>
                <a:lnTo>
                  <a:pt x="2846" y="1304"/>
                </a:lnTo>
                <a:lnTo>
                  <a:pt x="2886" y="1320"/>
                </a:lnTo>
                <a:lnTo>
                  <a:pt x="2926" y="1338"/>
                </a:lnTo>
                <a:lnTo>
                  <a:pt x="2964" y="1360"/>
                </a:lnTo>
                <a:lnTo>
                  <a:pt x="2998" y="1386"/>
                </a:lnTo>
                <a:lnTo>
                  <a:pt x="3030" y="1416"/>
                </a:lnTo>
                <a:lnTo>
                  <a:pt x="3058" y="1448"/>
                </a:lnTo>
                <a:lnTo>
                  <a:pt x="3084" y="1482"/>
                </a:lnTo>
                <a:lnTo>
                  <a:pt x="3108" y="1520"/>
                </a:lnTo>
                <a:lnTo>
                  <a:pt x="3126" y="1560"/>
                </a:lnTo>
                <a:lnTo>
                  <a:pt x="3142" y="1600"/>
                </a:lnTo>
                <a:lnTo>
                  <a:pt x="3152" y="1644"/>
                </a:lnTo>
                <a:lnTo>
                  <a:pt x="3160" y="1688"/>
                </a:lnTo>
                <a:lnTo>
                  <a:pt x="3162" y="1734"/>
                </a:lnTo>
                <a:lnTo>
                  <a:pt x="3162" y="1734"/>
                </a:lnTo>
                <a:lnTo>
                  <a:pt x="3160" y="1780"/>
                </a:lnTo>
                <a:lnTo>
                  <a:pt x="3152" y="1826"/>
                </a:lnTo>
                <a:lnTo>
                  <a:pt x="3142" y="1868"/>
                </a:lnTo>
                <a:lnTo>
                  <a:pt x="3126" y="1910"/>
                </a:lnTo>
                <a:lnTo>
                  <a:pt x="3108" y="1950"/>
                </a:lnTo>
                <a:lnTo>
                  <a:pt x="3084" y="1986"/>
                </a:lnTo>
                <a:lnTo>
                  <a:pt x="3058" y="2022"/>
                </a:lnTo>
                <a:lnTo>
                  <a:pt x="3030" y="2054"/>
                </a:lnTo>
                <a:lnTo>
                  <a:pt x="2998" y="2082"/>
                </a:lnTo>
                <a:lnTo>
                  <a:pt x="2964" y="2108"/>
                </a:lnTo>
                <a:lnTo>
                  <a:pt x="2926" y="2130"/>
                </a:lnTo>
                <a:lnTo>
                  <a:pt x="2886" y="2150"/>
                </a:lnTo>
                <a:lnTo>
                  <a:pt x="2846" y="2164"/>
                </a:lnTo>
                <a:lnTo>
                  <a:pt x="2802" y="2176"/>
                </a:lnTo>
                <a:lnTo>
                  <a:pt x="2758" y="2182"/>
                </a:lnTo>
                <a:lnTo>
                  <a:pt x="2712" y="2186"/>
                </a:lnTo>
                <a:lnTo>
                  <a:pt x="2712" y="2186"/>
                </a:lnTo>
                <a:lnTo>
                  <a:pt x="2666" y="2182"/>
                </a:lnTo>
                <a:lnTo>
                  <a:pt x="2620" y="2176"/>
                </a:lnTo>
                <a:lnTo>
                  <a:pt x="2578" y="2164"/>
                </a:lnTo>
                <a:lnTo>
                  <a:pt x="2536" y="2150"/>
                </a:lnTo>
                <a:lnTo>
                  <a:pt x="2496" y="2130"/>
                </a:lnTo>
                <a:lnTo>
                  <a:pt x="2460" y="2108"/>
                </a:lnTo>
                <a:lnTo>
                  <a:pt x="2424" y="2082"/>
                </a:lnTo>
                <a:lnTo>
                  <a:pt x="2392" y="2054"/>
                </a:lnTo>
                <a:lnTo>
                  <a:pt x="2364" y="2022"/>
                </a:lnTo>
                <a:lnTo>
                  <a:pt x="2338" y="1986"/>
                </a:lnTo>
                <a:lnTo>
                  <a:pt x="2316" y="1950"/>
                </a:lnTo>
                <a:lnTo>
                  <a:pt x="2296" y="1910"/>
                </a:lnTo>
                <a:lnTo>
                  <a:pt x="2280" y="1868"/>
                </a:lnTo>
                <a:lnTo>
                  <a:pt x="2270" y="1826"/>
                </a:lnTo>
                <a:lnTo>
                  <a:pt x="2264" y="1780"/>
                </a:lnTo>
                <a:lnTo>
                  <a:pt x="2260" y="1734"/>
                </a:lnTo>
                <a:lnTo>
                  <a:pt x="2260" y="1734"/>
                </a:lnTo>
                <a:close/>
                <a:moveTo>
                  <a:pt x="6389" y="6388"/>
                </a:moveTo>
                <a:lnTo>
                  <a:pt x="4183" y="6388"/>
                </a:lnTo>
                <a:lnTo>
                  <a:pt x="4183" y="5708"/>
                </a:lnTo>
                <a:lnTo>
                  <a:pt x="5355" y="4732"/>
                </a:lnTo>
                <a:lnTo>
                  <a:pt x="5355" y="2584"/>
                </a:lnTo>
                <a:lnTo>
                  <a:pt x="5355" y="2584"/>
                </a:lnTo>
                <a:lnTo>
                  <a:pt x="5387" y="2578"/>
                </a:lnTo>
                <a:lnTo>
                  <a:pt x="5419" y="2568"/>
                </a:lnTo>
                <a:lnTo>
                  <a:pt x="5449" y="2560"/>
                </a:lnTo>
                <a:lnTo>
                  <a:pt x="5479" y="2548"/>
                </a:lnTo>
                <a:lnTo>
                  <a:pt x="5507" y="2536"/>
                </a:lnTo>
                <a:lnTo>
                  <a:pt x="5535" y="2524"/>
                </a:lnTo>
                <a:lnTo>
                  <a:pt x="5563" y="2510"/>
                </a:lnTo>
                <a:lnTo>
                  <a:pt x="5591" y="2494"/>
                </a:lnTo>
                <a:lnTo>
                  <a:pt x="5617" y="2476"/>
                </a:lnTo>
                <a:lnTo>
                  <a:pt x="5643" y="2460"/>
                </a:lnTo>
                <a:lnTo>
                  <a:pt x="5667" y="2440"/>
                </a:lnTo>
                <a:lnTo>
                  <a:pt x="5691" y="2420"/>
                </a:lnTo>
                <a:lnTo>
                  <a:pt x="5715" y="2400"/>
                </a:lnTo>
                <a:lnTo>
                  <a:pt x="5737" y="2378"/>
                </a:lnTo>
                <a:lnTo>
                  <a:pt x="5759" y="2356"/>
                </a:lnTo>
                <a:lnTo>
                  <a:pt x="5779" y="2332"/>
                </a:lnTo>
                <a:lnTo>
                  <a:pt x="5799" y="2308"/>
                </a:lnTo>
                <a:lnTo>
                  <a:pt x="5817" y="2282"/>
                </a:lnTo>
                <a:lnTo>
                  <a:pt x="5833" y="2258"/>
                </a:lnTo>
                <a:lnTo>
                  <a:pt x="5851" y="2230"/>
                </a:lnTo>
                <a:lnTo>
                  <a:pt x="5865" y="2204"/>
                </a:lnTo>
                <a:lnTo>
                  <a:pt x="5879" y="2174"/>
                </a:lnTo>
                <a:lnTo>
                  <a:pt x="5891" y="2146"/>
                </a:lnTo>
                <a:lnTo>
                  <a:pt x="5903" y="2116"/>
                </a:lnTo>
                <a:lnTo>
                  <a:pt x="5913" y="2086"/>
                </a:lnTo>
                <a:lnTo>
                  <a:pt x="5923" y="2056"/>
                </a:lnTo>
                <a:lnTo>
                  <a:pt x="5931" y="2026"/>
                </a:lnTo>
                <a:lnTo>
                  <a:pt x="5937" y="1994"/>
                </a:lnTo>
                <a:lnTo>
                  <a:pt x="5943" y="1962"/>
                </a:lnTo>
                <a:lnTo>
                  <a:pt x="5945" y="1930"/>
                </a:lnTo>
                <a:lnTo>
                  <a:pt x="5947" y="1896"/>
                </a:lnTo>
                <a:lnTo>
                  <a:pt x="5949" y="1864"/>
                </a:lnTo>
                <a:lnTo>
                  <a:pt x="5949" y="1864"/>
                </a:lnTo>
                <a:lnTo>
                  <a:pt x="5947" y="1826"/>
                </a:lnTo>
                <a:lnTo>
                  <a:pt x="5945" y="1788"/>
                </a:lnTo>
                <a:lnTo>
                  <a:pt x="5941" y="1752"/>
                </a:lnTo>
                <a:lnTo>
                  <a:pt x="5933" y="1716"/>
                </a:lnTo>
                <a:lnTo>
                  <a:pt x="5925" y="1680"/>
                </a:lnTo>
                <a:lnTo>
                  <a:pt x="5915" y="1644"/>
                </a:lnTo>
                <a:lnTo>
                  <a:pt x="5903" y="1610"/>
                </a:lnTo>
                <a:lnTo>
                  <a:pt x="5891" y="1578"/>
                </a:lnTo>
                <a:lnTo>
                  <a:pt x="5877" y="1544"/>
                </a:lnTo>
                <a:lnTo>
                  <a:pt x="5859" y="1512"/>
                </a:lnTo>
                <a:lnTo>
                  <a:pt x="5843" y="1482"/>
                </a:lnTo>
                <a:lnTo>
                  <a:pt x="5823" y="1452"/>
                </a:lnTo>
                <a:lnTo>
                  <a:pt x="5803" y="1424"/>
                </a:lnTo>
                <a:lnTo>
                  <a:pt x="5781" y="1396"/>
                </a:lnTo>
                <a:lnTo>
                  <a:pt x="5757" y="1368"/>
                </a:lnTo>
                <a:lnTo>
                  <a:pt x="5733" y="1344"/>
                </a:lnTo>
                <a:lnTo>
                  <a:pt x="5707" y="1320"/>
                </a:lnTo>
                <a:lnTo>
                  <a:pt x="5681" y="1296"/>
                </a:lnTo>
                <a:lnTo>
                  <a:pt x="5653" y="1274"/>
                </a:lnTo>
                <a:lnTo>
                  <a:pt x="5625" y="1254"/>
                </a:lnTo>
                <a:lnTo>
                  <a:pt x="5595" y="1234"/>
                </a:lnTo>
                <a:lnTo>
                  <a:pt x="5563" y="1216"/>
                </a:lnTo>
                <a:lnTo>
                  <a:pt x="5531" y="1200"/>
                </a:lnTo>
                <a:lnTo>
                  <a:pt x="5499" y="1186"/>
                </a:lnTo>
                <a:lnTo>
                  <a:pt x="5465" y="1172"/>
                </a:lnTo>
                <a:lnTo>
                  <a:pt x="5431" y="1160"/>
                </a:lnTo>
                <a:lnTo>
                  <a:pt x="5397" y="1150"/>
                </a:lnTo>
                <a:lnTo>
                  <a:pt x="5361" y="1142"/>
                </a:lnTo>
                <a:lnTo>
                  <a:pt x="5325" y="1136"/>
                </a:lnTo>
                <a:lnTo>
                  <a:pt x="5289" y="1132"/>
                </a:lnTo>
                <a:lnTo>
                  <a:pt x="5251" y="1128"/>
                </a:lnTo>
                <a:lnTo>
                  <a:pt x="5213" y="1128"/>
                </a:lnTo>
                <a:lnTo>
                  <a:pt x="5213" y="1128"/>
                </a:lnTo>
                <a:lnTo>
                  <a:pt x="5175" y="1128"/>
                </a:lnTo>
                <a:lnTo>
                  <a:pt x="5139" y="1132"/>
                </a:lnTo>
                <a:lnTo>
                  <a:pt x="5101" y="1136"/>
                </a:lnTo>
                <a:lnTo>
                  <a:pt x="5065" y="1142"/>
                </a:lnTo>
                <a:lnTo>
                  <a:pt x="5029" y="1150"/>
                </a:lnTo>
                <a:lnTo>
                  <a:pt x="4995" y="1160"/>
                </a:lnTo>
                <a:lnTo>
                  <a:pt x="4961" y="1172"/>
                </a:lnTo>
                <a:lnTo>
                  <a:pt x="4927" y="1186"/>
                </a:lnTo>
                <a:lnTo>
                  <a:pt x="4895" y="1200"/>
                </a:lnTo>
                <a:lnTo>
                  <a:pt x="4863" y="1216"/>
                </a:lnTo>
                <a:lnTo>
                  <a:pt x="4833" y="1234"/>
                </a:lnTo>
                <a:lnTo>
                  <a:pt x="4803" y="1254"/>
                </a:lnTo>
                <a:lnTo>
                  <a:pt x="4773" y="1274"/>
                </a:lnTo>
                <a:lnTo>
                  <a:pt x="4747" y="1296"/>
                </a:lnTo>
                <a:lnTo>
                  <a:pt x="4719" y="1320"/>
                </a:lnTo>
                <a:lnTo>
                  <a:pt x="4693" y="1344"/>
                </a:lnTo>
                <a:lnTo>
                  <a:pt x="4669" y="1368"/>
                </a:lnTo>
                <a:lnTo>
                  <a:pt x="4647" y="1396"/>
                </a:lnTo>
                <a:lnTo>
                  <a:pt x="4625" y="1424"/>
                </a:lnTo>
                <a:lnTo>
                  <a:pt x="4603" y="1452"/>
                </a:lnTo>
                <a:lnTo>
                  <a:pt x="4585" y="1482"/>
                </a:lnTo>
                <a:lnTo>
                  <a:pt x="4567" y="1512"/>
                </a:lnTo>
                <a:lnTo>
                  <a:pt x="4551" y="1544"/>
                </a:lnTo>
                <a:lnTo>
                  <a:pt x="4537" y="1578"/>
                </a:lnTo>
                <a:lnTo>
                  <a:pt x="4523" y="1610"/>
                </a:lnTo>
                <a:lnTo>
                  <a:pt x="4511" y="1644"/>
                </a:lnTo>
                <a:lnTo>
                  <a:pt x="4501" y="1680"/>
                </a:lnTo>
                <a:lnTo>
                  <a:pt x="4493" y="1716"/>
                </a:lnTo>
                <a:lnTo>
                  <a:pt x="4487" y="1752"/>
                </a:lnTo>
                <a:lnTo>
                  <a:pt x="4483" y="1788"/>
                </a:lnTo>
                <a:lnTo>
                  <a:pt x="4479" y="1826"/>
                </a:lnTo>
                <a:lnTo>
                  <a:pt x="4479" y="1864"/>
                </a:lnTo>
                <a:lnTo>
                  <a:pt x="4479" y="1864"/>
                </a:lnTo>
                <a:lnTo>
                  <a:pt x="4479" y="1896"/>
                </a:lnTo>
                <a:lnTo>
                  <a:pt x="4481" y="1930"/>
                </a:lnTo>
                <a:lnTo>
                  <a:pt x="4485" y="1962"/>
                </a:lnTo>
                <a:lnTo>
                  <a:pt x="4489" y="1994"/>
                </a:lnTo>
                <a:lnTo>
                  <a:pt x="4497" y="2026"/>
                </a:lnTo>
                <a:lnTo>
                  <a:pt x="4505" y="2056"/>
                </a:lnTo>
                <a:lnTo>
                  <a:pt x="4513" y="2086"/>
                </a:lnTo>
                <a:lnTo>
                  <a:pt x="4523" y="2116"/>
                </a:lnTo>
                <a:lnTo>
                  <a:pt x="4535" y="2146"/>
                </a:lnTo>
                <a:lnTo>
                  <a:pt x="4547" y="2174"/>
                </a:lnTo>
                <a:lnTo>
                  <a:pt x="4561" y="2204"/>
                </a:lnTo>
                <a:lnTo>
                  <a:pt x="4577" y="2230"/>
                </a:lnTo>
                <a:lnTo>
                  <a:pt x="4593" y="2258"/>
                </a:lnTo>
                <a:lnTo>
                  <a:pt x="4611" y="2282"/>
                </a:lnTo>
                <a:lnTo>
                  <a:pt x="4629" y="2308"/>
                </a:lnTo>
                <a:lnTo>
                  <a:pt x="4649" y="2332"/>
                </a:lnTo>
                <a:lnTo>
                  <a:pt x="4669" y="2356"/>
                </a:lnTo>
                <a:lnTo>
                  <a:pt x="4689" y="2378"/>
                </a:lnTo>
                <a:lnTo>
                  <a:pt x="4713" y="2400"/>
                </a:lnTo>
                <a:lnTo>
                  <a:pt x="4735" y="2420"/>
                </a:lnTo>
                <a:lnTo>
                  <a:pt x="4759" y="2440"/>
                </a:lnTo>
                <a:lnTo>
                  <a:pt x="4785" y="2460"/>
                </a:lnTo>
                <a:lnTo>
                  <a:pt x="4809" y="2476"/>
                </a:lnTo>
                <a:lnTo>
                  <a:pt x="4837" y="2494"/>
                </a:lnTo>
                <a:lnTo>
                  <a:pt x="4863" y="2510"/>
                </a:lnTo>
                <a:lnTo>
                  <a:pt x="4891" y="2524"/>
                </a:lnTo>
                <a:lnTo>
                  <a:pt x="4919" y="2536"/>
                </a:lnTo>
                <a:lnTo>
                  <a:pt x="4949" y="2548"/>
                </a:lnTo>
                <a:lnTo>
                  <a:pt x="4979" y="2560"/>
                </a:lnTo>
                <a:lnTo>
                  <a:pt x="5009" y="2568"/>
                </a:lnTo>
                <a:lnTo>
                  <a:pt x="5039" y="2578"/>
                </a:lnTo>
                <a:lnTo>
                  <a:pt x="5071" y="2584"/>
                </a:lnTo>
                <a:lnTo>
                  <a:pt x="5071" y="4600"/>
                </a:lnTo>
                <a:lnTo>
                  <a:pt x="3899" y="5576"/>
                </a:lnTo>
                <a:lnTo>
                  <a:pt x="3899" y="6388"/>
                </a:lnTo>
                <a:lnTo>
                  <a:pt x="3567" y="6388"/>
                </a:lnTo>
                <a:lnTo>
                  <a:pt x="3567" y="4988"/>
                </a:lnTo>
                <a:lnTo>
                  <a:pt x="4105" y="4526"/>
                </a:lnTo>
                <a:lnTo>
                  <a:pt x="4105" y="3818"/>
                </a:lnTo>
                <a:lnTo>
                  <a:pt x="4105" y="3818"/>
                </a:lnTo>
                <a:lnTo>
                  <a:pt x="4137" y="3810"/>
                </a:lnTo>
                <a:lnTo>
                  <a:pt x="4167" y="3802"/>
                </a:lnTo>
                <a:lnTo>
                  <a:pt x="4197" y="3792"/>
                </a:lnTo>
                <a:lnTo>
                  <a:pt x="4227" y="3782"/>
                </a:lnTo>
                <a:lnTo>
                  <a:pt x="4257" y="3770"/>
                </a:lnTo>
                <a:lnTo>
                  <a:pt x="4285" y="3756"/>
                </a:lnTo>
                <a:lnTo>
                  <a:pt x="4313" y="3742"/>
                </a:lnTo>
                <a:lnTo>
                  <a:pt x="4341" y="3726"/>
                </a:lnTo>
                <a:lnTo>
                  <a:pt x="4367" y="3710"/>
                </a:lnTo>
                <a:lnTo>
                  <a:pt x="4393" y="3692"/>
                </a:lnTo>
                <a:lnTo>
                  <a:pt x="4417" y="3674"/>
                </a:lnTo>
                <a:lnTo>
                  <a:pt x="4441" y="3654"/>
                </a:lnTo>
                <a:lnTo>
                  <a:pt x="4465" y="3634"/>
                </a:lnTo>
                <a:lnTo>
                  <a:pt x="4487" y="3612"/>
                </a:lnTo>
                <a:lnTo>
                  <a:pt x="4507" y="3590"/>
                </a:lnTo>
                <a:lnTo>
                  <a:pt x="4529" y="3566"/>
                </a:lnTo>
                <a:lnTo>
                  <a:pt x="4547" y="3542"/>
                </a:lnTo>
                <a:lnTo>
                  <a:pt x="4565" y="3516"/>
                </a:lnTo>
                <a:lnTo>
                  <a:pt x="4583" y="3490"/>
                </a:lnTo>
                <a:lnTo>
                  <a:pt x="4599" y="3464"/>
                </a:lnTo>
                <a:lnTo>
                  <a:pt x="4615" y="3436"/>
                </a:lnTo>
                <a:lnTo>
                  <a:pt x="4629" y="3408"/>
                </a:lnTo>
                <a:lnTo>
                  <a:pt x="4641" y="3380"/>
                </a:lnTo>
                <a:lnTo>
                  <a:pt x="4653" y="3350"/>
                </a:lnTo>
                <a:lnTo>
                  <a:pt x="4663" y="3320"/>
                </a:lnTo>
                <a:lnTo>
                  <a:pt x="4673" y="3290"/>
                </a:lnTo>
                <a:lnTo>
                  <a:pt x="4681" y="3258"/>
                </a:lnTo>
                <a:lnTo>
                  <a:pt x="4687" y="3228"/>
                </a:lnTo>
                <a:lnTo>
                  <a:pt x="4691" y="3196"/>
                </a:lnTo>
                <a:lnTo>
                  <a:pt x="4695" y="3162"/>
                </a:lnTo>
                <a:lnTo>
                  <a:pt x="4697" y="3130"/>
                </a:lnTo>
                <a:lnTo>
                  <a:pt x="4699" y="3096"/>
                </a:lnTo>
                <a:lnTo>
                  <a:pt x="4699" y="3096"/>
                </a:lnTo>
                <a:lnTo>
                  <a:pt x="4697" y="3058"/>
                </a:lnTo>
                <a:lnTo>
                  <a:pt x="4695" y="3022"/>
                </a:lnTo>
                <a:lnTo>
                  <a:pt x="4689" y="2984"/>
                </a:lnTo>
                <a:lnTo>
                  <a:pt x="4683" y="2948"/>
                </a:lnTo>
                <a:lnTo>
                  <a:pt x="4675" y="2912"/>
                </a:lnTo>
                <a:lnTo>
                  <a:pt x="4665" y="2878"/>
                </a:lnTo>
                <a:lnTo>
                  <a:pt x="4653" y="2844"/>
                </a:lnTo>
                <a:lnTo>
                  <a:pt x="4641" y="2810"/>
                </a:lnTo>
                <a:lnTo>
                  <a:pt x="4625" y="2778"/>
                </a:lnTo>
                <a:lnTo>
                  <a:pt x="4609" y="2746"/>
                </a:lnTo>
                <a:lnTo>
                  <a:pt x="4591" y="2716"/>
                </a:lnTo>
                <a:lnTo>
                  <a:pt x="4573" y="2686"/>
                </a:lnTo>
                <a:lnTo>
                  <a:pt x="4551" y="2656"/>
                </a:lnTo>
                <a:lnTo>
                  <a:pt x="4531" y="2630"/>
                </a:lnTo>
                <a:lnTo>
                  <a:pt x="4507" y="2602"/>
                </a:lnTo>
                <a:lnTo>
                  <a:pt x="4483" y="2576"/>
                </a:lnTo>
                <a:lnTo>
                  <a:pt x="4457" y="2552"/>
                </a:lnTo>
                <a:lnTo>
                  <a:pt x="4431" y="2530"/>
                </a:lnTo>
                <a:lnTo>
                  <a:pt x="4403" y="2508"/>
                </a:lnTo>
                <a:lnTo>
                  <a:pt x="4373" y="2486"/>
                </a:lnTo>
                <a:lnTo>
                  <a:pt x="4343" y="2468"/>
                </a:lnTo>
                <a:lnTo>
                  <a:pt x="4313" y="2450"/>
                </a:lnTo>
                <a:lnTo>
                  <a:pt x="4281" y="2434"/>
                </a:lnTo>
                <a:lnTo>
                  <a:pt x="4249" y="2420"/>
                </a:lnTo>
                <a:lnTo>
                  <a:pt x="4215" y="2406"/>
                </a:lnTo>
                <a:lnTo>
                  <a:pt x="4181" y="2394"/>
                </a:lnTo>
                <a:lnTo>
                  <a:pt x="4147" y="2384"/>
                </a:lnTo>
                <a:lnTo>
                  <a:pt x="4111" y="2376"/>
                </a:lnTo>
                <a:lnTo>
                  <a:pt x="4075" y="2370"/>
                </a:lnTo>
                <a:lnTo>
                  <a:pt x="4037" y="2366"/>
                </a:lnTo>
                <a:lnTo>
                  <a:pt x="4001" y="2362"/>
                </a:lnTo>
                <a:lnTo>
                  <a:pt x="3963" y="2362"/>
                </a:lnTo>
                <a:lnTo>
                  <a:pt x="3963" y="2362"/>
                </a:lnTo>
                <a:lnTo>
                  <a:pt x="3925" y="2362"/>
                </a:lnTo>
                <a:lnTo>
                  <a:pt x="3887" y="2366"/>
                </a:lnTo>
                <a:lnTo>
                  <a:pt x="3851" y="2370"/>
                </a:lnTo>
                <a:lnTo>
                  <a:pt x="3815" y="2376"/>
                </a:lnTo>
                <a:lnTo>
                  <a:pt x="3779" y="2384"/>
                </a:lnTo>
                <a:lnTo>
                  <a:pt x="3745" y="2394"/>
                </a:lnTo>
                <a:lnTo>
                  <a:pt x="3711" y="2406"/>
                </a:lnTo>
                <a:lnTo>
                  <a:pt x="3677" y="2420"/>
                </a:lnTo>
                <a:lnTo>
                  <a:pt x="3645" y="2434"/>
                </a:lnTo>
                <a:lnTo>
                  <a:pt x="3613" y="2450"/>
                </a:lnTo>
                <a:lnTo>
                  <a:pt x="3581" y="2468"/>
                </a:lnTo>
                <a:lnTo>
                  <a:pt x="3553" y="2486"/>
                </a:lnTo>
                <a:lnTo>
                  <a:pt x="3523" y="2508"/>
                </a:lnTo>
                <a:lnTo>
                  <a:pt x="3495" y="2530"/>
                </a:lnTo>
                <a:lnTo>
                  <a:pt x="3469" y="2552"/>
                </a:lnTo>
                <a:lnTo>
                  <a:pt x="3443" y="2576"/>
                </a:lnTo>
                <a:lnTo>
                  <a:pt x="3419" y="2602"/>
                </a:lnTo>
                <a:lnTo>
                  <a:pt x="3395" y="2630"/>
                </a:lnTo>
                <a:lnTo>
                  <a:pt x="3373" y="2656"/>
                </a:lnTo>
                <a:lnTo>
                  <a:pt x="3353" y="2686"/>
                </a:lnTo>
                <a:lnTo>
                  <a:pt x="3334" y="2716"/>
                </a:lnTo>
                <a:lnTo>
                  <a:pt x="3316" y="2746"/>
                </a:lnTo>
                <a:lnTo>
                  <a:pt x="3300" y="2778"/>
                </a:lnTo>
                <a:lnTo>
                  <a:pt x="3284" y="2810"/>
                </a:lnTo>
                <a:lnTo>
                  <a:pt x="3272" y="2844"/>
                </a:lnTo>
                <a:lnTo>
                  <a:pt x="3260" y="2878"/>
                </a:lnTo>
                <a:lnTo>
                  <a:pt x="3250" y="2912"/>
                </a:lnTo>
                <a:lnTo>
                  <a:pt x="3242" y="2948"/>
                </a:lnTo>
                <a:lnTo>
                  <a:pt x="3236" y="2984"/>
                </a:lnTo>
                <a:lnTo>
                  <a:pt x="3230" y="3022"/>
                </a:lnTo>
                <a:lnTo>
                  <a:pt x="3228" y="3058"/>
                </a:lnTo>
                <a:lnTo>
                  <a:pt x="3226" y="3096"/>
                </a:lnTo>
                <a:lnTo>
                  <a:pt x="3226" y="3096"/>
                </a:lnTo>
                <a:lnTo>
                  <a:pt x="3228" y="3130"/>
                </a:lnTo>
                <a:lnTo>
                  <a:pt x="3230" y="3162"/>
                </a:lnTo>
                <a:lnTo>
                  <a:pt x="3234" y="3196"/>
                </a:lnTo>
                <a:lnTo>
                  <a:pt x="3238" y="3228"/>
                </a:lnTo>
                <a:lnTo>
                  <a:pt x="3244" y="3258"/>
                </a:lnTo>
                <a:lnTo>
                  <a:pt x="3252" y="3290"/>
                </a:lnTo>
                <a:lnTo>
                  <a:pt x="3262" y="3320"/>
                </a:lnTo>
                <a:lnTo>
                  <a:pt x="3272" y="3350"/>
                </a:lnTo>
                <a:lnTo>
                  <a:pt x="3284" y="3380"/>
                </a:lnTo>
                <a:lnTo>
                  <a:pt x="3296" y="3408"/>
                </a:lnTo>
                <a:lnTo>
                  <a:pt x="3310" y="3436"/>
                </a:lnTo>
                <a:lnTo>
                  <a:pt x="3326" y="3464"/>
                </a:lnTo>
                <a:lnTo>
                  <a:pt x="3343" y="3490"/>
                </a:lnTo>
                <a:lnTo>
                  <a:pt x="3359" y="3516"/>
                </a:lnTo>
                <a:lnTo>
                  <a:pt x="3379" y="3542"/>
                </a:lnTo>
                <a:lnTo>
                  <a:pt x="3397" y="3566"/>
                </a:lnTo>
                <a:lnTo>
                  <a:pt x="3417" y="3590"/>
                </a:lnTo>
                <a:lnTo>
                  <a:pt x="3439" y="3612"/>
                </a:lnTo>
                <a:lnTo>
                  <a:pt x="3461" y="3634"/>
                </a:lnTo>
                <a:lnTo>
                  <a:pt x="3485" y="3654"/>
                </a:lnTo>
                <a:lnTo>
                  <a:pt x="3509" y="3674"/>
                </a:lnTo>
                <a:lnTo>
                  <a:pt x="3533" y="3692"/>
                </a:lnTo>
                <a:lnTo>
                  <a:pt x="3559" y="3710"/>
                </a:lnTo>
                <a:lnTo>
                  <a:pt x="3585" y="3726"/>
                </a:lnTo>
                <a:lnTo>
                  <a:pt x="3613" y="3742"/>
                </a:lnTo>
                <a:lnTo>
                  <a:pt x="3641" y="3756"/>
                </a:lnTo>
                <a:lnTo>
                  <a:pt x="3669" y="3770"/>
                </a:lnTo>
                <a:lnTo>
                  <a:pt x="3699" y="3782"/>
                </a:lnTo>
                <a:lnTo>
                  <a:pt x="3729" y="3792"/>
                </a:lnTo>
                <a:lnTo>
                  <a:pt x="3759" y="3802"/>
                </a:lnTo>
                <a:lnTo>
                  <a:pt x="3789" y="3810"/>
                </a:lnTo>
                <a:lnTo>
                  <a:pt x="3821" y="3818"/>
                </a:lnTo>
                <a:lnTo>
                  <a:pt x="3821" y="4394"/>
                </a:lnTo>
                <a:lnTo>
                  <a:pt x="3282" y="4858"/>
                </a:lnTo>
                <a:lnTo>
                  <a:pt x="3282" y="6388"/>
                </a:lnTo>
                <a:lnTo>
                  <a:pt x="2948" y="6388"/>
                </a:lnTo>
                <a:lnTo>
                  <a:pt x="2856" y="2456"/>
                </a:lnTo>
                <a:lnTo>
                  <a:pt x="2856" y="2456"/>
                </a:lnTo>
                <a:lnTo>
                  <a:pt x="2888" y="2448"/>
                </a:lnTo>
                <a:lnTo>
                  <a:pt x="2918" y="2440"/>
                </a:lnTo>
                <a:lnTo>
                  <a:pt x="2948" y="2430"/>
                </a:lnTo>
                <a:lnTo>
                  <a:pt x="2978" y="2420"/>
                </a:lnTo>
                <a:lnTo>
                  <a:pt x="3008" y="2408"/>
                </a:lnTo>
                <a:lnTo>
                  <a:pt x="3036" y="2394"/>
                </a:lnTo>
                <a:lnTo>
                  <a:pt x="3064" y="2380"/>
                </a:lnTo>
                <a:lnTo>
                  <a:pt x="3090" y="2364"/>
                </a:lnTo>
                <a:lnTo>
                  <a:pt x="3116" y="2348"/>
                </a:lnTo>
                <a:lnTo>
                  <a:pt x="3142" y="2330"/>
                </a:lnTo>
                <a:lnTo>
                  <a:pt x="3168" y="2310"/>
                </a:lnTo>
                <a:lnTo>
                  <a:pt x="3190" y="2292"/>
                </a:lnTo>
                <a:lnTo>
                  <a:pt x="3214" y="2270"/>
                </a:lnTo>
                <a:lnTo>
                  <a:pt x="3236" y="2248"/>
                </a:lnTo>
                <a:lnTo>
                  <a:pt x="3258" y="2226"/>
                </a:lnTo>
                <a:lnTo>
                  <a:pt x="3278" y="2202"/>
                </a:lnTo>
                <a:lnTo>
                  <a:pt x="3296" y="2178"/>
                </a:lnTo>
                <a:lnTo>
                  <a:pt x="3316" y="2154"/>
                </a:lnTo>
                <a:lnTo>
                  <a:pt x="3332" y="2128"/>
                </a:lnTo>
                <a:lnTo>
                  <a:pt x="3349" y="2102"/>
                </a:lnTo>
                <a:lnTo>
                  <a:pt x="3365" y="2074"/>
                </a:lnTo>
                <a:lnTo>
                  <a:pt x="3379" y="2046"/>
                </a:lnTo>
                <a:lnTo>
                  <a:pt x="3391" y="2016"/>
                </a:lnTo>
                <a:lnTo>
                  <a:pt x="3403" y="1988"/>
                </a:lnTo>
                <a:lnTo>
                  <a:pt x="3413" y="1958"/>
                </a:lnTo>
                <a:lnTo>
                  <a:pt x="3421" y="1928"/>
                </a:lnTo>
                <a:lnTo>
                  <a:pt x="3429" y="1896"/>
                </a:lnTo>
                <a:lnTo>
                  <a:pt x="3435" y="1864"/>
                </a:lnTo>
                <a:lnTo>
                  <a:pt x="3441" y="1832"/>
                </a:lnTo>
                <a:lnTo>
                  <a:pt x="3445" y="1800"/>
                </a:lnTo>
                <a:lnTo>
                  <a:pt x="3447" y="1768"/>
                </a:lnTo>
                <a:lnTo>
                  <a:pt x="3447" y="1734"/>
                </a:lnTo>
                <a:lnTo>
                  <a:pt x="3447" y="1734"/>
                </a:lnTo>
                <a:lnTo>
                  <a:pt x="3447" y="1696"/>
                </a:lnTo>
                <a:lnTo>
                  <a:pt x="3443" y="1660"/>
                </a:lnTo>
                <a:lnTo>
                  <a:pt x="3439" y="1622"/>
                </a:lnTo>
                <a:lnTo>
                  <a:pt x="3433" y="1586"/>
                </a:lnTo>
                <a:lnTo>
                  <a:pt x="3425" y="1552"/>
                </a:lnTo>
                <a:lnTo>
                  <a:pt x="3415" y="1516"/>
                </a:lnTo>
                <a:lnTo>
                  <a:pt x="3403" y="1482"/>
                </a:lnTo>
                <a:lnTo>
                  <a:pt x="3389" y="1448"/>
                </a:lnTo>
                <a:lnTo>
                  <a:pt x="3375" y="1416"/>
                </a:lnTo>
                <a:lnTo>
                  <a:pt x="3359" y="1384"/>
                </a:lnTo>
                <a:lnTo>
                  <a:pt x="3341" y="1354"/>
                </a:lnTo>
                <a:lnTo>
                  <a:pt x="3320" y="1324"/>
                </a:lnTo>
                <a:lnTo>
                  <a:pt x="3300" y="1294"/>
                </a:lnTo>
                <a:lnTo>
                  <a:pt x="3278" y="1268"/>
                </a:lnTo>
                <a:lnTo>
                  <a:pt x="3256" y="1240"/>
                </a:lnTo>
                <a:lnTo>
                  <a:pt x="3230" y="1214"/>
                </a:lnTo>
                <a:lnTo>
                  <a:pt x="3206" y="1190"/>
                </a:lnTo>
                <a:lnTo>
                  <a:pt x="3178" y="1168"/>
                </a:lnTo>
                <a:lnTo>
                  <a:pt x="3150" y="1146"/>
                </a:lnTo>
                <a:lnTo>
                  <a:pt x="3122" y="1126"/>
                </a:lnTo>
                <a:lnTo>
                  <a:pt x="3092" y="1106"/>
                </a:lnTo>
                <a:lnTo>
                  <a:pt x="3062" y="1088"/>
                </a:lnTo>
                <a:lnTo>
                  <a:pt x="3030" y="1072"/>
                </a:lnTo>
                <a:lnTo>
                  <a:pt x="2998" y="1058"/>
                </a:lnTo>
                <a:lnTo>
                  <a:pt x="2964" y="1044"/>
                </a:lnTo>
                <a:lnTo>
                  <a:pt x="2930" y="1032"/>
                </a:lnTo>
                <a:lnTo>
                  <a:pt x="2894" y="1022"/>
                </a:lnTo>
                <a:lnTo>
                  <a:pt x="2860" y="1014"/>
                </a:lnTo>
                <a:lnTo>
                  <a:pt x="2824" y="1008"/>
                </a:lnTo>
                <a:lnTo>
                  <a:pt x="2786" y="1004"/>
                </a:lnTo>
                <a:lnTo>
                  <a:pt x="2750" y="1000"/>
                </a:lnTo>
                <a:lnTo>
                  <a:pt x="2712" y="1000"/>
                </a:lnTo>
                <a:lnTo>
                  <a:pt x="2712" y="1000"/>
                </a:lnTo>
                <a:lnTo>
                  <a:pt x="2674" y="1000"/>
                </a:lnTo>
                <a:lnTo>
                  <a:pt x="2636" y="1004"/>
                </a:lnTo>
                <a:lnTo>
                  <a:pt x="2600" y="1008"/>
                </a:lnTo>
                <a:lnTo>
                  <a:pt x="2564" y="1014"/>
                </a:lnTo>
                <a:lnTo>
                  <a:pt x="2528" y="1022"/>
                </a:lnTo>
                <a:lnTo>
                  <a:pt x="2492" y="1032"/>
                </a:lnTo>
                <a:lnTo>
                  <a:pt x="2458" y="1044"/>
                </a:lnTo>
                <a:lnTo>
                  <a:pt x="2426" y="1058"/>
                </a:lnTo>
                <a:lnTo>
                  <a:pt x="2392" y="1072"/>
                </a:lnTo>
                <a:lnTo>
                  <a:pt x="2362" y="1088"/>
                </a:lnTo>
                <a:lnTo>
                  <a:pt x="2330" y="1106"/>
                </a:lnTo>
                <a:lnTo>
                  <a:pt x="2300" y="1126"/>
                </a:lnTo>
                <a:lnTo>
                  <a:pt x="2272" y="1146"/>
                </a:lnTo>
                <a:lnTo>
                  <a:pt x="2244" y="1168"/>
                </a:lnTo>
                <a:lnTo>
                  <a:pt x="2218" y="1190"/>
                </a:lnTo>
                <a:lnTo>
                  <a:pt x="2192" y="1214"/>
                </a:lnTo>
                <a:lnTo>
                  <a:pt x="2168" y="1240"/>
                </a:lnTo>
                <a:lnTo>
                  <a:pt x="2144" y="1268"/>
                </a:lnTo>
                <a:lnTo>
                  <a:pt x="2122" y="1294"/>
                </a:lnTo>
                <a:lnTo>
                  <a:pt x="2102" y="1324"/>
                </a:lnTo>
                <a:lnTo>
                  <a:pt x="2082" y="1354"/>
                </a:lnTo>
                <a:lnTo>
                  <a:pt x="2066" y="1384"/>
                </a:lnTo>
                <a:lnTo>
                  <a:pt x="2048" y="1416"/>
                </a:lnTo>
                <a:lnTo>
                  <a:pt x="2034" y="1448"/>
                </a:lnTo>
                <a:lnTo>
                  <a:pt x="2020" y="1482"/>
                </a:lnTo>
                <a:lnTo>
                  <a:pt x="2010" y="1516"/>
                </a:lnTo>
                <a:lnTo>
                  <a:pt x="2000" y="1552"/>
                </a:lnTo>
                <a:lnTo>
                  <a:pt x="1992" y="1586"/>
                </a:lnTo>
                <a:lnTo>
                  <a:pt x="1984" y="1622"/>
                </a:lnTo>
                <a:lnTo>
                  <a:pt x="1980" y="1660"/>
                </a:lnTo>
                <a:lnTo>
                  <a:pt x="1978" y="1696"/>
                </a:lnTo>
                <a:lnTo>
                  <a:pt x="1976" y="1734"/>
                </a:lnTo>
                <a:lnTo>
                  <a:pt x="1976" y="1734"/>
                </a:lnTo>
                <a:lnTo>
                  <a:pt x="1976" y="1768"/>
                </a:lnTo>
                <a:lnTo>
                  <a:pt x="1980" y="1800"/>
                </a:lnTo>
                <a:lnTo>
                  <a:pt x="1982" y="1834"/>
                </a:lnTo>
                <a:lnTo>
                  <a:pt x="1988" y="1866"/>
                </a:lnTo>
                <a:lnTo>
                  <a:pt x="1994" y="1898"/>
                </a:lnTo>
                <a:lnTo>
                  <a:pt x="2002" y="1928"/>
                </a:lnTo>
                <a:lnTo>
                  <a:pt x="2012" y="1958"/>
                </a:lnTo>
                <a:lnTo>
                  <a:pt x="2022" y="1990"/>
                </a:lnTo>
                <a:lnTo>
                  <a:pt x="2034" y="2018"/>
                </a:lnTo>
                <a:lnTo>
                  <a:pt x="2046" y="2048"/>
                </a:lnTo>
                <a:lnTo>
                  <a:pt x="2060" y="2076"/>
                </a:lnTo>
                <a:lnTo>
                  <a:pt x="2076" y="2102"/>
                </a:lnTo>
                <a:lnTo>
                  <a:pt x="2092" y="2130"/>
                </a:lnTo>
                <a:lnTo>
                  <a:pt x="2110" y="2156"/>
                </a:lnTo>
                <a:lnTo>
                  <a:pt x="2128" y="2180"/>
                </a:lnTo>
                <a:lnTo>
                  <a:pt x="2146" y="2204"/>
                </a:lnTo>
                <a:lnTo>
                  <a:pt x="2168" y="2228"/>
                </a:lnTo>
                <a:lnTo>
                  <a:pt x="2188" y="2252"/>
                </a:lnTo>
                <a:lnTo>
                  <a:pt x="2212" y="2272"/>
                </a:lnTo>
                <a:lnTo>
                  <a:pt x="2234" y="2294"/>
                </a:lnTo>
                <a:lnTo>
                  <a:pt x="2258" y="2314"/>
                </a:lnTo>
                <a:lnTo>
                  <a:pt x="2284" y="2332"/>
                </a:lnTo>
                <a:lnTo>
                  <a:pt x="2310" y="2350"/>
                </a:lnTo>
                <a:lnTo>
                  <a:pt x="2336" y="2366"/>
                </a:lnTo>
                <a:lnTo>
                  <a:pt x="2364" y="2382"/>
                </a:lnTo>
                <a:lnTo>
                  <a:pt x="2392" y="2396"/>
                </a:lnTo>
                <a:lnTo>
                  <a:pt x="2420" y="2410"/>
                </a:lnTo>
                <a:lnTo>
                  <a:pt x="2450" y="2422"/>
                </a:lnTo>
                <a:lnTo>
                  <a:pt x="2480" y="2432"/>
                </a:lnTo>
                <a:lnTo>
                  <a:pt x="2510" y="2442"/>
                </a:lnTo>
                <a:lnTo>
                  <a:pt x="2540" y="2450"/>
                </a:lnTo>
                <a:lnTo>
                  <a:pt x="2572" y="2456"/>
                </a:lnTo>
                <a:lnTo>
                  <a:pt x="2662" y="6388"/>
                </a:lnTo>
                <a:lnTo>
                  <a:pt x="2332" y="6388"/>
                </a:lnTo>
                <a:lnTo>
                  <a:pt x="2332" y="4562"/>
                </a:lnTo>
                <a:lnTo>
                  <a:pt x="1724" y="3834"/>
                </a:lnTo>
                <a:lnTo>
                  <a:pt x="1724" y="3834"/>
                </a:lnTo>
                <a:lnTo>
                  <a:pt x="1774" y="3812"/>
                </a:lnTo>
                <a:lnTo>
                  <a:pt x="1824" y="3786"/>
                </a:lnTo>
                <a:lnTo>
                  <a:pt x="1870" y="3758"/>
                </a:lnTo>
                <a:lnTo>
                  <a:pt x="1914" y="3726"/>
                </a:lnTo>
                <a:lnTo>
                  <a:pt x="1956" y="3690"/>
                </a:lnTo>
                <a:lnTo>
                  <a:pt x="1994" y="3652"/>
                </a:lnTo>
                <a:lnTo>
                  <a:pt x="2030" y="3612"/>
                </a:lnTo>
                <a:lnTo>
                  <a:pt x="2064" y="3568"/>
                </a:lnTo>
                <a:lnTo>
                  <a:pt x="2092" y="3522"/>
                </a:lnTo>
                <a:lnTo>
                  <a:pt x="2120" y="3474"/>
                </a:lnTo>
                <a:lnTo>
                  <a:pt x="2142" y="3424"/>
                </a:lnTo>
                <a:lnTo>
                  <a:pt x="2160" y="3372"/>
                </a:lnTo>
                <a:lnTo>
                  <a:pt x="2176" y="3318"/>
                </a:lnTo>
                <a:lnTo>
                  <a:pt x="2188" y="3262"/>
                </a:lnTo>
                <a:lnTo>
                  <a:pt x="2194" y="3206"/>
                </a:lnTo>
                <a:lnTo>
                  <a:pt x="2196" y="3148"/>
                </a:lnTo>
                <a:lnTo>
                  <a:pt x="2196" y="3148"/>
                </a:lnTo>
                <a:lnTo>
                  <a:pt x="2196" y="3110"/>
                </a:lnTo>
                <a:lnTo>
                  <a:pt x="2192" y="3072"/>
                </a:lnTo>
                <a:lnTo>
                  <a:pt x="2188" y="3036"/>
                </a:lnTo>
                <a:lnTo>
                  <a:pt x="2182" y="3000"/>
                </a:lnTo>
                <a:lnTo>
                  <a:pt x="2172" y="2964"/>
                </a:lnTo>
                <a:lnTo>
                  <a:pt x="2162" y="2930"/>
                </a:lnTo>
                <a:lnTo>
                  <a:pt x="2152" y="2896"/>
                </a:lnTo>
                <a:lnTo>
                  <a:pt x="2138" y="2862"/>
                </a:lnTo>
                <a:lnTo>
                  <a:pt x="2124" y="2830"/>
                </a:lnTo>
                <a:lnTo>
                  <a:pt x="2108" y="2798"/>
                </a:lnTo>
                <a:lnTo>
                  <a:pt x="2090" y="2766"/>
                </a:lnTo>
                <a:lnTo>
                  <a:pt x="2070" y="2738"/>
                </a:lnTo>
                <a:lnTo>
                  <a:pt x="2050" y="2708"/>
                </a:lnTo>
                <a:lnTo>
                  <a:pt x="2028" y="2680"/>
                </a:lnTo>
                <a:lnTo>
                  <a:pt x="2004" y="2654"/>
                </a:lnTo>
                <a:lnTo>
                  <a:pt x="1980" y="2628"/>
                </a:lnTo>
                <a:lnTo>
                  <a:pt x="1954" y="2604"/>
                </a:lnTo>
                <a:lnTo>
                  <a:pt x="1928" y="2580"/>
                </a:lnTo>
                <a:lnTo>
                  <a:pt x="1900" y="2558"/>
                </a:lnTo>
                <a:lnTo>
                  <a:pt x="1872" y="2538"/>
                </a:lnTo>
                <a:lnTo>
                  <a:pt x="1842" y="2520"/>
                </a:lnTo>
                <a:lnTo>
                  <a:pt x="1810" y="2502"/>
                </a:lnTo>
                <a:lnTo>
                  <a:pt x="1780" y="2486"/>
                </a:lnTo>
                <a:lnTo>
                  <a:pt x="1746" y="2470"/>
                </a:lnTo>
                <a:lnTo>
                  <a:pt x="1714" y="2458"/>
                </a:lnTo>
                <a:lnTo>
                  <a:pt x="1680" y="2446"/>
                </a:lnTo>
                <a:lnTo>
                  <a:pt x="1644" y="2436"/>
                </a:lnTo>
                <a:lnTo>
                  <a:pt x="1608" y="2428"/>
                </a:lnTo>
                <a:lnTo>
                  <a:pt x="1572" y="2422"/>
                </a:lnTo>
                <a:lnTo>
                  <a:pt x="1536" y="2416"/>
                </a:lnTo>
                <a:lnTo>
                  <a:pt x="1498" y="2414"/>
                </a:lnTo>
                <a:lnTo>
                  <a:pt x="1460" y="2412"/>
                </a:lnTo>
                <a:lnTo>
                  <a:pt x="1460" y="2412"/>
                </a:lnTo>
                <a:lnTo>
                  <a:pt x="1424" y="2414"/>
                </a:lnTo>
                <a:lnTo>
                  <a:pt x="1386" y="2416"/>
                </a:lnTo>
                <a:lnTo>
                  <a:pt x="1348" y="2422"/>
                </a:lnTo>
                <a:lnTo>
                  <a:pt x="1312" y="2428"/>
                </a:lnTo>
                <a:lnTo>
                  <a:pt x="1278" y="2436"/>
                </a:lnTo>
                <a:lnTo>
                  <a:pt x="1242" y="2446"/>
                </a:lnTo>
                <a:lnTo>
                  <a:pt x="1208" y="2458"/>
                </a:lnTo>
                <a:lnTo>
                  <a:pt x="1174" y="2470"/>
                </a:lnTo>
                <a:lnTo>
                  <a:pt x="1142" y="2486"/>
                </a:lnTo>
                <a:lnTo>
                  <a:pt x="1110" y="2502"/>
                </a:lnTo>
                <a:lnTo>
                  <a:pt x="1080" y="2520"/>
                </a:lnTo>
                <a:lnTo>
                  <a:pt x="1050" y="2538"/>
                </a:lnTo>
                <a:lnTo>
                  <a:pt x="1022" y="2558"/>
                </a:lnTo>
                <a:lnTo>
                  <a:pt x="994" y="2580"/>
                </a:lnTo>
                <a:lnTo>
                  <a:pt x="966" y="2604"/>
                </a:lnTo>
                <a:lnTo>
                  <a:pt x="942" y="2628"/>
                </a:lnTo>
                <a:lnTo>
                  <a:pt x="916" y="2654"/>
                </a:lnTo>
                <a:lnTo>
                  <a:pt x="894" y="2680"/>
                </a:lnTo>
                <a:lnTo>
                  <a:pt x="872" y="2708"/>
                </a:lnTo>
                <a:lnTo>
                  <a:pt x="852" y="2738"/>
                </a:lnTo>
                <a:lnTo>
                  <a:pt x="832" y="2766"/>
                </a:lnTo>
                <a:lnTo>
                  <a:pt x="814" y="2798"/>
                </a:lnTo>
                <a:lnTo>
                  <a:pt x="798" y="2830"/>
                </a:lnTo>
                <a:lnTo>
                  <a:pt x="784" y="2862"/>
                </a:lnTo>
                <a:lnTo>
                  <a:pt x="770" y="2896"/>
                </a:lnTo>
                <a:lnTo>
                  <a:pt x="758" y="2930"/>
                </a:lnTo>
                <a:lnTo>
                  <a:pt x="748" y="2964"/>
                </a:lnTo>
                <a:lnTo>
                  <a:pt x="740" y="3000"/>
                </a:lnTo>
                <a:lnTo>
                  <a:pt x="734" y="3036"/>
                </a:lnTo>
                <a:lnTo>
                  <a:pt x="730" y="3072"/>
                </a:lnTo>
                <a:lnTo>
                  <a:pt x="726" y="3110"/>
                </a:lnTo>
                <a:lnTo>
                  <a:pt x="726" y="3148"/>
                </a:lnTo>
                <a:lnTo>
                  <a:pt x="726" y="3148"/>
                </a:lnTo>
                <a:lnTo>
                  <a:pt x="726" y="3184"/>
                </a:lnTo>
                <a:lnTo>
                  <a:pt x="730" y="3218"/>
                </a:lnTo>
                <a:lnTo>
                  <a:pt x="734" y="3254"/>
                </a:lnTo>
                <a:lnTo>
                  <a:pt x="738" y="3288"/>
                </a:lnTo>
                <a:lnTo>
                  <a:pt x="746" y="3322"/>
                </a:lnTo>
                <a:lnTo>
                  <a:pt x="756" y="3354"/>
                </a:lnTo>
                <a:lnTo>
                  <a:pt x="766" y="3386"/>
                </a:lnTo>
                <a:lnTo>
                  <a:pt x="778" y="3418"/>
                </a:lnTo>
                <a:lnTo>
                  <a:pt x="790" y="3450"/>
                </a:lnTo>
                <a:lnTo>
                  <a:pt x="804" y="3480"/>
                </a:lnTo>
                <a:lnTo>
                  <a:pt x="820" y="3510"/>
                </a:lnTo>
                <a:lnTo>
                  <a:pt x="838" y="3538"/>
                </a:lnTo>
                <a:lnTo>
                  <a:pt x="856" y="3566"/>
                </a:lnTo>
                <a:lnTo>
                  <a:pt x="876" y="3592"/>
                </a:lnTo>
                <a:lnTo>
                  <a:pt x="896" y="3618"/>
                </a:lnTo>
                <a:lnTo>
                  <a:pt x="918" y="3644"/>
                </a:lnTo>
                <a:lnTo>
                  <a:pt x="942" y="3668"/>
                </a:lnTo>
                <a:lnTo>
                  <a:pt x="966" y="3690"/>
                </a:lnTo>
                <a:lnTo>
                  <a:pt x="990" y="3712"/>
                </a:lnTo>
                <a:lnTo>
                  <a:pt x="1016" y="3734"/>
                </a:lnTo>
                <a:lnTo>
                  <a:pt x="1044" y="3752"/>
                </a:lnTo>
                <a:lnTo>
                  <a:pt x="1072" y="3772"/>
                </a:lnTo>
                <a:lnTo>
                  <a:pt x="1100" y="3788"/>
                </a:lnTo>
                <a:lnTo>
                  <a:pt x="1130" y="3804"/>
                </a:lnTo>
                <a:lnTo>
                  <a:pt x="1160" y="3818"/>
                </a:lnTo>
                <a:lnTo>
                  <a:pt x="1192" y="3832"/>
                </a:lnTo>
                <a:lnTo>
                  <a:pt x="1224" y="3844"/>
                </a:lnTo>
                <a:lnTo>
                  <a:pt x="1256" y="3854"/>
                </a:lnTo>
                <a:lnTo>
                  <a:pt x="1288" y="3862"/>
                </a:lnTo>
                <a:lnTo>
                  <a:pt x="1322" y="3870"/>
                </a:lnTo>
                <a:lnTo>
                  <a:pt x="1356" y="3876"/>
                </a:lnTo>
                <a:lnTo>
                  <a:pt x="1392" y="3880"/>
                </a:lnTo>
                <a:lnTo>
                  <a:pt x="2048" y="4666"/>
                </a:lnTo>
                <a:lnTo>
                  <a:pt x="2048" y="6388"/>
                </a:lnTo>
                <a:lnTo>
                  <a:pt x="284" y="6388"/>
                </a:lnTo>
                <a:lnTo>
                  <a:pt x="284" y="284"/>
                </a:lnTo>
                <a:lnTo>
                  <a:pt x="6389" y="284"/>
                </a:lnTo>
                <a:lnTo>
                  <a:pt x="6389" y="6388"/>
                </a:lnTo>
                <a:close/>
                <a:moveTo>
                  <a:pt x="5213" y="2314"/>
                </a:moveTo>
                <a:lnTo>
                  <a:pt x="5213" y="2314"/>
                </a:lnTo>
                <a:lnTo>
                  <a:pt x="5167" y="2312"/>
                </a:lnTo>
                <a:lnTo>
                  <a:pt x="5123" y="2304"/>
                </a:lnTo>
                <a:lnTo>
                  <a:pt x="5079" y="2294"/>
                </a:lnTo>
                <a:lnTo>
                  <a:pt x="5039" y="2278"/>
                </a:lnTo>
                <a:lnTo>
                  <a:pt x="4999" y="2260"/>
                </a:lnTo>
                <a:lnTo>
                  <a:pt x="4961" y="2236"/>
                </a:lnTo>
                <a:lnTo>
                  <a:pt x="4927" y="2210"/>
                </a:lnTo>
                <a:lnTo>
                  <a:pt x="4895" y="2182"/>
                </a:lnTo>
                <a:lnTo>
                  <a:pt x="4865" y="2150"/>
                </a:lnTo>
                <a:lnTo>
                  <a:pt x="4839" y="2114"/>
                </a:lnTo>
                <a:lnTo>
                  <a:pt x="4817" y="2078"/>
                </a:lnTo>
                <a:lnTo>
                  <a:pt x="4799" y="2038"/>
                </a:lnTo>
                <a:lnTo>
                  <a:pt x="4783" y="1996"/>
                </a:lnTo>
                <a:lnTo>
                  <a:pt x="4771" y="1954"/>
                </a:lnTo>
                <a:lnTo>
                  <a:pt x="4765" y="1910"/>
                </a:lnTo>
                <a:lnTo>
                  <a:pt x="4763" y="1864"/>
                </a:lnTo>
                <a:lnTo>
                  <a:pt x="4763" y="1864"/>
                </a:lnTo>
                <a:lnTo>
                  <a:pt x="4765" y="1818"/>
                </a:lnTo>
                <a:lnTo>
                  <a:pt x="4771" y="1772"/>
                </a:lnTo>
                <a:lnTo>
                  <a:pt x="4783" y="1730"/>
                </a:lnTo>
                <a:lnTo>
                  <a:pt x="4799" y="1688"/>
                </a:lnTo>
                <a:lnTo>
                  <a:pt x="4817" y="1648"/>
                </a:lnTo>
                <a:lnTo>
                  <a:pt x="4839" y="1612"/>
                </a:lnTo>
                <a:lnTo>
                  <a:pt x="4865" y="1576"/>
                </a:lnTo>
                <a:lnTo>
                  <a:pt x="4895" y="1544"/>
                </a:lnTo>
                <a:lnTo>
                  <a:pt x="4927" y="1516"/>
                </a:lnTo>
                <a:lnTo>
                  <a:pt x="4961" y="1490"/>
                </a:lnTo>
                <a:lnTo>
                  <a:pt x="4999" y="1466"/>
                </a:lnTo>
                <a:lnTo>
                  <a:pt x="5039" y="1448"/>
                </a:lnTo>
                <a:lnTo>
                  <a:pt x="5079" y="1432"/>
                </a:lnTo>
                <a:lnTo>
                  <a:pt x="5123" y="1422"/>
                </a:lnTo>
                <a:lnTo>
                  <a:pt x="5167" y="1414"/>
                </a:lnTo>
                <a:lnTo>
                  <a:pt x="5213" y="1412"/>
                </a:lnTo>
                <a:lnTo>
                  <a:pt x="5213" y="1412"/>
                </a:lnTo>
                <a:lnTo>
                  <a:pt x="5259" y="1414"/>
                </a:lnTo>
                <a:lnTo>
                  <a:pt x="5305" y="1422"/>
                </a:lnTo>
                <a:lnTo>
                  <a:pt x="5347" y="1432"/>
                </a:lnTo>
                <a:lnTo>
                  <a:pt x="5389" y="1448"/>
                </a:lnTo>
                <a:lnTo>
                  <a:pt x="5429" y="1466"/>
                </a:lnTo>
                <a:lnTo>
                  <a:pt x="5465" y="1490"/>
                </a:lnTo>
                <a:lnTo>
                  <a:pt x="5499" y="1516"/>
                </a:lnTo>
                <a:lnTo>
                  <a:pt x="5531" y="1544"/>
                </a:lnTo>
                <a:lnTo>
                  <a:pt x="5561" y="1576"/>
                </a:lnTo>
                <a:lnTo>
                  <a:pt x="5587" y="1612"/>
                </a:lnTo>
                <a:lnTo>
                  <a:pt x="5609" y="1648"/>
                </a:lnTo>
                <a:lnTo>
                  <a:pt x="5629" y="1688"/>
                </a:lnTo>
                <a:lnTo>
                  <a:pt x="5643" y="1730"/>
                </a:lnTo>
                <a:lnTo>
                  <a:pt x="5655" y="1772"/>
                </a:lnTo>
                <a:lnTo>
                  <a:pt x="5661" y="1818"/>
                </a:lnTo>
                <a:lnTo>
                  <a:pt x="5665" y="1864"/>
                </a:lnTo>
                <a:lnTo>
                  <a:pt x="5665" y="1864"/>
                </a:lnTo>
                <a:lnTo>
                  <a:pt x="5661" y="1910"/>
                </a:lnTo>
                <a:lnTo>
                  <a:pt x="5655" y="1954"/>
                </a:lnTo>
                <a:lnTo>
                  <a:pt x="5643" y="1996"/>
                </a:lnTo>
                <a:lnTo>
                  <a:pt x="5629" y="2038"/>
                </a:lnTo>
                <a:lnTo>
                  <a:pt x="5609" y="2078"/>
                </a:lnTo>
                <a:lnTo>
                  <a:pt x="5587" y="2114"/>
                </a:lnTo>
                <a:lnTo>
                  <a:pt x="5561" y="2150"/>
                </a:lnTo>
                <a:lnTo>
                  <a:pt x="5531" y="2182"/>
                </a:lnTo>
                <a:lnTo>
                  <a:pt x="5499" y="2210"/>
                </a:lnTo>
                <a:lnTo>
                  <a:pt x="5465" y="2236"/>
                </a:lnTo>
                <a:lnTo>
                  <a:pt x="5429" y="2260"/>
                </a:lnTo>
                <a:lnTo>
                  <a:pt x="5389" y="2278"/>
                </a:lnTo>
                <a:lnTo>
                  <a:pt x="5347" y="2294"/>
                </a:lnTo>
                <a:lnTo>
                  <a:pt x="5305" y="2304"/>
                </a:lnTo>
                <a:lnTo>
                  <a:pt x="5259" y="2312"/>
                </a:lnTo>
                <a:lnTo>
                  <a:pt x="5213" y="2314"/>
                </a:lnTo>
                <a:lnTo>
                  <a:pt x="5213" y="2314"/>
                </a:lnTo>
                <a:close/>
                <a:moveTo>
                  <a:pt x="3963" y="3548"/>
                </a:moveTo>
                <a:lnTo>
                  <a:pt x="3963" y="3548"/>
                </a:lnTo>
                <a:lnTo>
                  <a:pt x="3917" y="3544"/>
                </a:lnTo>
                <a:lnTo>
                  <a:pt x="3873" y="3538"/>
                </a:lnTo>
                <a:lnTo>
                  <a:pt x="3829" y="3526"/>
                </a:lnTo>
                <a:lnTo>
                  <a:pt x="3787" y="3512"/>
                </a:lnTo>
                <a:lnTo>
                  <a:pt x="3749" y="3492"/>
                </a:lnTo>
                <a:lnTo>
                  <a:pt x="3711" y="3470"/>
                </a:lnTo>
                <a:lnTo>
                  <a:pt x="3677" y="3444"/>
                </a:lnTo>
                <a:lnTo>
                  <a:pt x="3645" y="3414"/>
                </a:lnTo>
                <a:lnTo>
                  <a:pt x="3615" y="3382"/>
                </a:lnTo>
                <a:lnTo>
                  <a:pt x="3589" y="3348"/>
                </a:lnTo>
                <a:lnTo>
                  <a:pt x="3567" y="3312"/>
                </a:lnTo>
                <a:lnTo>
                  <a:pt x="3547" y="3272"/>
                </a:lnTo>
                <a:lnTo>
                  <a:pt x="3533" y="3230"/>
                </a:lnTo>
                <a:lnTo>
                  <a:pt x="3521" y="3188"/>
                </a:lnTo>
                <a:lnTo>
                  <a:pt x="3515" y="3142"/>
                </a:lnTo>
                <a:lnTo>
                  <a:pt x="3513" y="3096"/>
                </a:lnTo>
                <a:lnTo>
                  <a:pt x="3513" y="3096"/>
                </a:lnTo>
                <a:lnTo>
                  <a:pt x="3515" y="3050"/>
                </a:lnTo>
                <a:lnTo>
                  <a:pt x="3521" y="3006"/>
                </a:lnTo>
                <a:lnTo>
                  <a:pt x="3533" y="2962"/>
                </a:lnTo>
                <a:lnTo>
                  <a:pt x="3547" y="2922"/>
                </a:lnTo>
                <a:lnTo>
                  <a:pt x="3567" y="2882"/>
                </a:lnTo>
                <a:lnTo>
                  <a:pt x="3589" y="2844"/>
                </a:lnTo>
                <a:lnTo>
                  <a:pt x="3615" y="2810"/>
                </a:lnTo>
                <a:lnTo>
                  <a:pt x="3645" y="2778"/>
                </a:lnTo>
                <a:lnTo>
                  <a:pt x="3677" y="2748"/>
                </a:lnTo>
                <a:lnTo>
                  <a:pt x="3711" y="2722"/>
                </a:lnTo>
                <a:lnTo>
                  <a:pt x="3749" y="2700"/>
                </a:lnTo>
                <a:lnTo>
                  <a:pt x="3787" y="2682"/>
                </a:lnTo>
                <a:lnTo>
                  <a:pt x="3829" y="2666"/>
                </a:lnTo>
                <a:lnTo>
                  <a:pt x="3873" y="2654"/>
                </a:lnTo>
                <a:lnTo>
                  <a:pt x="3917" y="2648"/>
                </a:lnTo>
                <a:lnTo>
                  <a:pt x="3963" y="2646"/>
                </a:lnTo>
                <a:lnTo>
                  <a:pt x="3963" y="2646"/>
                </a:lnTo>
                <a:lnTo>
                  <a:pt x="4009" y="2648"/>
                </a:lnTo>
                <a:lnTo>
                  <a:pt x="4053" y="2654"/>
                </a:lnTo>
                <a:lnTo>
                  <a:pt x="4097" y="2666"/>
                </a:lnTo>
                <a:lnTo>
                  <a:pt x="4139" y="2682"/>
                </a:lnTo>
                <a:lnTo>
                  <a:pt x="4177" y="2700"/>
                </a:lnTo>
                <a:lnTo>
                  <a:pt x="4215" y="2722"/>
                </a:lnTo>
                <a:lnTo>
                  <a:pt x="4249" y="2748"/>
                </a:lnTo>
                <a:lnTo>
                  <a:pt x="4281" y="2778"/>
                </a:lnTo>
                <a:lnTo>
                  <a:pt x="4311" y="2810"/>
                </a:lnTo>
                <a:lnTo>
                  <a:pt x="4337" y="2844"/>
                </a:lnTo>
                <a:lnTo>
                  <a:pt x="4359" y="2882"/>
                </a:lnTo>
                <a:lnTo>
                  <a:pt x="4379" y="2922"/>
                </a:lnTo>
                <a:lnTo>
                  <a:pt x="4393" y="2962"/>
                </a:lnTo>
                <a:lnTo>
                  <a:pt x="4405" y="3006"/>
                </a:lnTo>
                <a:lnTo>
                  <a:pt x="4411" y="3050"/>
                </a:lnTo>
                <a:lnTo>
                  <a:pt x="4413" y="3096"/>
                </a:lnTo>
                <a:lnTo>
                  <a:pt x="4413" y="3096"/>
                </a:lnTo>
                <a:lnTo>
                  <a:pt x="4411" y="3142"/>
                </a:lnTo>
                <a:lnTo>
                  <a:pt x="4405" y="3188"/>
                </a:lnTo>
                <a:lnTo>
                  <a:pt x="4393" y="3230"/>
                </a:lnTo>
                <a:lnTo>
                  <a:pt x="4379" y="3272"/>
                </a:lnTo>
                <a:lnTo>
                  <a:pt x="4359" y="3312"/>
                </a:lnTo>
                <a:lnTo>
                  <a:pt x="4337" y="3348"/>
                </a:lnTo>
                <a:lnTo>
                  <a:pt x="4311" y="3382"/>
                </a:lnTo>
                <a:lnTo>
                  <a:pt x="4281" y="3414"/>
                </a:lnTo>
                <a:lnTo>
                  <a:pt x="4249" y="3444"/>
                </a:lnTo>
                <a:lnTo>
                  <a:pt x="4215" y="3470"/>
                </a:lnTo>
                <a:lnTo>
                  <a:pt x="4177" y="3492"/>
                </a:lnTo>
                <a:lnTo>
                  <a:pt x="4139" y="3512"/>
                </a:lnTo>
                <a:lnTo>
                  <a:pt x="4097" y="3526"/>
                </a:lnTo>
                <a:lnTo>
                  <a:pt x="4053" y="3538"/>
                </a:lnTo>
                <a:lnTo>
                  <a:pt x="4009" y="3544"/>
                </a:lnTo>
                <a:lnTo>
                  <a:pt x="3963" y="3548"/>
                </a:lnTo>
                <a:lnTo>
                  <a:pt x="3963" y="3548"/>
                </a:lnTo>
                <a:close/>
                <a:moveTo>
                  <a:pt x="1010" y="3148"/>
                </a:moveTo>
                <a:lnTo>
                  <a:pt x="1010" y="3148"/>
                </a:lnTo>
                <a:lnTo>
                  <a:pt x="1012" y="3102"/>
                </a:lnTo>
                <a:lnTo>
                  <a:pt x="1020" y="3058"/>
                </a:lnTo>
                <a:lnTo>
                  <a:pt x="1030" y="3014"/>
                </a:lnTo>
                <a:lnTo>
                  <a:pt x="1046" y="2972"/>
                </a:lnTo>
                <a:lnTo>
                  <a:pt x="1064" y="2934"/>
                </a:lnTo>
                <a:lnTo>
                  <a:pt x="1088" y="2896"/>
                </a:lnTo>
                <a:lnTo>
                  <a:pt x="1114" y="2862"/>
                </a:lnTo>
                <a:lnTo>
                  <a:pt x="1142" y="2830"/>
                </a:lnTo>
                <a:lnTo>
                  <a:pt x="1174" y="2800"/>
                </a:lnTo>
                <a:lnTo>
                  <a:pt x="1210" y="2774"/>
                </a:lnTo>
                <a:lnTo>
                  <a:pt x="1246" y="2752"/>
                </a:lnTo>
                <a:lnTo>
                  <a:pt x="1286" y="2732"/>
                </a:lnTo>
                <a:lnTo>
                  <a:pt x="1326" y="2718"/>
                </a:lnTo>
                <a:lnTo>
                  <a:pt x="1370" y="2706"/>
                </a:lnTo>
                <a:lnTo>
                  <a:pt x="1414" y="2700"/>
                </a:lnTo>
                <a:lnTo>
                  <a:pt x="1460" y="2698"/>
                </a:lnTo>
                <a:lnTo>
                  <a:pt x="1460" y="2698"/>
                </a:lnTo>
                <a:lnTo>
                  <a:pt x="1506" y="2700"/>
                </a:lnTo>
                <a:lnTo>
                  <a:pt x="1552" y="2706"/>
                </a:lnTo>
                <a:lnTo>
                  <a:pt x="1594" y="2718"/>
                </a:lnTo>
                <a:lnTo>
                  <a:pt x="1636" y="2732"/>
                </a:lnTo>
                <a:lnTo>
                  <a:pt x="1676" y="2752"/>
                </a:lnTo>
                <a:lnTo>
                  <a:pt x="1712" y="2774"/>
                </a:lnTo>
                <a:lnTo>
                  <a:pt x="1748" y="2800"/>
                </a:lnTo>
                <a:lnTo>
                  <a:pt x="1780" y="2830"/>
                </a:lnTo>
                <a:lnTo>
                  <a:pt x="1808" y="2862"/>
                </a:lnTo>
                <a:lnTo>
                  <a:pt x="1834" y="2896"/>
                </a:lnTo>
                <a:lnTo>
                  <a:pt x="1856" y="2934"/>
                </a:lnTo>
                <a:lnTo>
                  <a:pt x="1876" y="2972"/>
                </a:lnTo>
                <a:lnTo>
                  <a:pt x="1892" y="3014"/>
                </a:lnTo>
                <a:lnTo>
                  <a:pt x="1902" y="3058"/>
                </a:lnTo>
                <a:lnTo>
                  <a:pt x="1910" y="3102"/>
                </a:lnTo>
                <a:lnTo>
                  <a:pt x="1912" y="3148"/>
                </a:lnTo>
                <a:lnTo>
                  <a:pt x="1912" y="3148"/>
                </a:lnTo>
                <a:lnTo>
                  <a:pt x="1910" y="3194"/>
                </a:lnTo>
                <a:lnTo>
                  <a:pt x="1902" y="3238"/>
                </a:lnTo>
                <a:lnTo>
                  <a:pt x="1892" y="3282"/>
                </a:lnTo>
                <a:lnTo>
                  <a:pt x="1876" y="3324"/>
                </a:lnTo>
                <a:lnTo>
                  <a:pt x="1856" y="3362"/>
                </a:lnTo>
                <a:lnTo>
                  <a:pt x="1834" y="3400"/>
                </a:lnTo>
                <a:lnTo>
                  <a:pt x="1808" y="3434"/>
                </a:lnTo>
                <a:lnTo>
                  <a:pt x="1780" y="3466"/>
                </a:lnTo>
                <a:lnTo>
                  <a:pt x="1748" y="3496"/>
                </a:lnTo>
                <a:lnTo>
                  <a:pt x="1712" y="3522"/>
                </a:lnTo>
                <a:lnTo>
                  <a:pt x="1676" y="3544"/>
                </a:lnTo>
                <a:lnTo>
                  <a:pt x="1636" y="3564"/>
                </a:lnTo>
                <a:lnTo>
                  <a:pt x="1594" y="3578"/>
                </a:lnTo>
                <a:lnTo>
                  <a:pt x="1552" y="3590"/>
                </a:lnTo>
                <a:lnTo>
                  <a:pt x="1506" y="3596"/>
                </a:lnTo>
                <a:lnTo>
                  <a:pt x="1460" y="3598"/>
                </a:lnTo>
                <a:lnTo>
                  <a:pt x="1460" y="3598"/>
                </a:lnTo>
                <a:lnTo>
                  <a:pt x="1414" y="3596"/>
                </a:lnTo>
                <a:lnTo>
                  <a:pt x="1370" y="3590"/>
                </a:lnTo>
                <a:lnTo>
                  <a:pt x="1326" y="3578"/>
                </a:lnTo>
                <a:lnTo>
                  <a:pt x="1286" y="3564"/>
                </a:lnTo>
                <a:lnTo>
                  <a:pt x="1246" y="3544"/>
                </a:lnTo>
                <a:lnTo>
                  <a:pt x="1210" y="3522"/>
                </a:lnTo>
                <a:lnTo>
                  <a:pt x="1174" y="3496"/>
                </a:lnTo>
                <a:lnTo>
                  <a:pt x="1142" y="3466"/>
                </a:lnTo>
                <a:lnTo>
                  <a:pt x="1114" y="3434"/>
                </a:lnTo>
                <a:lnTo>
                  <a:pt x="1088" y="3400"/>
                </a:lnTo>
                <a:lnTo>
                  <a:pt x="1064" y="3362"/>
                </a:lnTo>
                <a:lnTo>
                  <a:pt x="1046" y="3324"/>
                </a:lnTo>
                <a:lnTo>
                  <a:pt x="1030" y="3282"/>
                </a:lnTo>
                <a:lnTo>
                  <a:pt x="1020" y="3238"/>
                </a:lnTo>
                <a:lnTo>
                  <a:pt x="1012" y="3194"/>
                </a:lnTo>
                <a:lnTo>
                  <a:pt x="1010" y="3148"/>
                </a:lnTo>
                <a:lnTo>
                  <a:pt x="1010" y="31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Slide Number Placeholder 3">
            <a:extLst>
              <a:ext uri="{FF2B5EF4-FFF2-40B4-BE49-F238E27FC236}">
                <a16:creationId xmlns:a16="http://schemas.microsoft.com/office/drawing/2014/main" xmlns="" id="{F55C8087-4303-44A9-AA83-527DE1EC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381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38295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Νέα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Georgia"/>
              </a:rPr>
              <a:t>μέτρα (5/5)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Georgia"/>
              <a:cs typeface="Georgia"/>
              <a:sym typeface="Georgia"/>
            </a:endParaRPr>
          </a:p>
        </p:txBody>
      </p:sp>
      <p:sp>
        <p:nvSpPr>
          <p:cNvPr id="6" name="Google Shape;703;p5">
            <a:extLst>
              <a:ext uri="{FF2B5EF4-FFF2-40B4-BE49-F238E27FC236}">
                <a16:creationId xmlns:a16="http://schemas.microsoft.com/office/drawing/2014/main" xmlns="" id="{A41B95DF-C189-487C-A6B8-6334F56EFB7E}"/>
              </a:ext>
            </a:extLst>
          </p:cNvPr>
          <p:cNvSpPr/>
          <p:nvPr/>
        </p:nvSpPr>
        <p:spPr>
          <a:xfrm>
            <a:off x="654095" y="1879127"/>
            <a:ext cx="11071456" cy="4293073"/>
          </a:xfrm>
          <a:prstGeom prst="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108000" tIns="504000" rIns="72000" bIns="36000" numCol="2" anchor="t" anchorCtr="0">
            <a:noAutofit/>
          </a:bodyPr>
          <a:lstStyle/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Ενισχύονται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για πρώτη φορά, συνεπείς δανειολήπτες που επλήγησαν από την πανδημία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Υποστηρίζεται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το σύνολο των «κόκκινων» δανειοληπτών που επλήγησαν από την πανδημία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Καλλιεργείτα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ι η κουλτούρα πληρωμών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Περιορίζετα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ι ο κίνδυνος δημιουργίας νέας γενιάς «κόκκινων» δανείων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Ενισχύεται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η κοινωνική συνοχή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Καλύπτονται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πολλαπλάσιοι δανειολήπτες </a:t>
            </a:r>
          </a:p>
          <a:p>
            <a:pPr marL="3540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39772980-FC68-473B-A286-2C027AA07242}"/>
              </a:ext>
            </a:extLst>
          </p:cNvPr>
          <p:cNvSpPr/>
          <p:nvPr/>
        </p:nvSpPr>
        <p:spPr>
          <a:xfrm>
            <a:off x="593034" y="1651059"/>
            <a:ext cx="7576745" cy="442406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Georgia"/>
              </a:rPr>
              <a:t>Πρόγραμμα επιδότησης δόσεων δανείων α’ κατοικίας</a:t>
            </a:r>
          </a:p>
        </p:txBody>
      </p:sp>
      <p:sp>
        <p:nvSpPr>
          <p:cNvPr id="9" name="Oval 75">
            <a:extLst>
              <a:ext uri="{FF2B5EF4-FFF2-40B4-BE49-F238E27FC236}">
                <a16:creationId xmlns:a16="http://schemas.microsoft.com/office/drawing/2014/main" xmlns="" id="{C0786676-671E-462C-822D-2BA6067657BE}"/>
              </a:ext>
            </a:extLst>
          </p:cNvPr>
          <p:cNvSpPr/>
          <p:nvPr/>
        </p:nvSpPr>
        <p:spPr>
          <a:xfrm>
            <a:off x="431034" y="144109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3148804-6243-4BAC-9186-3A1E9AEA3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7632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39318" name="think-cell Slide" r:id="rId5" imgW="360" imgH="36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49C6F034-885C-4A61-98AB-191D9F90067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56" name="Rectangle: Diagonal Corners Snipped 55">
            <a:extLst>
              <a:ext uri="{FF2B5EF4-FFF2-40B4-BE49-F238E27FC236}">
                <a16:creationId xmlns:a16="http://schemas.microsoft.com/office/drawing/2014/main" xmlns="" id="{42805D8A-F9FC-40C6-BD68-AC7D54C46601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Λάβαμε εμπροσθοβαρή μέτρα και συνεχίζουμε…</a:t>
            </a:r>
          </a:p>
        </p:txBody>
      </p:sp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xmlns="" id="{7EC15C47-22DF-4B41-A4C6-E7E13610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BA25363-A917-41D1-A587-E793A2D8B390}"/>
              </a:ext>
            </a:extLst>
          </p:cNvPr>
          <p:cNvSpPr txBox="1"/>
          <p:nvPr/>
        </p:nvSpPr>
        <p:spPr>
          <a:xfrm>
            <a:off x="1088189" y="3339222"/>
            <a:ext cx="209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14,5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δισ. ευρώ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510433B-E4D2-4316-857E-7BB1A7DD0F79}"/>
              </a:ext>
            </a:extLst>
          </p:cNvPr>
          <p:cNvSpPr txBox="1"/>
          <p:nvPr/>
        </p:nvSpPr>
        <p:spPr>
          <a:xfrm>
            <a:off x="4999312" y="3339222"/>
            <a:ext cx="209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δισ. ευρώ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1F1EC39-B96C-4D06-B73A-0A4B6D9F1781}"/>
              </a:ext>
            </a:extLst>
          </p:cNvPr>
          <p:cNvSpPr txBox="1"/>
          <p:nvPr/>
        </p:nvSpPr>
        <p:spPr>
          <a:xfrm>
            <a:off x="8910436" y="3339222"/>
            <a:ext cx="209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δισ. ευρώ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461B51D-91F9-46B1-B612-4CEB08BE683A}"/>
              </a:ext>
            </a:extLst>
          </p:cNvPr>
          <p:cNvSpPr/>
          <p:nvPr/>
        </p:nvSpPr>
        <p:spPr>
          <a:xfrm>
            <a:off x="1530079" y="2454929"/>
            <a:ext cx="1068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Κόστος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1B4F9AB-C862-4CAC-8F14-843A800E1F2B}"/>
              </a:ext>
            </a:extLst>
          </p:cNvPr>
          <p:cNvSpPr/>
          <p:nvPr/>
        </p:nvSpPr>
        <p:spPr>
          <a:xfrm>
            <a:off x="4758379" y="2454930"/>
            <a:ext cx="2594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Προστιθέμενη αξία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3CF7B82-0471-4ABE-800E-4D28101FDEA0}"/>
              </a:ext>
            </a:extLst>
          </p:cNvPr>
          <p:cNvSpPr/>
          <p:nvPr/>
        </p:nvSpPr>
        <p:spPr>
          <a:xfrm>
            <a:off x="8776744" y="2454930"/>
            <a:ext cx="2146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Συνολικά μέτρα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AEF3B40-BE2B-491E-8685-3D290E5583B6}"/>
              </a:ext>
            </a:extLst>
          </p:cNvPr>
          <p:cNvCxnSpPr/>
          <p:nvPr/>
        </p:nvCxnSpPr>
        <p:spPr>
          <a:xfrm>
            <a:off x="520090" y="3166110"/>
            <a:ext cx="109793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0">
            <a:extLst>
              <a:ext uri="{FF2B5EF4-FFF2-40B4-BE49-F238E27FC236}">
                <a16:creationId xmlns:a16="http://schemas.microsoft.com/office/drawing/2014/main" xmlns="" id="{D3CF7B82-0471-4ABE-800E-4D28101FDEA0}"/>
              </a:ext>
            </a:extLst>
          </p:cNvPr>
          <p:cNvSpPr/>
          <p:nvPr/>
        </p:nvSpPr>
        <p:spPr>
          <a:xfrm>
            <a:off x="8191100" y="4965970"/>
            <a:ext cx="3567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 πρόσθετους πόρους και δαπάνες από Ευρωπαϊκά κονδύλια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SURE, ETE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Ταμείο Ανάκαμψης κ.ά.)</a:t>
            </a:r>
          </a:p>
        </p:txBody>
      </p:sp>
    </p:spTree>
    <p:extLst>
      <p:ext uri="{BB962C8B-B14F-4D97-AF65-F5344CB8AC3E}">
        <p14:creationId xmlns:p14="http://schemas.microsoft.com/office/powerpoint/2010/main" xmlns="" val="1223829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43411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>
              <a:defRPr/>
            </a:pPr>
            <a:r>
              <a:rPr lang="el-GR" sz="2600" dirty="0">
                <a:solidFill>
                  <a:prstClr val="white"/>
                </a:solidFill>
                <a:cs typeface="Calibri" panose="020F0502020204030204" pitchFamily="34" charset="0"/>
                <a:sym typeface="Georgia"/>
              </a:rPr>
              <a:t>Και έτσι πρέπει να συνεχίσουμε, χτίζοντας στα θετικά !</a:t>
            </a:r>
          </a:p>
        </p:txBody>
      </p:sp>
      <p:sp>
        <p:nvSpPr>
          <p:cNvPr id="17" name="Google Shape;703;p5">
            <a:extLst>
              <a:ext uri="{FF2B5EF4-FFF2-40B4-BE49-F238E27FC236}">
                <a16:creationId xmlns:a16="http://schemas.microsoft.com/office/drawing/2014/main" xmlns="" id="{12EB8877-92F5-47AE-8944-22428881B0E1}"/>
              </a:ext>
            </a:extLst>
          </p:cNvPr>
          <p:cNvSpPr/>
          <p:nvPr/>
        </p:nvSpPr>
        <p:spPr>
          <a:xfrm>
            <a:off x="714878" y="1648005"/>
            <a:ext cx="2262809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buClr>
                <a:prstClr val="white"/>
              </a:buClr>
              <a:buSzPts val="1400"/>
              <a:defRPr/>
            </a:pPr>
            <a:r>
              <a:rPr lang="el-GR" dirty="0">
                <a:cs typeface="Arial"/>
                <a:sym typeface="Arial"/>
              </a:rPr>
              <a:t>Ενισχυμένο σύστημα υγείας</a:t>
            </a:r>
            <a:endParaRPr lang="el-GR" dirty="0">
              <a:cs typeface="Arial"/>
              <a:sym typeface="Georgia"/>
            </a:endParaRPr>
          </a:p>
        </p:txBody>
      </p:sp>
      <p:sp>
        <p:nvSpPr>
          <p:cNvPr id="18" name="Rectangle: Diagonal Corners Snipped 17">
            <a:extLst>
              <a:ext uri="{FF2B5EF4-FFF2-40B4-BE49-F238E27FC236}">
                <a16:creationId xmlns:a16="http://schemas.microsoft.com/office/drawing/2014/main" xmlns="" id="{348B5684-12CB-4916-88B8-4DA48C8353A3}"/>
              </a:ext>
            </a:extLst>
          </p:cNvPr>
          <p:cNvSpPr/>
          <p:nvPr/>
        </p:nvSpPr>
        <p:spPr>
          <a:xfrm>
            <a:off x="8863911" y="3482916"/>
            <a:ext cx="2262808" cy="978604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buClr>
                <a:prstClr val="white"/>
              </a:buClr>
              <a:buSzPts val="1400"/>
            </a:pPr>
            <a:r>
              <a:rPr lang="el-GR" b="1" dirty="0">
                <a:solidFill>
                  <a:prstClr val="white"/>
                </a:solidFill>
                <a:cs typeface="Arial"/>
                <a:sym typeface="Arial"/>
              </a:rPr>
              <a:t>Αλληλεγγύη</a:t>
            </a:r>
            <a:endParaRPr lang="el-GR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20" name="Google Shape;703;p5">
            <a:extLst>
              <a:ext uri="{FF2B5EF4-FFF2-40B4-BE49-F238E27FC236}">
                <a16:creationId xmlns:a16="http://schemas.microsoft.com/office/drawing/2014/main" xmlns="" id="{99CDADF7-DBD1-4A41-9CD1-A5A47D6444CD}"/>
              </a:ext>
            </a:extLst>
          </p:cNvPr>
          <p:cNvSpPr/>
          <p:nvPr/>
        </p:nvSpPr>
        <p:spPr>
          <a:xfrm>
            <a:off x="714877" y="2801575"/>
            <a:ext cx="2262809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defRPr/>
            </a:pPr>
            <a:r>
              <a:rPr lang="el-GR" dirty="0" err="1">
                <a:cs typeface="Arial"/>
                <a:sym typeface="Georgia"/>
              </a:rPr>
              <a:t>Εμπροσθοβαρή</a:t>
            </a:r>
            <a:r>
              <a:rPr lang="el-GR" dirty="0">
                <a:cs typeface="Arial"/>
                <a:sym typeface="Georgia"/>
              </a:rPr>
              <a:t> Οικονομικά μέτρα</a:t>
            </a:r>
          </a:p>
        </p:txBody>
      </p:sp>
      <p:sp>
        <p:nvSpPr>
          <p:cNvPr id="21" name="Google Shape;703;p5">
            <a:extLst>
              <a:ext uri="{FF2B5EF4-FFF2-40B4-BE49-F238E27FC236}">
                <a16:creationId xmlns:a16="http://schemas.microsoft.com/office/drawing/2014/main" xmlns="" id="{619DF89A-4F5C-4272-8C6F-EEA944FA6ED7}"/>
              </a:ext>
            </a:extLst>
          </p:cNvPr>
          <p:cNvSpPr/>
          <p:nvPr/>
        </p:nvSpPr>
        <p:spPr>
          <a:xfrm>
            <a:off x="714878" y="3955145"/>
            <a:ext cx="2262809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defRPr/>
            </a:pPr>
            <a:r>
              <a:rPr lang="el-GR" dirty="0">
                <a:cs typeface="Arial"/>
                <a:sym typeface="Georgia"/>
              </a:rPr>
              <a:t>Αποτελεσματικός κρατικός μηχανισμός</a:t>
            </a:r>
          </a:p>
        </p:txBody>
      </p:sp>
      <p:sp>
        <p:nvSpPr>
          <p:cNvPr id="22" name="Rectangle: Diagonal Corners Snipped 21">
            <a:extLst>
              <a:ext uri="{FF2B5EF4-FFF2-40B4-BE49-F238E27FC236}">
                <a16:creationId xmlns:a16="http://schemas.microsoft.com/office/drawing/2014/main" xmlns="" id="{9B403A2B-76DA-45B9-97FD-9CDC5B382DC5}"/>
              </a:ext>
            </a:extLst>
          </p:cNvPr>
          <p:cNvSpPr/>
          <p:nvPr/>
        </p:nvSpPr>
        <p:spPr>
          <a:xfrm>
            <a:off x="6216872" y="1838082"/>
            <a:ext cx="2262808" cy="978604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buClr>
                <a:prstClr val="white"/>
              </a:buClr>
              <a:buSzPts val="1400"/>
            </a:pPr>
            <a:r>
              <a:rPr lang="el-GR" b="1" dirty="0">
                <a:solidFill>
                  <a:prstClr val="white"/>
                </a:solidFill>
                <a:cs typeface="Arial"/>
                <a:sym typeface="Georgia"/>
              </a:rPr>
              <a:t>Εμπιστοσύνη</a:t>
            </a:r>
          </a:p>
        </p:txBody>
      </p:sp>
      <p:sp>
        <p:nvSpPr>
          <p:cNvPr id="24" name="Google Shape;703;p5">
            <a:extLst>
              <a:ext uri="{FF2B5EF4-FFF2-40B4-BE49-F238E27FC236}">
                <a16:creationId xmlns:a16="http://schemas.microsoft.com/office/drawing/2014/main" xmlns="" id="{98A3F682-74AD-4288-AC14-3A4C3588CE34}"/>
              </a:ext>
            </a:extLst>
          </p:cNvPr>
          <p:cNvSpPr/>
          <p:nvPr/>
        </p:nvSpPr>
        <p:spPr>
          <a:xfrm>
            <a:off x="714876" y="5108714"/>
            <a:ext cx="2262809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defRPr/>
            </a:pPr>
            <a:r>
              <a:rPr lang="el-GR" dirty="0">
                <a:cs typeface="Arial"/>
                <a:sym typeface="Georgia"/>
              </a:rPr>
              <a:t>Ψηφιακό κράτος</a:t>
            </a:r>
            <a:endParaRPr lang="en-GB" dirty="0">
              <a:cs typeface="Arial"/>
              <a:sym typeface="Georgia"/>
            </a:endParaRPr>
          </a:p>
        </p:txBody>
      </p:sp>
      <p:sp>
        <p:nvSpPr>
          <p:cNvPr id="25" name="Rectangle: Diagonal Corners Snipped 24">
            <a:extLst>
              <a:ext uri="{FF2B5EF4-FFF2-40B4-BE49-F238E27FC236}">
                <a16:creationId xmlns:a16="http://schemas.microsoft.com/office/drawing/2014/main" xmlns="" id="{A0C827D9-A0A1-4450-B1AF-691E4B4D5054}"/>
              </a:ext>
            </a:extLst>
          </p:cNvPr>
          <p:cNvSpPr/>
          <p:nvPr/>
        </p:nvSpPr>
        <p:spPr>
          <a:xfrm>
            <a:off x="6216872" y="5108714"/>
            <a:ext cx="2262808" cy="978604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buClr>
                <a:prstClr val="white"/>
              </a:buClr>
              <a:buSzPts val="1400"/>
            </a:pPr>
            <a:r>
              <a:rPr lang="el-GR" b="1">
                <a:solidFill>
                  <a:prstClr val="white"/>
                </a:solidFill>
                <a:cs typeface="Arial"/>
                <a:sym typeface="Georgia"/>
              </a:rPr>
              <a:t>Αξιοπιστία</a:t>
            </a:r>
            <a:endParaRPr lang="en-GB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27" name="Rectangle: Diagonal Corners Snipped 26">
            <a:extLst>
              <a:ext uri="{FF2B5EF4-FFF2-40B4-BE49-F238E27FC236}">
                <a16:creationId xmlns:a16="http://schemas.microsoft.com/office/drawing/2014/main" xmlns="" id="{DFBDAD98-4AEA-4002-9A5A-AA7344023203}"/>
              </a:ext>
            </a:extLst>
          </p:cNvPr>
          <p:cNvSpPr/>
          <p:nvPr/>
        </p:nvSpPr>
        <p:spPr>
          <a:xfrm>
            <a:off x="3499640" y="3405819"/>
            <a:ext cx="2262808" cy="978604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buClr>
                <a:prstClr val="white"/>
              </a:buClr>
              <a:buSzPts val="1400"/>
            </a:pPr>
            <a:r>
              <a:rPr lang="el-GR" b="1" dirty="0">
                <a:solidFill>
                  <a:prstClr val="white"/>
                </a:solidFill>
                <a:cs typeface="Arial"/>
                <a:sym typeface="Georgia"/>
              </a:rPr>
              <a:t>Αισιοδοξία</a:t>
            </a:r>
          </a:p>
        </p:txBody>
      </p: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xmlns="" id="{1EB8C2A1-809E-4A58-86DF-AB7615ED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18</a:t>
            </a:fld>
            <a:endParaRPr lang="en-US" sz="1400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46EF26C9-AC8B-43A4-9D7D-40827A992D31}"/>
              </a:ext>
            </a:extLst>
          </p:cNvPr>
          <p:cNvCxnSpPr>
            <a:cxnSpLocks/>
            <a:endCxn id="27" idx="3"/>
          </p:cNvCxnSpPr>
          <p:nvPr/>
        </p:nvCxnSpPr>
        <p:spPr>
          <a:xfrm flipH="1">
            <a:off x="4631044" y="2188005"/>
            <a:ext cx="1574704" cy="121781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6B0987E6-1196-45FC-852D-2F12D4BF9379}"/>
              </a:ext>
            </a:extLst>
          </p:cNvPr>
          <p:cNvCxnSpPr>
            <a:cxnSpLocks/>
            <a:stCxn id="22" idx="0"/>
            <a:endCxn id="18" idx="3"/>
          </p:cNvCxnSpPr>
          <p:nvPr/>
        </p:nvCxnSpPr>
        <p:spPr>
          <a:xfrm>
            <a:off x="8479680" y="2327384"/>
            <a:ext cx="1515635" cy="1155532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41E3128D-3F74-4DC1-8399-A24ADD40A881}"/>
              </a:ext>
            </a:extLst>
          </p:cNvPr>
          <p:cNvCxnSpPr>
            <a:cxnSpLocks/>
            <a:stCxn id="27" idx="1"/>
            <a:endCxn id="25" idx="2"/>
          </p:cNvCxnSpPr>
          <p:nvPr/>
        </p:nvCxnSpPr>
        <p:spPr>
          <a:xfrm>
            <a:off x="4631044" y="4384423"/>
            <a:ext cx="1585828" cy="1213593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F237ABA2-2EC6-4F6D-9504-EDDE1A7B39A9}"/>
              </a:ext>
            </a:extLst>
          </p:cNvPr>
          <p:cNvCxnSpPr>
            <a:cxnSpLocks/>
            <a:stCxn id="18" idx="1"/>
            <a:endCxn id="25" idx="0"/>
          </p:cNvCxnSpPr>
          <p:nvPr/>
        </p:nvCxnSpPr>
        <p:spPr>
          <a:xfrm flipH="1">
            <a:off x="8479680" y="4461520"/>
            <a:ext cx="1515635" cy="1136496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6407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xmlns="" id="{1A311278-BB8C-49F5-973E-CE40320D498E}"/>
              </a:ext>
            </a:extLst>
          </p:cNvPr>
          <p:cNvSpPr/>
          <p:nvPr/>
        </p:nvSpPr>
        <p:spPr>
          <a:xfrm>
            <a:off x="656945" y="1619308"/>
            <a:ext cx="6054573" cy="777663"/>
          </a:xfrm>
          <a:prstGeom prst="snip2DiagRect">
            <a:avLst/>
          </a:prstGeom>
          <a:noFill/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4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Εργασία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7125AB55-6377-473C-8B68-3D78608ABAFA}"/>
              </a:ext>
            </a:extLst>
          </p:cNvPr>
          <p:cNvSpPr txBox="1">
            <a:spLocks/>
          </p:cNvSpPr>
          <p:nvPr/>
        </p:nvSpPr>
        <p:spPr>
          <a:xfrm>
            <a:off x="8610600" y="636505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543827-C2B0-46E7-89AA-B56A23F9ACD0}" type="slidenum">
              <a:rPr lang="en-US" sz="1400" smtClean="0">
                <a:solidFill>
                  <a:schemeClr val="bg1"/>
                </a:solidFill>
              </a:rPr>
              <a:pPr algn="r"/>
              <a:t>19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DBC603A-C835-4BDF-84B4-3C65B87B2916}"/>
              </a:ext>
            </a:extLst>
          </p:cNvPr>
          <p:cNvSpPr/>
          <p:nvPr/>
        </p:nvSpPr>
        <p:spPr>
          <a:xfrm>
            <a:off x="933906" y="4963803"/>
            <a:ext cx="1271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Ι. </a:t>
            </a:r>
            <a:r>
              <a:rPr lang="el-GR" dirty="0" err="1">
                <a:solidFill>
                  <a:schemeClr val="bg1"/>
                </a:solidFill>
                <a:cs typeface="Arial"/>
                <a:sym typeface="Arial"/>
              </a:rPr>
              <a:t>Βρούτσης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71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22943" name="think-cell Slide" r:id="rId5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Georgia"/>
                <a:cs typeface="Georgia"/>
                <a:sym typeface="Georgia"/>
              </a:rPr>
              <a:t>Η φιλοσοφία του σχεδιασμού μας</a:t>
            </a:r>
          </a:p>
        </p:txBody>
      </p:sp>
      <p:sp>
        <p:nvSpPr>
          <p:cNvPr id="26" name="Google Shape;703;p5">
            <a:extLst>
              <a:ext uri="{FF2B5EF4-FFF2-40B4-BE49-F238E27FC236}">
                <a16:creationId xmlns:a16="http://schemas.microsoft.com/office/drawing/2014/main" xmlns="" id="{5E7EDCA7-7BA9-455B-9E7F-8830903B1BC3}"/>
              </a:ext>
            </a:extLst>
          </p:cNvPr>
          <p:cNvSpPr/>
          <p:nvPr/>
        </p:nvSpPr>
        <p:spPr>
          <a:xfrm>
            <a:off x="609209" y="2383865"/>
            <a:ext cx="2036835" cy="282423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</p:txBody>
      </p:sp>
      <p:sp>
        <p:nvSpPr>
          <p:cNvPr id="27" name="Rectangle: Diagonal Corners Snipped 26">
            <a:extLst>
              <a:ext uri="{FF2B5EF4-FFF2-40B4-BE49-F238E27FC236}">
                <a16:creationId xmlns:a16="http://schemas.microsoft.com/office/drawing/2014/main" xmlns="" id="{C787F725-03E7-4C23-BF86-4303D446F472}"/>
              </a:ext>
            </a:extLst>
          </p:cNvPr>
          <p:cNvSpPr/>
          <p:nvPr/>
        </p:nvSpPr>
        <p:spPr>
          <a:xfrm>
            <a:off x="551186" y="2285689"/>
            <a:ext cx="189294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Υγεία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/>
            </a:endParaRPr>
          </a:p>
        </p:txBody>
      </p:sp>
      <p:sp>
        <p:nvSpPr>
          <p:cNvPr id="29" name="Google Shape;703;p5">
            <a:extLst>
              <a:ext uri="{FF2B5EF4-FFF2-40B4-BE49-F238E27FC236}">
                <a16:creationId xmlns:a16="http://schemas.microsoft.com/office/drawing/2014/main" xmlns="" id="{653ABDC7-E747-4C3C-8E4B-39487988A374}"/>
              </a:ext>
            </a:extLst>
          </p:cNvPr>
          <p:cNvSpPr/>
          <p:nvPr/>
        </p:nvSpPr>
        <p:spPr>
          <a:xfrm>
            <a:off x="2843396" y="2383865"/>
            <a:ext cx="2036835" cy="28242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1" name="Rectangle: Diagonal Corners Snipped 30">
            <a:extLst>
              <a:ext uri="{FF2B5EF4-FFF2-40B4-BE49-F238E27FC236}">
                <a16:creationId xmlns:a16="http://schemas.microsoft.com/office/drawing/2014/main" xmlns="" id="{DD0CA054-E637-4B79-A2AE-7DDF89EEBCB7}"/>
              </a:ext>
            </a:extLst>
          </p:cNvPr>
          <p:cNvSpPr/>
          <p:nvPr/>
        </p:nvSpPr>
        <p:spPr>
          <a:xfrm>
            <a:off x="2785373" y="2285689"/>
            <a:ext cx="189294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Σταθερότητα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/>
            </a:endParaRPr>
          </a:p>
        </p:txBody>
      </p:sp>
      <p:sp>
        <p:nvSpPr>
          <p:cNvPr id="33" name="Google Shape;703;p5">
            <a:extLst>
              <a:ext uri="{FF2B5EF4-FFF2-40B4-BE49-F238E27FC236}">
                <a16:creationId xmlns:a16="http://schemas.microsoft.com/office/drawing/2014/main" xmlns="" id="{B77E0DB7-7BC2-45D6-9262-C4181D6FCF43}"/>
              </a:ext>
            </a:extLst>
          </p:cNvPr>
          <p:cNvSpPr/>
          <p:nvPr/>
        </p:nvSpPr>
        <p:spPr>
          <a:xfrm>
            <a:off x="5077583" y="2383865"/>
            <a:ext cx="2036835" cy="28242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703;p5">
            <a:extLst>
              <a:ext uri="{FF2B5EF4-FFF2-40B4-BE49-F238E27FC236}">
                <a16:creationId xmlns:a16="http://schemas.microsoft.com/office/drawing/2014/main" xmlns="" id="{B4F6A23D-B247-4D9A-B39C-298B829FE043}"/>
              </a:ext>
            </a:extLst>
          </p:cNvPr>
          <p:cNvSpPr/>
          <p:nvPr/>
        </p:nvSpPr>
        <p:spPr>
          <a:xfrm>
            <a:off x="7311770" y="2383865"/>
            <a:ext cx="2036835" cy="28242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5" name="Rectangle: Diagonal Corners Snipped 34">
            <a:extLst>
              <a:ext uri="{FF2B5EF4-FFF2-40B4-BE49-F238E27FC236}">
                <a16:creationId xmlns:a16="http://schemas.microsoft.com/office/drawing/2014/main" xmlns="" id="{0668D6E4-0CF5-413F-8CF0-1C234E33303E}"/>
              </a:ext>
            </a:extLst>
          </p:cNvPr>
          <p:cNvSpPr/>
          <p:nvPr/>
        </p:nvSpPr>
        <p:spPr>
          <a:xfrm>
            <a:off x="7253747" y="2285689"/>
            <a:ext cx="189294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Αλληλεγγύη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/>
            </a:endParaRPr>
          </a:p>
        </p:txBody>
      </p:sp>
      <p:sp>
        <p:nvSpPr>
          <p:cNvPr id="43" name="Google Shape;703;p5">
            <a:extLst>
              <a:ext uri="{FF2B5EF4-FFF2-40B4-BE49-F238E27FC236}">
                <a16:creationId xmlns:a16="http://schemas.microsoft.com/office/drawing/2014/main" xmlns="" id="{B5A47B6C-9AED-4176-B3C8-1A3FFDA31791}"/>
              </a:ext>
            </a:extLst>
          </p:cNvPr>
          <p:cNvSpPr/>
          <p:nvPr/>
        </p:nvSpPr>
        <p:spPr>
          <a:xfrm>
            <a:off x="9545956" y="2383865"/>
            <a:ext cx="2036835" cy="28242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4" name="Rectangle: Diagonal Corners Snipped 43">
            <a:extLst>
              <a:ext uri="{FF2B5EF4-FFF2-40B4-BE49-F238E27FC236}">
                <a16:creationId xmlns:a16="http://schemas.microsoft.com/office/drawing/2014/main" xmlns="" id="{608C44A8-C544-482A-AD27-C1DF6EB42129}"/>
              </a:ext>
            </a:extLst>
          </p:cNvPr>
          <p:cNvSpPr/>
          <p:nvPr/>
        </p:nvSpPr>
        <p:spPr>
          <a:xfrm>
            <a:off x="9487933" y="2285689"/>
            <a:ext cx="189294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Βιώσιμη ανάπτυξη</a:t>
            </a:r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xmlns="" id="{4EA4C6D2-143C-4C6E-8C24-730D767468D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45418" y="3762598"/>
            <a:ext cx="824248" cy="826334"/>
          </a:xfrm>
          <a:custGeom>
            <a:avLst/>
            <a:gdLst>
              <a:gd name="T0" fmla="*/ 346 w 346"/>
              <a:gd name="T1" fmla="*/ 0 h 347"/>
              <a:gd name="T2" fmla="*/ 0 w 346"/>
              <a:gd name="T3" fmla="*/ 0 h 347"/>
              <a:gd name="T4" fmla="*/ 0 w 346"/>
              <a:gd name="T5" fmla="*/ 347 h 347"/>
              <a:gd name="T6" fmla="*/ 346 w 346"/>
              <a:gd name="T7" fmla="*/ 347 h 347"/>
              <a:gd name="T8" fmla="*/ 346 w 346"/>
              <a:gd name="T9" fmla="*/ 347 h 347"/>
              <a:gd name="T10" fmla="*/ 346 w 346"/>
              <a:gd name="T11" fmla="*/ 0 h 347"/>
              <a:gd name="T12" fmla="*/ 14 w 346"/>
              <a:gd name="T13" fmla="*/ 319 h 347"/>
              <a:gd name="T14" fmla="*/ 68 w 346"/>
              <a:gd name="T15" fmla="*/ 265 h 347"/>
              <a:gd name="T16" fmla="*/ 68 w 346"/>
              <a:gd name="T17" fmla="*/ 265 h 347"/>
              <a:gd name="T18" fmla="*/ 103 w 346"/>
              <a:gd name="T19" fmla="*/ 231 h 347"/>
              <a:gd name="T20" fmla="*/ 109 w 346"/>
              <a:gd name="T21" fmla="*/ 228 h 347"/>
              <a:gd name="T22" fmla="*/ 189 w 346"/>
              <a:gd name="T23" fmla="*/ 228 h 347"/>
              <a:gd name="T24" fmla="*/ 198 w 346"/>
              <a:gd name="T25" fmla="*/ 237 h 347"/>
              <a:gd name="T26" fmla="*/ 189 w 346"/>
              <a:gd name="T27" fmla="*/ 246 h 347"/>
              <a:gd name="T28" fmla="*/ 116 w 346"/>
              <a:gd name="T29" fmla="*/ 246 h 347"/>
              <a:gd name="T30" fmla="*/ 116 w 346"/>
              <a:gd name="T31" fmla="*/ 261 h 347"/>
              <a:gd name="T32" fmla="*/ 189 w 346"/>
              <a:gd name="T33" fmla="*/ 261 h 347"/>
              <a:gd name="T34" fmla="*/ 214 w 346"/>
              <a:gd name="T35" fmla="*/ 252 h 347"/>
              <a:gd name="T36" fmla="*/ 280 w 346"/>
              <a:gd name="T37" fmla="*/ 186 h 347"/>
              <a:gd name="T38" fmla="*/ 293 w 346"/>
              <a:gd name="T39" fmla="*/ 185 h 347"/>
              <a:gd name="T40" fmla="*/ 296 w 346"/>
              <a:gd name="T41" fmla="*/ 192 h 347"/>
              <a:gd name="T42" fmla="*/ 293 w 346"/>
              <a:gd name="T43" fmla="*/ 198 h 347"/>
              <a:gd name="T44" fmla="*/ 208 w 346"/>
              <a:gd name="T45" fmla="*/ 284 h 347"/>
              <a:gd name="T46" fmla="*/ 202 w 346"/>
              <a:gd name="T47" fmla="*/ 286 h 347"/>
              <a:gd name="T48" fmla="*/ 125 w 346"/>
              <a:gd name="T49" fmla="*/ 286 h 347"/>
              <a:gd name="T50" fmla="*/ 79 w 346"/>
              <a:gd name="T51" fmla="*/ 332 h 347"/>
              <a:gd name="T52" fmla="*/ 14 w 346"/>
              <a:gd name="T53" fmla="*/ 332 h 347"/>
              <a:gd name="T54" fmla="*/ 14 w 346"/>
              <a:gd name="T55" fmla="*/ 319 h 347"/>
              <a:gd name="T56" fmla="*/ 100 w 346"/>
              <a:gd name="T57" fmla="*/ 332 h 347"/>
              <a:gd name="T58" fmla="*/ 131 w 346"/>
              <a:gd name="T59" fmla="*/ 301 h 347"/>
              <a:gd name="T60" fmla="*/ 202 w 346"/>
              <a:gd name="T61" fmla="*/ 301 h 347"/>
              <a:gd name="T62" fmla="*/ 218 w 346"/>
              <a:gd name="T63" fmla="*/ 294 h 347"/>
              <a:gd name="T64" fmla="*/ 304 w 346"/>
              <a:gd name="T65" fmla="*/ 209 h 347"/>
              <a:gd name="T66" fmla="*/ 311 w 346"/>
              <a:gd name="T67" fmla="*/ 191 h 347"/>
              <a:gd name="T68" fmla="*/ 303 w 346"/>
              <a:gd name="T69" fmla="*/ 174 h 347"/>
              <a:gd name="T70" fmla="*/ 269 w 346"/>
              <a:gd name="T71" fmla="*/ 176 h 347"/>
              <a:gd name="T72" fmla="*/ 212 w 346"/>
              <a:gd name="T73" fmla="*/ 233 h 347"/>
              <a:gd name="T74" fmla="*/ 189 w 346"/>
              <a:gd name="T75" fmla="*/ 214 h 347"/>
              <a:gd name="T76" fmla="*/ 109 w 346"/>
              <a:gd name="T77" fmla="*/ 214 h 347"/>
              <a:gd name="T78" fmla="*/ 92 w 346"/>
              <a:gd name="T79" fmla="*/ 220 h 347"/>
              <a:gd name="T80" fmla="*/ 60 w 346"/>
              <a:gd name="T81" fmla="*/ 253 h 347"/>
              <a:gd name="T82" fmla="*/ 60 w 346"/>
              <a:gd name="T83" fmla="*/ 253 h 347"/>
              <a:gd name="T84" fmla="*/ 14 w 346"/>
              <a:gd name="T85" fmla="*/ 298 h 347"/>
              <a:gd name="T86" fmla="*/ 14 w 346"/>
              <a:gd name="T87" fmla="*/ 15 h 347"/>
              <a:gd name="T88" fmla="*/ 331 w 346"/>
              <a:gd name="T89" fmla="*/ 15 h 347"/>
              <a:gd name="T90" fmla="*/ 331 w 346"/>
              <a:gd name="T91" fmla="*/ 332 h 347"/>
              <a:gd name="T92" fmla="*/ 100 w 346"/>
              <a:gd name="T93" fmla="*/ 332 h 347"/>
              <a:gd name="T94" fmla="*/ 175 w 346"/>
              <a:gd name="T95" fmla="*/ 109 h 347"/>
              <a:gd name="T96" fmla="*/ 216 w 346"/>
              <a:gd name="T97" fmla="*/ 109 h 347"/>
              <a:gd name="T98" fmla="*/ 216 w 346"/>
              <a:gd name="T99" fmla="*/ 124 h 347"/>
              <a:gd name="T100" fmla="*/ 175 w 346"/>
              <a:gd name="T101" fmla="*/ 124 h 347"/>
              <a:gd name="T102" fmla="*/ 175 w 346"/>
              <a:gd name="T103" fmla="*/ 165 h 347"/>
              <a:gd name="T104" fmla="*/ 160 w 346"/>
              <a:gd name="T105" fmla="*/ 165 h 347"/>
              <a:gd name="T106" fmla="*/ 160 w 346"/>
              <a:gd name="T107" fmla="*/ 124 h 347"/>
              <a:gd name="T108" fmla="*/ 120 w 346"/>
              <a:gd name="T109" fmla="*/ 124 h 347"/>
              <a:gd name="T110" fmla="*/ 120 w 346"/>
              <a:gd name="T111" fmla="*/ 109 h 347"/>
              <a:gd name="T112" fmla="*/ 160 w 346"/>
              <a:gd name="T113" fmla="*/ 109 h 347"/>
              <a:gd name="T114" fmla="*/ 160 w 346"/>
              <a:gd name="T115" fmla="*/ 69 h 347"/>
              <a:gd name="T116" fmla="*/ 175 w 346"/>
              <a:gd name="T117" fmla="*/ 69 h 347"/>
              <a:gd name="T118" fmla="*/ 175 w 346"/>
              <a:gd name="T119" fmla="*/ 109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6" h="347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7"/>
                  <a:pt x="0" y="347"/>
                  <a:pt x="0" y="347"/>
                </a:cubicBezTo>
                <a:cubicBezTo>
                  <a:pt x="346" y="347"/>
                  <a:pt x="346" y="347"/>
                  <a:pt x="346" y="347"/>
                </a:cubicBezTo>
                <a:cubicBezTo>
                  <a:pt x="346" y="347"/>
                  <a:pt x="346" y="347"/>
                  <a:pt x="346" y="347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14" y="319"/>
                </a:moveTo>
                <a:cubicBezTo>
                  <a:pt x="68" y="265"/>
                  <a:pt x="68" y="265"/>
                  <a:pt x="68" y="265"/>
                </a:cubicBezTo>
                <a:cubicBezTo>
                  <a:pt x="68" y="265"/>
                  <a:pt x="68" y="265"/>
                  <a:pt x="68" y="265"/>
                </a:cubicBezTo>
                <a:cubicBezTo>
                  <a:pt x="103" y="231"/>
                  <a:pt x="103" y="231"/>
                  <a:pt x="103" y="231"/>
                </a:cubicBezTo>
                <a:cubicBezTo>
                  <a:pt x="104" y="229"/>
                  <a:pt x="107" y="228"/>
                  <a:pt x="109" y="228"/>
                </a:cubicBezTo>
                <a:cubicBezTo>
                  <a:pt x="189" y="228"/>
                  <a:pt x="189" y="228"/>
                  <a:pt x="189" y="228"/>
                </a:cubicBezTo>
                <a:cubicBezTo>
                  <a:pt x="194" y="228"/>
                  <a:pt x="198" y="232"/>
                  <a:pt x="198" y="237"/>
                </a:cubicBezTo>
                <a:cubicBezTo>
                  <a:pt x="198" y="242"/>
                  <a:pt x="194" y="246"/>
                  <a:pt x="189" y="246"/>
                </a:cubicBezTo>
                <a:cubicBezTo>
                  <a:pt x="116" y="246"/>
                  <a:pt x="116" y="246"/>
                  <a:pt x="116" y="246"/>
                </a:cubicBezTo>
                <a:cubicBezTo>
                  <a:pt x="116" y="261"/>
                  <a:pt x="116" y="261"/>
                  <a:pt x="116" y="261"/>
                </a:cubicBezTo>
                <a:cubicBezTo>
                  <a:pt x="189" y="261"/>
                  <a:pt x="189" y="261"/>
                  <a:pt x="189" y="261"/>
                </a:cubicBezTo>
                <a:cubicBezTo>
                  <a:pt x="195" y="261"/>
                  <a:pt x="208" y="259"/>
                  <a:pt x="214" y="252"/>
                </a:cubicBezTo>
                <a:cubicBezTo>
                  <a:pt x="280" y="186"/>
                  <a:pt x="280" y="186"/>
                  <a:pt x="280" y="186"/>
                </a:cubicBezTo>
                <a:cubicBezTo>
                  <a:pt x="284" y="183"/>
                  <a:pt x="289" y="182"/>
                  <a:pt x="293" y="185"/>
                </a:cubicBezTo>
                <a:cubicBezTo>
                  <a:pt x="295" y="187"/>
                  <a:pt x="296" y="189"/>
                  <a:pt x="296" y="192"/>
                </a:cubicBezTo>
                <a:cubicBezTo>
                  <a:pt x="296" y="194"/>
                  <a:pt x="295" y="197"/>
                  <a:pt x="293" y="198"/>
                </a:cubicBezTo>
                <a:cubicBezTo>
                  <a:pt x="208" y="284"/>
                  <a:pt x="208" y="284"/>
                  <a:pt x="208" y="284"/>
                </a:cubicBezTo>
                <a:cubicBezTo>
                  <a:pt x="206" y="285"/>
                  <a:pt x="204" y="286"/>
                  <a:pt x="202" y="286"/>
                </a:cubicBezTo>
                <a:cubicBezTo>
                  <a:pt x="125" y="286"/>
                  <a:pt x="125" y="286"/>
                  <a:pt x="125" y="286"/>
                </a:cubicBezTo>
                <a:cubicBezTo>
                  <a:pt x="79" y="332"/>
                  <a:pt x="79" y="332"/>
                  <a:pt x="79" y="332"/>
                </a:cubicBezTo>
                <a:cubicBezTo>
                  <a:pt x="14" y="332"/>
                  <a:pt x="14" y="332"/>
                  <a:pt x="14" y="332"/>
                </a:cubicBezTo>
                <a:lnTo>
                  <a:pt x="14" y="319"/>
                </a:lnTo>
                <a:close/>
                <a:moveTo>
                  <a:pt x="100" y="332"/>
                </a:moveTo>
                <a:cubicBezTo>
                  <a:pt x="131" y="301"/>
                  <a:pt x="131" y="301"/>
                  <a:pt x="131" y="301"/>
                </a:cubicBezTo>
                <a:cubicBezTo>
                  <a:pt x="202" y="301"/>
                  <a:pt x="202" y="301"/>
                  <a:pt x="202" y="301"/>
                </a:cubicBezTo>
                <a:cubicBezTo>
                  <a:pt x="208" y="301"/>
                  <a:pt x="214" y="299"/>
                  <a:pt x="218" y="294"/>
                </a:cubicBezTo>
                <a:cubicBezTo>
                  <a:pt x="304" y="209"/>
                  <a:pt x="304" y="209"/>
                  <a:pt x="304" y="209"/>
                </a:cubicBezTo>
                <a:cubicBezTo>
                  <a:pt x="308" y="204"/>
                  <a:pt x="311" y="198"/>
                  <a:pt x="311" y="191"/>
                </a:cubicBezTo>
                <a:cubicBezTo>
                  <a:pt x="310" y="185"/>
                  <a:pt x="308" y="179"/>
                  <a:pt x="303" y="174"/>
                </a:cubicBezTo>
                <a:cubicBezTo>
                  <a:pt x="293" y="166"/>
                  <a:pt x="279" y="167"/>
                  <a:pt x="269" y="176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10" y="222"/>
                  <a:pt x="200" y="214"/>
                  <a:pt x="189" y="214"/>
                </a:cubicBezTo>
                <a:cubicBezTo>
                  <a:pt x="109" y="214"/>
                  <a:pt x="109" y="214"/>
                  <a:pt x="109" y="214"/>
                </a:cubicBezTo>
                <a:cubicBezTo>
                  <a:pt x="103" y="214"/>
                  <a:pt x="97" y="216"/>
                  <a:pt x="92" y="220"/>
                </a:cubicBezTo>
                <a:cubicBezTo>
                  <a:pt x="60" y="253"/>
                  <a:pt x="60" y="253"/>
                  <a:pt x="60" y="253"/>
                </a:cubicBezTo>
                <a:cubicBezTo>
                  <a:pt x="60" y="253"/>
                  <a:pt x="60" y="253"/>
                  <a:pt x="60" y="253"/>
                </a:cubicBezTo>
                <a:cubicBezTo>
                  <a:pt x="14" y="298"/>
                  <a:pt x="14" y="298"/>
                  <a:pt x="14" y="298"/>
                </a:cubicBezTo>
                <a:cubicBezTo>
                  <a:pt x="14" y="15"/>
                  <a:pt x="14" y="15"/>
                  <a:pt x="14" y="15"/>
                </a:cubicBezTo>
                <a:cubicBezTo>
                  <a:pt x="331" y="15"/>
                  <a:pt x="331" y="15"/>
                  <a:pt x="331" y="15"/>
                </a:cubicBezTo>
                <a:cubicBezTo>
                  <a:pt x="331" y="332"/>
                  <a:pt x="331" y="332"/>
                  <a:pt x="331" y="332"/>
                </a:cubicBezTo>
                <a:lnTo>
                  <a:pt x="100" y="332"/>
                </a:lnTo>
                <a:close/>
                <a:moveTo>
                  <a:pt x="175" y="109"/>
                </a:moveTo>
                <a:cubicBezTo>
                  <a:pt x="216" y="109"/>
                  <a:pt x="216" y="109"/>
                  <a:pt x="216" y="109"/>
                </a:cubicBezTo>
                <a:cubicBezTo>
                  <a:pt x="216" y="124"/>
                  <a:pt x="216" y="124"/>
                  <a:pt x="216" y="124"/>
                </a:cubicBezTo>
                <a:cubicBezTo>
                  <a:pt x="175" y="124"/>
                  <a:pt x="175" y="124"/>
                  <a:pt x="175" y="124"/>
                </a:cubicBezTo>
                <a:cubicBezTo>
                  <a:pt x="175" y="165"/>
                  <a:pt x="175" y="165"/>
                  <a:pt x="175" y="165"/>
                </a:cubicBezTo>
                <a:cubicBezTo>
                  <a:pt x="160" y="165"/>
                  <a:pt x="160" y="165"/>
                  <a:pt x="160" y="165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20" y="124"/>
                  <a:pt x="120" y="124"/>
                  <a:pt x="120" y="124"/>
                </a:cubicBezTo>
                <a:cubicBezTo>
                  <a:pt x="120" y="109"/>
                  <a:pt x="120" y="109"/>
                  <a:pt x="120" y="109"/>
                </a:cubicBezTo>
                <a:cubicBezTo>
                  <a:pt x="160" y="109"/>
                  <a:pt x="160" y="109"/>
                  <a:pt x="160" y="109"/>
                </a:cubicBezTo>
                <a:cubicBezTo>
                  <a:pt x="160" y="69"/>
                  <a:pt x="160" y="69"/>
                  <a:pt x="160" y="69"/>
                </a:cubicBezTo>
                <a:cubicBezTo>
                  <a:pt x="175" y="69"/>
                  <a:pt x="175" y="69"/>
                  <a:pt x="175" y="69"/>
                </a:cubicBezTo>
                <a:lnTo>
                  <a:pt x="175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D04A0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 24">
            <a:extLst>
              <a:ext uri="{FF2B5EF4-FFF2-40B4-BE49-F238E27FC236}">
                <a16:creationId xmlns:a16="http://schemas.microsoft.com/office/drawing/2014/main" xmlns="" id="{08B39993-1A79-4903-B527-18071AB7AAB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91417" y="3762599"/>
            <a:ext cx="824248" cy="824248"/>
          </a:xfrm>
          <a:custGeom>
            <a:avLst/>
            <a:gdLst>
              <a:gd name="T0" fmla="*/ 0 w 346"/>
              <a:gd name="T1" fmla="*/ 0 h 346"/>
              <a:gd name="T2" fmla="*/ 346 w 346"/>
              <a:gd name="T3" fmla="*/ 346 h 346"/>
              <a:gd name="T4" fmla="*/ 346 w 346"/>
              <a:gd name="T5" fmla="*/ 0 h 346"/>
              <a:gd name="T6" fmla="*/ 83 w 346"/>
              <a:gd name="T7" fmla="*/ 243 h 346"/>
              <a:gd name="T8" fmla="*/ 130 w 346"/>
              <a:gd name="T9" fmla="*/ 298 h 346"/>
              <a:gd name="T10" fmla="*/ 120 w 346"/>
              <a:gd name="T11" fmla="*/ 297 h 346"/>
              <a:gd name="T12" fmla="*/ 81 w 346"/>
              <a:gd name="T13" fmla="*/ 245 h 346"/>
              <a:gd name="T14" fmla="*/ 70 w 346"/>
              <a:gd name="T15" fmla="*/ 206 h 346"/>
              <a:gd name="T16" fmla="*/ 14 w 346"/>
              <a:gd name="T17" fmla="*/ 142 h 346"/>
              <a:gd name="T18" fmla="*/ 96 w 346"/>
              <a:gd name="T19" fmla="*/ 108 h 346"/>
              <a:gd name="T20" fmla="*/ 160 w 346"/>
              <a:gd name="T21" fmla="*/ 94 h 346"/>
              <a:gd name="T22" fmla="*/ 89 w 346"/>
              <a:gd name="T23" fmla="*/ 160 h 346"/>
              <a:gd name="T24" fmla="*/ 87 w 346"/>
              <a:gd name="T25" fmla="*/ 196 h 346"/>
              <a:gd name="T26" fmla="*/ 148 w 346"/>
              <a:gd name="T27" fmla="*/ 176 h 346"/>
              <a:gd name="T28" fmla="*/ 275 w 346"/>
              <a:gd name="T29" fmla="*/ 217 h 346"/>
              <a:gd name="T30" fmla="*/ 276 w 346"/>
              <a:gd name="T31" fmla="*/ 222 h 346"/>
              <a:gd name="T32" fmla="*/ 205 w 346"/>
              <a:gd name="T33" fmla="*/ 287 h 346"/>
              <a:gd name="T34" fmla="*/ 85 w 346"/>
              <a:gd name="T35" fmla="*/ 227 h 346"/>
              <a:gd name="T36" fmla="*/ 269 w 346"/>
              <a:gd name="T37" fmla="*/ 197 h 346"/>
              <a:gd name="T38" fmla="*/ 139 w 346"/>
              <a:gd name="T39" fmla="*/ 164 h 346"/>
              <a:gd name="T40" fmla="*/ 98 w 346"/>
              <a:gd name="T41" fmla="*/ 186 h 346"/>
              <a:gd name="T42" fmla="*/ 99 w 346"/>
              <a:gd name="T43" fmla="*/ 171 h 346"/>
              <a:gd name="T44" fmla="*/ 197 w 346"/>
              <a:gd name="T45" fmla="*/ 103 h 346"/>
              <a:gd name="T46" fmla="*/ 331 w 346"/>
              <a:gd name="T47" fmla="*/ 24 h 346"/>
              <a:gd name="T48" fmla="*/ 270 w 346"/>
              <a:gd name="T49" fmla="*/ 176 h 346"/>
              <a:gd name="T50" fmla="*/ 221 w 346"/>
              <a:gd name="T51" fmla="*/ 98 h 346"/>
              <a:gd name="T52" fmla="*/ 178 w 346"/>
              <a:gd name="T53" fmla="*/ 87 h 346"/>
              <a:gd name="T54" fmla="*/ 122 w 346"/>
              <a:gd name="T55" fmla="*/ 79 h 346"/>
              <a:gd name="T56" fmla="*/ 14 w 346"/>
              <a:gd name="T57" fmla="*/ 42 h 346"/>
              <a:gd name="T58" fmla="*/ 319 w 346"/>
              <a:gd name="T59" fmla="*/ 15 h 346"/>
              <a:gd name="T60" fmla="*/ 14 w 346"/>
              <a:gd name="T61" fmla="*/ 159 h 346"/>
              <a:gd name="T62" fmla="*/ 55 w 346"/>
              <a:gd name="T63" fmla="*/ 209 h 346"/>
              <a:gd name="T64" fmla="*/ 69 w 346"/>
              <a:gd name="T65" fmla="*/ 265 h 346"/>
              <a:gd name="T66" fmla="*/ 124 w 346"/>
              <a:gd name="T67" fmla="*/ 314 h 346"/>
              <a:gd name="T68" fmla="*/ 140 w 346"/>
              <a:gd name="T69" fmla="*/ 309 h 346"/>
              <a:gd name="T70" fmla="*/ 189 w 346"/>
              <a:gd name="T71" fmla="*/ 302 h 346"/>
              <a:gd name="T72" fmla="*/ 217 w 346"/>
              <a:gd name="T73" fmla="*/ 296 h 346"/>
              <a:gd name="T74" fmla="*/ 292 w 346"/>
              <a:gd name="T75" fmla="*/ 217 h 346"/>
              <a:gd name="T76" fmla="*/ 284 w 346"/>
              <a:gd name="T77" fmla="*/ 183 h 346"/>
              <a:gd name="T78" fmla="*/ 331 w 346"/>
              <a:gd name="T79" fmla="*/ 332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46" h="346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81" y="245"/>
                </a:moveTo>
                <a:cubicBezTo>
                  <a:pt x="83" y="243"/>
                  <a:pt x="83" y="243"/>
                  <a:pt x="83" y="243"/>
                </a:cubicBezTo>
                <a:cubicBezTo>
                  <a:pt x="151" y="280"/>
                  <a:pt x="151" y="280"/>
                  <a:pt x="151" y="280"/>
                </a:cubicBezTo>
                <a:cubicBezTo>
                  <a:pt x="130" y="298"/>
                  <a:pt x="130" y="298"/>
                  <a:pt x="130" y="298"/>
                </a:cubicBezTo>
                <a:cubicBezTo>
                  <a:pt x="129" y="299"/>
                  <a:pt x="127" y="300"/>
                  <a:pt x="125" y="300"/>
                </a:cubicBezTo>
                <a:cubicBezTo>
                  <a:pt x="123" y="300"/>
                  <a:pt x="121" y="299"/>
                  <a:pt x="120" y="297"/>
                </a:cubicBezTo>
                <a:cubicBezTo>
                  <a:pt x="80" y="255"/>
                  <a:pt x="80" y="255"/>
                  <a:pt x="80" y="255"/>
                </a:cubicBezTo>
                <a:cubicBezTo>
                  <a:pt x="78" y="252"/>
                  <a:pt x="78" y="248"/>
                  <a:pt x="81" y="245"/>
                </a:cubicBezTo>
                <a:close/>
                <a:moveTo>
                  <a:pt x="85" y="227"/>
                </a:moveTo>
                <a:cubicBezTo>
                  <a:pt x="77" y="223"/>
                  <a:pt x="72" y="215"/>
                  <a:pt x="70" y="206"/>
                </a:cubicBezTo>
                <a:cubicBezTo>
                  <a:pt x="64" y="171"/>
                  <a:pt x="64" y="171"/>
                  <a:pt x="64" y="171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14" y="59"/>
                  <a:pt x="14" y="59"/>
                  <a:pt x="14" y="59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39" y="88"/>
                  <a:pt x="150" y="88"/>
                  <a:pt x="160" y="94"/>
                </a:cubicBezTo>
                <a:cubicBezTo>
                  <a:pt x="163" y="96"/>
                  <a:pt x="163" y="96"/>
                  <a:pt x="163" y="96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4" y="165"/>
                  <a:pt x="81" y="171"/>
                  <a:pt x="81" y="178"/>
                </a:cubicBezTo>
                <a:cubicBezTo>
                  <a:pt x="80" y="184"/>
                  <a:pt x="82" y="191"/>
                  <a:pt x="87" y="196"/>
                </a:cubicBezTo>
                <a:cubicBezTo>
                  <a:pt x="96" y="206"/>
                  <a:pt x="112" y="208"/>
                  <a:pt x="123" y="198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61" y="164"/>
                  <a:pt x="175" y="163"/>
                  <a:pt x="191" y="174"/>
                </a:cubicBezTo>
                <a:cubicBezTo>
                  <a:pt x="275" y="217"/>
                  <a:pt x="275" y="217"/>
                  <a:pt x="275" y="217"/>
                </a:cubicBezTo>
                <a:cubicBezTo>
                  <a:pt x="277" y="218"/>
                  <a:pt x="277" y="219"/>
                  <a:pt x="277" y="219"/>
                </a:cubicBezTo>
                <a:cubicBezTo>
                  <a:pt x="277" y="220"/>
                  <a:pt x="277" y="221"/>
                  <a:pt x="276" y="222"/>
                </a:cubicBezTo>
                <a:cubicBezTo>
                  <a:pt x="206" y="286"/>
                  <a:pt x="206" y="286"/>
                  <a:pt x="206" y="286"/>
                </a:cubicBezTo>
                <a:cubicBezTo>
                  <a:pt x="205" y="287"/>
                  <a:pt x="205" y="287"/>
                  <a:pt x="205" y="287"/>
                </a:cubicBezTo>
                <a:cubicBezTo>
                  <a:pt x="204" y="290"/>
                  <a:pt x="200" y="291"/>
                  <a:pt x="197" y="289"/>
                </a:cubicBezTo>
                <a:lnTo>
                  <a:pt x="85" y="227"/>
                </a:lnTo>
                <a:close/>
                <a:moveTo>
                  <a:pt x="270" y="176"/>
                </a:moveTo>
                <a:cubicBezTo>
                  <a:pt x="269" y="197"/>
                  <a:pt x="269" y="197"/>
                  <a:pt x="269" y="197"/>
                </a:cubicBezTo>
                <a:cubicBezTo>
                  <a:pt x="198" y="161"/>
                  <a:pt x="198" y="161"/>
                  <a:pt x="198" y="161"/>
                </a:cubicBezTo>
                <a:cubicBezTo>
                  <a:pt x="177" y="147"/>
                  <a:pt x="157" y="149"/>
                  <a:pt x="139" y="164"/>
                </a:cubicBezTo>
                <a:cubicBezTo>
                  <a:pt x="113" y="187"/>
                  <a:pt x="113" y="187"/>
                  <a:pt x="113" y="187"/>
                </a:cubicBezTo>
                <a:cubicBezTo>
                  <a:pt x="108" y="191"/>
                  <a:pt x="102" y="191"/>
                  <a:pt x="98" y="186"/>
                </a:cubicBezTo>
                <a:cubicBezTo>
                  <a:pt x="96" y="184"/>
                  <a:pt x="95" y="181"/>
                  <a:pt x="95" y="179"/>
                </a:cubicBezTo>
                <a:cubicBezTo>
                  <a:pt x="95" y="176"/>
                  <a:pt x="97" y="173"/>
                  <a:pt x="99" y="171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80" y="101"/>
                  <a:pt x="189" y="99"/>
                  <a:pt x="197" y="103"/>
                </a:cubicBezTo>
                <a:cubicBezTo>
                  <a:pt x="223" y="115"/>
                  <a:pt x="223" y="115"/>
                  <a:pt x="223" y="115"/>
                </a:cubicBezTo>
                <a:cubicBezTo>
                  <a:pt x="331" y="24"/>
                  <a:pt x="331" y="24"/>
                  <a:pt x="331" y="24"/>
                </a:cubicBezTo>
                <a:cubicBezTo>
                  <a:pt x="331" y="124"/>
                  <a:pt x="331" y="124"/>
                  <a:pt x="331" y="124"/>
                </a:cubicBezTo>
                <a:lnTo>
                  <a:pt x="270" y="176"/>
                </a:lnTo>
                <a:close/>
                <a:moveTo>
                  <a:pt x="319" y="15"/>
                </a:moveTo>
                <a:cubicBezTo>
                  <a:pt x="221" y="98"/>
                  <a:pt x="221" y="98"/>
                  <a:pt x="221" y="98"/>
                </a:cubicBezTo>
                <a:cubicBezTo>
                  <a:pt x="204" y="90"/>
                  <a:pt x="204" y="90"/>
                  <a:pt x="204" y="90"/>
                </a:cubicBezTo>
                <a:cubicBezTo>
                  <a:pt x="195" y="86"/>
                  <a:pt x="186" y="85"/>
                  <a:pt x="178" y="87"/>
                </a:cubicBezTo>
                <a:cubicBezTo>
                  <a:pt x="167" y="81"/>
                  <a:pt x="167" y="81"/>
                  <a:pt x="167" y="81"/>
                </a:cubicBezTo>
                <a:cubicBezTo>
                  <a:pt x="153" y="73"/>
                  <a:pt x="137" y="72"/>
                  <a:pt x="122" y="79"/>
                </a:cubicBezTo>
                <a:cubicBezTo>
                  <a:pt x="97" y="92"/>
                  <a:pt x="97" y="92"/>
                  <a:pt x="97" y="9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15"/>
                  <a:pt x="14" y="15"/>
                  <a:pt x="14" y="15"/>
                </a:cubicBezTo>
                <a:lnTo>
                  <a:pt x="319" y="15"/>
                </a:lnTo>
                <a:close/>
                <a:moveTo>
                  <a:pt x="14" y="332"/>
                </a:moveTo>
                <a:cubicBezTo>
                  <a:pt x="14" y="159"/>
                  <a:pt x="14" y="159"/>
                  <a:pt x="14" y="159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57" y="219"/>
                  <a:pt x="63" y="228"/>
                  <a:pt x="70" y="235"/>
                </a:cubicBezTo>
                <a:cubicBezTo>
                  <a:pt x="62" y="243"/>
                  <a:pt x="61" y="256"/>
                  <a:pt x="69" y="265"/>
                </a:cubicBezTo>
                <a:cubicBezTo>
                  <a:pt x="109" y="307"/>
                  <a:pt x="109" y="307"/>
                  <a:pt x="109" y="307"/>
                </a:cubicBezTo>
                <a:cubicBezTo>
                  <a:pt x="113" y="311"/>
                  <a:pt x="118" y="314"/>
                  <a:pt x="124" y="314"/>
                </a:cubicBezTo>
                <a:cubicBezTo>
                  <a:pt x="125" y="314"/>
                  <a:pt x="125" y="314"/>
                  <a:pt x="126" y="314"/>
                </a:cubicBezTo>
                <a:cubicBezTo>
                  <a:pt x="131" y="314"/>
                  <a:pt x="136" y="313"/>
                  <a:pt x="140" y="309"/>
                </a:cubicBezTo>
                <a:cubicBezTo>
                  <a:pt x="165" y="288"/>
                  <a:pt x="165" y="288"/>
                  <a:pt x="165" y="288"/>
                </a:cubicBezTo>
                <a:cubicBezTo>
                  <a:pt x="189" y="302"/>
                  <a:pt x="189" y="302"/>
                  <a:pt x="189" y="302"/>
                </a:cubicBezTo>
                <a:cubicBezTo>
                  <a:pt x="193" y="304"/>
                  <a:pt x="196" y="305"/>
                  <a:pt x="200" y="305"/>
                </a:cubicBezTo>
                <a:cubicBezTo>
                  <a:pt x="207" y="305"/>
                  <a:pt x="213" y="301"/>
                  <a:pt x="217" y="296"/>
                </a:cubicBezTo>
                <a:cubicBezTo>
                  <a:pt x="286" y="233"/>
                  <a:pt x="286" y="233"/>
                  <a:pt x="286" y="233"/>
                </a:cubicBezTo>
                <a:cubicBezTo>
                  <a:pt x="290" y="229"/>
                  <a:pt x="292" y="223"/>
                  <a:pt x="292" y="217"/>
                </a:cubicBezTo>
                <a:cubicBezTo>
                  <a:pt x="291" y="212"/>
                  <a:pt x="288" y="208"/>
                  <a:pt x="283" y="204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331" y="143"/>
                  <a:pt x="331" y="143"/>
                  <a:pt x="331" y="143"/>
                </a:cubicBezTo>
                <a:cubicBezTo>
                  <a:pt x="331" y="332"/>
                  <a:pt x="331" y="332"/>
                  <a:pt x="331" y="332"/>
                </a:cubicBezTo>
                <a:lnTo>
                  <a:pt x="14" y="3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2D6728E5-A236-4BF2-B8E6-E615CBE31159}"/>
              </a:ext>
            </a:extLst>
          </p:cNvPr>
          <p:cNvGrpSpPr>
            <a:grpSpLocks noChangeAspect="1"/>
          </p:cNvGrpSpPr>
          <p:nvPr/>
        </p:nvGrpSpPr>
        <p:grpSpPr>
          <a:xfrm>
            <a:off x="7912657" y="3762596"/>
            <a:ext cx="857220" cy="857220"/>
            <a:chOff x="5794375" y="3784600"/>
            <a:chExt cx="420688" cy="420688"/>
          </a:xfrm>
          <a:solidFill>
            <a:schemeClr val="tx1"/>
          </a:solidFill>
        </p:grpSpPr>
        <p:sp>
          <p:nvSpPr>
            <p:cNvPr id="49" name="Freeform 105">
              <a:extLst>
                <a:ext uri="{FF2B5EF4-FFF2-40B4-BE49-F238E27FC236}">
                  <a16:creationId xmlns:a16="http://schemas.microsoft.com/office/drawing/2014/main" xmlns="" id="{173030DF-4C6C-4B22-949E-26091D4D62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4375" y="3784600"/>
              <a:ext cx="420688" cy="420688"/>
            </a:xfrm>
            <a:custGeom>
              <a:avLst/>
              <a:gdLst>
                <a:gd name="T0" fmla="*/ 0 w 192"/>
                <a:gd name="T1" fmla="*/ 192 h 192"/>
                <a:gd name="T2" fmla="*/ 192 w 192"/>
                <a:gd name="T3" fmla="*/ 0 h 192"/>
                <a:gd name="T4" fmla="*/ 153 w 192"/>
                <a:gd name="T5" fmla="*/ 133 h 192"/>
                <a:gd name="T6" fmla="*/ 166 w 192"/>
                <a:gd name="T7" fmla="*/ 82 h 192"/>
                <a:gd name="T8" fmla="*/ 126 w 192"/>
                <a:gd name="T9" fmla="*/ 65 h 192"/>
                <a:gd name="T10" fmla="*/ 113 w 192"/>
                <a:gd name="T11" fmla="*/ 71 h 192"/>
                <a:gd name="T12" fmla="*/ 119 w 192"/>
                <a:gd name="T13" fmla="*/ 76 h 192"/>
                <a:gd name="T14" fmla="*/ 149 w 192"/>
                <a:gd name="T15" fmla="*/ 73 h 192"/>
                <a:gd name="T16" fmla="*/ 158 w 192"/>
                <a:gd name="T17" fmla="*/ 125 h 192"/>
                <a:gd name="T18" fmla="*/ 146 w 192"/>
                <a:gd name="T19" fmla="*/ 184 h 192"/>
                <a:gd name="T20" fmla="*/ 129 w 192"/>
                <a:gd name="T21" fmla="*/ 125 h 192"/>
                <a:gd name="T22" fmla="*/ 89 w 192"/>
                <a:gd name="T23" fmla="*/ 114 h 192"/>
                <a:gd name="T24" fmla="*/ 62 w 192"/>
                <a:gd name="T25" fmla="*/ 129 h 192"/>
                <a:gd name="T26" fmla="*/ 89 w 192"/>
                <a:gd name="T27" fmla="*/ 144 h 192"/>
                <a:gd name="T28" fmla="*/ 121 w 192"/>
                <a:gd name="T29" fmla="*/ 133 h 192"/>
                <a:gd name="T30" fmla="*/ 71 w 192"/>
                <a:gd name="T31" fmla="*/ 184 h 192"/>
                <a:gd name="T32" fmla="*/ 63 w 192"/>
                <a:gd name="T33" fmla="*/ 139 h 192"/>
                <a:gd name="T34" fmla="*/ 47 w 192"/>
                <a:gd name="T35" fmla="*/ 184 h 192"/>
                <a:gd name="T36" fmla="*/ 34 w 192"/>
                <a:gd name="T37" fmla="*/ 125 h 192"/>
                <a:gd name="T38" fmla="*/ 43 w 192"/>
                <a:gd name="T39" fmla="*/ 73 h 192"/>
                <a:gd name="T40" fmla="*/ 76 w 192"/>
                <a:gd name="T41" fmla="*/ 82 h 192"/>
                <a:gd name="T42" fmla="*/ 114 w 192"/>
                <a:gd name="T43" fmla="*/ 99 h 192"/>
                <a:gd name="T44" fmla="*/ 109 w 192"/>
                <a:gd name="T45" fmla="*/ 115 h 192"/>
                <a:gd name="T46" fmla="*/ 109 w 192"/>
                <a:gd name="T47" fmla="*/ 75 h 192"/>
                <a:gd name="T48" fmla="*/ 114 w 192"/>
                <a:gd name="T49" fmla="*/ 91 h 192"/>
                <a:gd name="T50" fmla="*/ 83 w 192"/>
                <a:gd name="T51" fmla="*/ 82 h 192"/>
                <a:gd name="T52" fmla="*/ 43 w 192"/>
                <a:gd name="T53" fmla="*/ 65 h 192"/>
                <a:gd name="T54" fmla="*/ 26 w 192"/>
                <a:gd name="T55" fmla="*/ 133 h 192"/>
                <a:gd name="T56" fmla="*/ 39 w 192"/>
                <a:gd name="T57" fmla="*/ 184 h 192"/>
                <a:gd name="T58" fmla="*/ 8 w 192"/>
                <a:gd name="T59" fmla="*/ 8 h 192"/>
                <a:gd name="T60" fmla="*/ 184 w 192"/>
                <a:gd name="T61" fmla="*/ 184 h 192"/>
                <a:gd name="T62" fmla="*/ 153 w 192"/>
                <a:gd name="T63" fmla="*/ 13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2">
                  <a:moveTo>
                    <a:pt x="0" y="0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0"/>
                    <a:pt x="192" y="0"/>
                    <a:pt x="192" y="0"/>
                  </a:cubicBezTo>
                  <a:lnTo>
                    <a:pt x="0" y="0"/>
                  </a:lnTo>
                  <a:close/>
                  <a:moveTo>
                    <a:pt x="153" y="133"/>
                  </a:moveTo>
                  <a:cubicBezTo>
                    <a:pt x="166" y="133"/>
                    <a:pt x="166" y="133"/>
                    <a:pt x="166" y="133"/>
                  </a:cubicBezTo>
                  <a:cubicBezTo>
                    <a:pt x="166" y="82"/>
                    <a:pt x="166" y="82"/>
                    <a:pt x="166" y="82"/>
                  </a:cubicBezTo>
                  <a:cubicBezTo>
                    <a:pt x="166" y="73"/>
                    <a:pt x="158" y="65"/>
                    <a:pt x="149" y="65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1" y="65"/>
                    <a:pt x="116" y="67"/>
                    <a:pt x="113" y="71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1" y="74"/>
                    <a:pt x="123" y="73"/>
                    <a:pt x="126" y="73"/>
                  </a:cubicBezTo>
                  <a:cubicBezTo>
                    <a:pt x="149" y="73"/>
                    <a:pt x="149" y="73"/>
                    <a:pt x="149" y="73"/>
                  </a:cubicBezTo>
                  <a:cubicBezTo>
                    <a:pt x="154" y="73"/>
                    <a:pt x="158" y="77"/>
                    <a:pt x="158" y="82"/>
                  </a:cubicBezTo>
                  <a:cubicBezTo>
                    <a:pt x="158" y="125"/>
                    <a:pt x="158" y="125"/>
                    <a:pt x="158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29" y="184"/>
                    <a:pt x="129" y="184"/>
                    <a:pt x="129" y="184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77"/>
                    <a:pt x="38" y="73"/>
                    <a:pt x="43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1" y="73"/>
                    <a:pt x="76" y="77"/>
                    <a:pt x="76" y="82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114" y="99"/>
                    <a:pt x="114" y="99"/>
                    <a:pt x="114" y="99"/>
                  </a:cubicBezTo>
                  <a:cubicBezTo>
                    <a:pt x="104" y="110"/>
                    <a:pt x="104" y="110"/>
                    <a:pt x="104" y="110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29" y="95"/>
                    <a:pt x="129" y="95"/>
                    <a:pt x="129" y="9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73"/>
                    <a:pt x="76" y="65"/>
                    <a:pt x="66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34" y="65"/>
                    <a:pt x="26" y="73"/>
                    <a:pt x="26" y="82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4" y="184"/>
                    <a:pt x="184" y="184"/>
                    <a:pt x="184" y="184"/>
                  </a:cubicBezTo>
                  <a:cubicBezTo>
                    <a:pt x="153" y="184"/>
                    <a:pt x="153" y="184"/>
                    <a:pt x="153" y="184"/>
                  </a:cubicBezTo>
                  <a:lnTo>
                    <a:pt x="153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106">
              <a:extLst>
                <a:ext uri="{FF2B5EF4-FFF2-40B4-BE49-F238E27FC236}">
                  <a16:creationId xmlns:a16="http://schemas.microsoft.com/office/drawing/2014/main" xmlns="" id="{40C62DDE-EE53-496A-92B3-00EE565ABB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0100" y="3838575"/>
              <a:ext cx="69850" cy="73025"/>
            </a:xfrm>
            <a:custGeom>
              <a:avLst/>
              <a:gdLst>
                <a:gd name="T0" fmla="*/ 16 w 32"/>
                <a:gd name="T1" fmla="*/ 0 h 33"/>
                <a:gd name="T2" fmla="*/ 0 w 32"/>
                <a:gd name="T3" fmla="*/ 16 h 33"/>
                <a:gd name="T4" fmla="*/ 16 w 32"/>
                <a:gd name="T5" fmla="*/ 33 h 33"/>
                <a:gd name="T6" fmla="*/ 32 w 32"/>
                <a:gd name="T7" fmla="*/ 16 h 33"/>
                <a:gd name="T8" fmla="*/ 16 w 32"/>
                <a:gd name="T9" fmla="*/ 0 h 33"/>
                <a:gd name="T10" fmla="*/ 16 w 32"/>
                <a:gd name="T11" fmla="*/ 25 h 33"/>
                <a:gd name="T12" fmla="*/ 8 w 32"/>
                <a:gd name="T13" fmla="*/ 16 h 33"/>
                <a:gd name="T14" fmla="*/ 16 w 32"/>
                <a:gd name="T15" fmla="*/ 8 h 33"/>
                <a:gd name="T16" fmla="*/ 24 w 32"/>
                <a:gd name="T17" fmla="*/ 16 h 33"/>
                <a:gd name="T18" fmla="*/ 16 w 32"/>
                <a:gd name="T1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3"/>
                    <a:pt x="16" y="33"/>
                  </a:cubicBezTo>
                  <a:cubicBezTo>
                    <a:pt x="24" y="33"/>
                    <a:pt x="32" y="25"/>
                    <a:pt x="32" y="16"/>
                  </a:cubicBezTo>
                  <a:cubicBezTo>
                    <a:pt x="32" y="7"/>
                    <a:pt x="24" y="0"/>
                    <a:pt x="16" y="0"/>
                  </a:cubicBezTo>
                  <a:close/>
                  <a:moveTo>
                    <a:pt x="16" y="25"/>
                  </a:moveTo>
                  <a:cubicBezTo>
                    <a:pt x="11" y="25"/>
                    <a:pt x="8" y="21"/>
                    <a:pt x="8" y="16"/>
                  </a:cubicBezTo>
                  <a:cubicBezTo>
                    <a:pt x="8" y="12"/>
                    <a:pt x="11" y="8"/>
                    <a:pt x="16" y="8"/>
                  </a:cubicBezTo>
                  <a:cubicBezTo>
                    <a:pt x="20" y="8"/>
                    <a:pt x="24" y="12"/>
                    <a:pt x="24" y="16"/>
                  </a:cubicBezTo>
                  <a:cubicBezTo>
                    <a:pt x="24" y="21"/>
                    <a:pt x="20" y="25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107">
              <a:extLst>
                <a:ext uri="{FF2B5EF4-FFF2-40B4-BE49-F238E27FC236}">
                  <a16:creationId xmlns:a16="http://schemas.microsoft.com/office/drawing/2014/main" xmlns="" id="{1AB87349-3FF4-4681-AABD-086FFA903F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9488" y="3838575"/>
              <a:ext cx="69850" cy="73025"/>
            </a:xfrm>
            <a:custGeom>
              <a:avLst/>
              <a:gdLst>
                <a:gd name="T0" fmla="*/ 17 w 32"/>
                <a:gd name="T1" fmla="*/ 0 h 33"/>
                <a:gd name="T2" fmla="*/ 0 w 32"/>
                <a:gd name="T3" fmla="*/ 16 h 33"/>
                <a:gd name="T4" fmla="*/ 17 w 32"/>
                <a:gd name="T5" fmla="*/ 33 h 33"/>
                <a:gd name="T6" fmla="*/ 32 w 32"/>
                <a:gd name="T7" fmla="*/ 16 h 33"/>
                <a:gd name="T8" fmla="*/ 17 w 32"/>
                <a:gd name="T9" fmla="*/ 0 h 33"/>
                <a:gd name="T10" fmla="*/ 25 w 32"/>
                <a:gd name="T11" fmla="*/ 16 h 33"/>
                <a:gd name="T12" fmla="*/ 17 w 32"/>
                <a:gd name="T13" fmla="*/ 25 h 33"/>
                <a:gd name="T14" fmla="*/ 8 w 32"/>
                <a:gd name="T15" fmla="*/ 16 h 33"/>
                <a:gd name="T16" fmla="*/ 17 w 32"/>
                <a:gd name="T17" fmla="*/ 8 h 33"/>
                <a:gd name="T18" fmla="*/ 25 w 32"/>
                <a:gd name="T1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7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3"/>
                    <a:pt x="17" y="33"/>
                  </a:cubicBezTo>
                  <a:cubicBezTo>
                    <a:pt x="25" y="33"/>
                    <a:pt x="32" y="25"/>
                    <a:pt x="32" y="16"/>
                  </a:cubicBezTo>
                  <a:cubicBezTo>
                    <a:pt x="32" y="7"/>
                    <a:pt x="25" y="0"/>
                    <a:pt x="17" y="0"/>
                  </a:cubicBezTo>
                  <a:close/>
                  <a:moveTo>
                    <a:pt x="25" y="16"/>
                  </a:moveTo>
                  <a:cubicBezTo>
                    <a:pt x="25" y="21"/>
                    <a:pt x="21" y="25"/>
                    <a:pt x="17" y="25"/>
                  </a:cubicBezTo>
                  <a:cubicBezTo>
                    <a:pt x="12" y="25"/>
                    <a:pt x="8" y="21"/>
                    <a:pt x="8" y="16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1" y="8"/>
                    <a:pt x="25" y="12"/>
                    <a:pt x="2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 13">
            <a:extLst>
              <a:ext uri="{FF2B5EF4-FFF2-40B4-BE49-F238E27FC236}">
                <a16:creationId xmlns:a16="http://schemas.microsoft.com/office/drawing/2014/main" xmlns="" id="{FAA260A4-A656-465A-9A75-F7418B80CDD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62567" y="3762599"/>
            <a:ext cx="824248" cy="824248"/>
          </a:xfrm>
          <a:custGeom>
            <a:avLst/>
            <a:gdLst>
              <a:gd name="T0" fmla="*/ 0 w 346"/>
              <a:gd name="T1" fmla="*/ 0 h 346"/>
              <a:gd name="T2" fmla="*/ 0 w 346"/>
              <a:gd name="T3" fmla="*/ 346 h 346"/>
              <a:gd name="T4" fmla="*/ 346 w 346"/>
              <a:gd name="T5" fmla="*/ 346 h 346"/>
              <a:gd name="T6" fmla="*/ 346 w 346"/>
              <a:gd name="T7" fmla="*/ 0 h 346"/>
              <a:gd name="T8" fmla="*/ 0 w 346"/>
              <a:gd name="T9" fmla="*/ 0 h 346"/>
              <a:gd name="T10" fmla="*/ 115 w 346"/>
              <a:gd name="T11" fmla="*/ 113 h 346"/>
              <a:gd name="T12" fmla="*/ 147 w 346"/>
              <a:gd name="T13" fmla="*/ 85 h 346"/>
              <a:gd name="T14" fmla="*/ 147 w 346"/>
              <a:gd name="T15" fmla="*/ 187 h 346"/>
              <a:gd name="T16" fmla="*/ 94 w 346"/>
              <a:gd name="T17" fmla="*/ 240 h 346"/>
              <a:gd name="T18" fmla="*/ 94 w 346"/>
              <a:gd name="T19" fmla="*/ 136 h 346"/>
              <a:gd name="T20" fmla="*/ 115 w 346"/>
              <a:gd name="T21" fmla="*/ 113 h 346"/>
              <a:gd name="T22" fmla="*/ 318 w 346"/>
              <a:gd name="T23" fmla="*/ 16 h 346"/>
              <a:gd name="T24" fmla="*/ 230 w 346"/>
              <a:gd name="T25" fmla="*/ 104 h 346"/>
              <a:gd name="T26" fmla="*/ 230 w 346"/>
              <a:gd name="T27" fmla="*/ 39 h 346"/>
              <a:gd name="T28" fmla="*/ 318 w 346"/>
              <a:gd name="T29" fmla="*/ 16 h 346"/>
              <a:gd name="T30" fmla="*/ 216 w 346"/>
              <a:gd name="T31" fmla="*/ 119 h 346"/>
              <a:gd name="T32" fmla="*/ 162 w 346"/>
              <a:gd name="T33" fmla="*/ 172 h 346"/>
              <a:gd name="T34" fmla="*/ 162 w 346"/>
              <a:gd name="T35" fmla="*/ 74 h 346"/>
              <a:gd name="T36" fmla="*/ 216 w 346"/>
              <a:gd name="T37" fmla="*/ 45 h 346"/>
              <a:gd name="T38" fmla="*/ 216 w 346"/>
              <a:gd name="T39" fmla="*/ 119 h 346"/>
              <a:gd name="T40" fmla="*/ 79 w 346"/>
              <a:gd name="T41" fmla="*/ 255 h 346"/>
              <a:gd name="T42" fmla="*/ 17 w 346"/>
              <a:gd name="T43" fmla="*/ 318 h 346"/>
              <a:gd name="T44" fmla="*/ 79 w 346"/>
              <a:gd name="T45" fmla="*/ 156 h 346"/>
              <a:gd name="T46" fmla="*/ 79 w 346"/>
              <a:gd name="T47" fmla="*/ 255 h 346"/>
              <a:gd name="T48" fmla="*/ 90 w 346"/>
              <a:gd name="T49" fmla="*/ 266 h 346"/>
              <a:gd name="T50" fmla="*/ 191 w 346"/>
              <a:gd name="T51" fmla="*/ 266 h 346"/>
              <a:gd name="T52" fmla="*/ 26 w 346"/>
              <a:gd name="T53" fmla="*/ 329 h 346"/>
              <a:gd name="T54" fmla="*/ 90 w 346"/>
              <a:gd name="T55" fmla="*/ 266 h 346"/>
              <a:gd name="T56" fmla="*/ 210 w 346"/>
              <a:gd name="T57" fmla="*/ 251 h 346"/>
              <a:gd name="T58" fmla="*/ 105 w 346"/>
              <a:gd name="T59" fmla="*/ 251 h 346"/>
              <a:gd name="T60" fmla="*/ 158 w 346"/>
              <a:gd name="T61" fmla="*/ 198 h 346"/>
              <a:gd name="T62" fmla="*/ 261 w 346"/>
              <a:gd name="T63" fmla="*/ 198 h 346"/>
              <a:gd name="T64" fmla="*/ 231 w 346"/>
              <a:gd name="T65" fmla="*/ 232 h 346"/>
              <a:gd name="T66" fmla="*/ 210 w 346"/>
              <a:gd name="T67" fmla="*/ 251 h 346"/>
              <a:gd name="T68" fmla="*/ 271 w 346"/>
              <a:gd name="T69" fmla="*/ 183 h 346"/>
              <a:gd name="T70" fmla="*/ 173 w 346"/>
              <a:gd name="T71" fmla="*/ 183 h 346"/>
              <a:gd name="T72" fmla="*/ 226 w 346"/>
              <a:gd name="T73" fmla="*/ 130 h 346"/>
              <a:gd name="T74" fmla="*/ 300 w 346"/>
              <a:gd name="T75" fmla="*/ 130 h 346"/>
              <a:gd name="T76" fmla="*/ 271 w 346"/>
              <a:gd name="T77" fmla="*/ 183 h 346"/>
              <a:gd name="T78" fmla="*/ 306 w 346"/>
              <a:gd name="T79" fmla="*/ 115 h 346"/>
              <a:gd name="T80" fmla="*/ 241 w 346"/>
              <a:gd name="T81" fmla="*/ 115 h 346"/>
              <a:gd name="T82" fmla="*/ 330 w 346"/>
              <a:gd name="T83" fmla="*/ 26 h 346"/>
              <a:gd name="T84" fmla="*/ 306 w 346"/>
              <a:gd name="T85" fmla="*/ 115 h 346"/>
              <a:gd name="T86" fmla="*/ 256 w 346"/>
              <a:gd name="T87" fmla="*/ 14 h 346"/>
              <a:gd name="T88" fmla="*/ 105 w 346"/>
              <a:gd name="T89" fmla="*/ 103 h 346"/>
              <a:gd name="T90" fmla="*/ 80 w 346"/>
              <a:gd name="T91" fmla="*/ 130 h 346"/>
              <a:gd name="T92" fmla="*/ 79 w 346"/>
              <a:gd name="T93" fmla="*/ 130 h 346"/>
              <a:gd name="T94" fmla="*/ 79 w 346"/>
              <a:gd name="T95" fmla="*/ 131 h 346"/>
              <a:gd name="T96" fmla="*/ 15 w 346"/>
              <a:gd name="T97" fmla="*/ 257 h 346"/>
              <a:gd name="T98" fmla="*/ 15 w 346"/>
              <a:gd name="T99" fmla="*/ 14 h 346"/>
              <a:gd name="T100" fmla="*/ 256 w 346"/>
              <a:gd name="T101" fmla="*/ 14 h 346"/>
              <a:gd name="T102" fmla="*/ 90 w 346"/>
              <a:gd name="T103" fmla="*/ 331 h 346"/>
              <a:gd name="T104" fmla="*/ 242 w 346"/>
              <a:gd name="T105" fmla="*/ 242 h 346"/>
              <a:gd name="T106" fmla="*/ 331 w 346"/>
              <a:gd name="T107" fmla="*/ 88 h 346"/>
              <a:gd name="T108" fmla="*/ 331 w 346"/>
              <a:gd name="T109" fmla="*/ 331 h 346"/>
              <a:gd name="T110" fmla="*/ 90 w 346"/>
              <a:gd name="T111" fmla="*/ 331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6" h="346">
                <a:moveTo>
                  <a:pt x="0" y="0"/>
                </a:move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  <a:moveTo>
                  <a:pt x="115" y="113"/>
                </a:moveTo>
                <a:cubicBezTo>
                  <a:pt x="126" y="103"/>
                  <a:pt x="136" y="93"/>
                  <a:pt x="147" y="85"/>
                </a:cubicBezTo>
                <a:cubicBezTo>
                  <a:pt x="147" y="187"/>
                  <a:pt x="147" y="187"/>
                  <a:pt x="147" y="187"/>
                </a:cubicBezTo>
                <a:cubicBezTo>
                  <a:pt x="94" y="240"/>
                  <a:pt x="94" y="240"/>
                  <a:pt x="94" y="240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101" y="129"/>
                  <a:pt x="108" y="121"/>
                  <a:pt x="115" y="113"/>
                </a:cubicBezTo>
                <a:close/>
                <a:moveTo>
                  <a:pt x="318" y="16"/>
                </a:moveTo>
                <a:cubicBezTo>
                  <a:pt x="230" y="104"/>
                  <a:pt x="230" y="104"/>
                  <a:pt x="230" y="104"/>
                </a:cubicBezTo>
                <a:cubicBezTo>
                  <a:pt x="230" y="39"/>
                  <a:pt x="230" y="39"/>
                  <a:pt x="230" y="39"/>
                </a:cubicBezTo>
                <a:cubicBezTo>
                  <a:pt x="267" y="25"/>
                  <a:pt x="299" y="19"/>
                  <a:pt x="318" y="16"/>
                </a:cubicBezTo>
                <a:close/>
                <a:moveTo>
                  <a:pt x="216" y="119"/>
                </a:moveTo>
                <a:cubicBezTo>
                  <a:pt x="162" y="172"/>
                  <a:pt x="162" y="172"/>
                  <a:pt x="162" y="172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80" y="62"/>
                  <a:pt x="198" y="53"/>
                  <a:pt x="216" y="45"/>
                </a:cubicBezTo>
                <a:lnTo>
                  <a:pt x="216" y="119"/>
                </a:lnTo>
                <a:close/>
                <a:moveTo>
                  <a:pt x="79" y="255"/>
                </a:moveTo>
                <a:cubicBezTo>
                  <a:pt x="17" y="318"/>
                  <a:pt x="17" y="318"/>
                  <a:pt x="17" y="318"/>
                </a:cubicBezTo>
                <a:cubicBezTo>
                  <a:pt x="21" y="285"/>
                  <a:pt x="36" y="218"/>
                  <a:pt x="79" y="156"/>
                </a:cubicBezTo>
                <a:lnTo>
                  <a:pt x="79" y="255"/>
                </a:lnTo>
                <a:close/>
                <a:moveTo>
                  <a:pt x="90" y="266"/>
                </a:moveTo>
                <a:cubicBezTo>
                  <a:pt x="191" y="266"/>
                  <a:pt x="191" y="266"/>
                  <a:pt x="191" y="266"/>
                </a:cubicBezTo>
                <a:cubicBezTo>
                  <a:pt x="127" y="311"/>
                  <a:pt x="59" y="325"/>
                  <a:pt x="26" y="329"/>
                </a:cubicBezTo>
                <a:lnTo>
                  <a:pt x="90" y="266"/>
                </a:lnTo>
                <a:close/>
                <a:moveTo>
                  <a:pt x="210" y="251"/>
                </a:moveTo>
                <a:cubicBezTo>
                  <a:pt x="105" y="251"/>
                  <a:pt x="105" y="251"/>
                  <a:pt x="105" y="251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261" y="198"/>
                  <a:pt x="261" y="198"/>
                  <a:pt x="261" y="198"/>
                </a:cubicBezTo>
                <a:cubicBezTo>
                  <a:pt x="252" y="209"/>
                  <a:pt x="242" y="221"/>
                  <a:pt x="231" y="232"/>
                </a:cubicBezTo>
                <a:cubicBezTo>
                  <a:pt x="224" y="239"/>
                  <a:pt x="217" y="245"/>
                  <a:pt x="210" y="251"/>
                </a:cubicBezTo>
                <a:close/>
                <a:moveTo>
                  <a:pt x="271" y="183"/>
                </a:moveTo>
                <a:cubicBezTo>
                  <a:pt x="173" y="183"/>
                  <a:pt x="173" y="183"/>
                  <a:pt x="173" y="183"/>
                </a:cubicBezTo>
                <a:cubicBezTo>
                  <a:pt x="226" y="130"/>
                  <a:pt x="226" y="130"/>
                  <a:pt x="226" y="130"/>
                </a:cubicBezTo>
                <a:cubicBezTo>
                  <a:pt x="300" y="130"/>
                  <a:pt x="300" y="130"/>
                  <a:pt x="300" y="130"/>
                </a:cubicBezTo>
                <a:cubicBezTo>
                  <a:pt x="293" y="147"/>
                  <a:pt x="283" y="165"/>
                  <a:pt x="271" y="183"/>
                </a:cubicBezTo>
                <a:close/>
                <a:moveTo>
                  <a:pt x="306" y="115"/>
                </a:moveTo>
                <a:cubicBezTo>
                  <a:pt x="241" y="115"/>
                  <a:pt x="241" y="115"/>
                  <a:pt x="241" y="115"/>
                </a:cubicBezTo>
                <a:cubicBezTo>
                  <a:pt x="330" y="26"/>
                  <a:pt x="330" y="26"/>
                  <a:pt x="330" y="26"/>
                </a:cubicBezTo>
                <a:cubicBezTo>
                  <a:pt x="327" y="45"/>
                  <a:pt x="321" y="78"/>
                  <a:pt x="306" y="115"/>
                </a:cubicBezTo>
                <a:close/>
                <a:moveTo>
                  <a:pt x="256" y="14"/>
                </a:moveTo>
                <a:cubicBezTo>
                  <a:pt x="211" y="28"/>
                  <a:pt x="154" y="53"/>
                  <a:pt x="105" y="103"/>
                </a:cubicBezTo>
                <a:cubicBezTo>
                  <a:pt x="96" y="112"/>
                  <a:pt x="88" y="121"/>
                  <a:pt x="80" y="130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1"/>
                  <a:pt x="79" y="131"/>
                  <a:pt x="79" y="131"/>
                </a:cubicBezTo>
                <a:cubicBezTo>
                  <a:pt x="45" y="174"/>
                  <a:pt x="26" y="219"/>
                  <a:pt x="15" y="257"/>
                </a:cubicBezTo>
                <a:cubicBezTo>
                  <a:pt x="15" y="14"/>
                  <a:pt x="15" y="14"/>
                  <a:pt x="15" y="14"/>
                </a:cubicBezTo>
                <a:lnTo>
                  <a:pt x="256" y="14"/>
                </a:lnTo>
                <a:close/>
                <a:moveTo>
                  <a:pt x="90" y="331"/>
                </a:moveTo>
                <a:cubicBezTo>
                  <a:pt x="136" y="317"/>
                  <a:pt x="192" y="292"/>
                  <a:pt x="242" y="242"/>
                </a:cubicBezTo>
                <a:cubicBezTo>
                  <a:pt x="292" y="192"/>
                  <a:pt x="318" y="134"/>
                  <a:pt x="331" y="88"/>
                </a:cubicBezTo>
                <a:cubicBezTo>
                  <a:pt x="331" y="331"/>
                  <a:pt x="331" y="331"/>
                  <a:pt x="331" y="331"/>
                </a:cubicBezTo>
                <a:lnTo>
                  <a:pt x="90" y="3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D04A0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: Diagonal Corners Snipped 52">
            <a:extLst>
              <a:ext uri="{FF2B5EF4-FFF2-40B4-BE49-F238E27FC236}">
                <a16:creationId xmlns:a16="http://schemas.microsoft.com/office/drawing/2014/main" xmlns="" id="{F192BD9B-7C89-47B3-9531-9A776D623D51}"/>
              </a:ext>
            </a:extLst>
          </p:cNvPr>
          <p:cNvSpPr/>
          <p:nvPr/>
        </p:nvSpPr>
        <p:spPr>
          <a:xfrm>
            <a:off x="5019338" y="2285689"/>
            <a:ext cx="189294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Εμπιστοσύνη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09009F58-145C-45CB-AC1E-DA7DAB9B737C}"/>
              </a:ext>
            </a:extLst>
          </p:cNvPr>
          <p:cNvGrpSpPr>
            <a:grpSpLocks noChangeAspect="1"/>
          </p:cNvGrpSpPr>
          <p:nvPr/>
        </p:nvGrpSpPr>
        <p:grpSpPr>
          <a:xfrm>
            <a:off x="3466659" y="3762599"/>
            <a:ext cx="828290" cy="824248"/>
            <a:chOff x="-1485659" y="6640898"/>
            <a:chExt cx="419453" cy="426447"/>
          </a:xfrm>
          <a:solidFill>
            <a:schemeClr val="bg1"/>
          </a:solidFill>
        </p:grpSpPr>
        <p:sp>
          <p:nvSpPr>
            <p:cNvPr id="55" name="Freeform 145">
              <a:extLst>
                <a:ext uri="{FF2B5EF4-FFF2-40B4-BE49-F238E27FC236}">
                  <a16:creationId xmlns:a16="http://schemas.microsoft.com/office/drawing/2014/main" xmlns="" id="{72F20F4D-BEAA-471B-A4BA-6C03E8BBE5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85659" y="6640898"/>
              <a:ext cx="419453" cy="426447"/>
            </a:xfrm>
            <a:custGeom>
              <a:avLst/>
              <a:gdLst>
                <a:gd name="T0" fmla="*/ 0 w 60"/>
                <a:gd name="T1" fmla="*/ 0 h 61"/>
                <a:gd name="T2" fmla="*/ 0 w 60"/>
                <a:gd name="T3" fmla="*/ 61 h 61"/>
                <a:gd name="T4" fmla="*/ 60 w 60"/>
                <a:gd name="T5" fmla="*/ 61 h 61"/>
                <a:gd name="T6" fmla="*/ 60 w 60"/>
                <a:gd name="T7" fmla="*/ 0 h 61"/>
                <a:gd name="T8" fmla="*/ 0 w 60"/>
                <a:gd name="T9" fmla="*/ 0 h 61"/>
                <a:gd name="T10" fmla="*/ 58 w 60"/>
                <a:gd name="T11" fmla="*/ 58 h 61"/>
                <a:gd name="T12" fmla="*/ 2 w 60"/>
                <a:gd name="T13" fmla="*/ 58 h 61"/>
                <a:gd name="T14" fmla="*/ 2 w 60"/>
                <a:gd name="T15" fmla="*/ 3 h 61"/>
                <a:gd name="T16" fmla="*/ 58 w 60"/>
                <a:gd name="T17" fmla="*/ 3 h 61"/>
                <a:gd name="T18" fmla="*/ 58 w 60"/>
                <a:gd name="T19" fmla="*/ 5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1">
                  <a:moveTo>
                    <a:pt x="0" y="0"/>
                  </a:moveTo>
                  <a:lnTo>
                    <a:pt x="0" y="61"/>
                  </a:lnTo>
                  <a:lnTo>
                    <a:pt x="60" y="61"/>
                  </a:lnTo>
                  <a:lnTo>
                    <a:pt x="60" y="0"/>
                  </a:lnTo>
                  <a:lnTo>
                    <a:pt x="0" y="0"/>
                  </a:lnTo>
                  <a:close/>
                  <a:moveTo>
                    <a:pt x="58" y="58"/>
                  </a:moveTo>
                  <a:lnTo>
                    <a:pt x="2" y="58"/>
                  </a:lnTo>
                  <a:lnTo>
                    <a:pt x="2" y="3"/>
                  </a:lnTo>
                  <a:lnTo>
                    <a:pt x="58" y="3"/>
                  </a:lnTo>
                  <a:lnTo>
                    <a:pt x="58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146">
              <a:extLst>
                <a:ext uri="{FF2B5EF4-FFF2-40B4-BE49-F238E27FC236}">
                  <a16:creationId xmlns:a16="http://schemas.microsoft.com/office/drawing/2014/main" xmlns="" id="{7575167D-77E6-4EF2-8E1A-BD1F00CB0F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29732" y="6682843"/>
              <a:ext cx="314592" cy="104866"/>
            </a:xfrm>
            <a:custGeom>
              <a:avLst/>
              <a:gdLst>
                <a:gd name="T0" fmla="*/ 22 w 45"/>
                <a:gd name="T1" fmla="*/ 0 h 15"/>
                <a:gd name="T2" fmla="*/ 0 w 45"/>
                <a:gd name="T3" fmla="*/ 15 h 15"/>
                <a:gd name="T4" fmla="*/ 45 w 45"/>
                <a:gd name="T5" fmla="*/ 15 h 15"/>
                <a:gd name="T6" fmla="*/ 22 w 45"/>
                <a:gd name="T7" fmla="*/ 0 h 15"/>
                <a:gd name="T8" fmla="*/ 22 w 45"/>
                <a:gd name="T9" fmla="*/ 3 h 15"/>
                <a:gd name="T10" fmla="*/ 36 w 45"/>
                <a:gd name="T11" fmla="*/ 13 h 15"/>
                <a:gd name="T12" fmla="*/ 8 w 45"/>
                <a:gd name="T13" fmla="*/ 13 h 15"/>
                <a:gd name="T14" fmla="*/ 22 w 45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5">
                  <a:moveTo>
                    <a:pt x="22" y="0"/>
                  </a:moveTo>
                  <a:lnTo>
                    <a:pt x="0" y="15"/>
                  </a:lnTo>
                  <a:lnTo>
                    <a:pt x="45" y="15"/>
                  </a:lnTo>
                  <a:lnTo>
                    <a:pt x="22" y="0"/>
                  </a:lnTo>
                  <a:close/>
                  <a:moveTo>
                    <a:pt x="22" y="3"/>
                  </a:moveTo>
                  <a:lnTo>
                    <a:pt x="36" y="13"/>
                  </a:lnTo>
                  <a:lnTo>
                    <a:pt x="8" y="13"/>
                  </a:lnTo>
                  <a:lnTo>
                    <a:pt x="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147">
              <a:extLst>
                <a:ext uri="{FF2B5EF4-FFF2-40B4-BE49-F238E27FC236}">
                  <a16:creationId xmlns:a16="http://schemas.microsoft.com/office/drawing/2014/main" xmlns="" id="{9CE3275F-6EF3-4298-9FD0-80BDE4A8D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4780" y="6801686"/>
              <a:ext cx="55927" cy="160793"/>
            </a:xfrm>
            <a:custGeom>
              <a:avLst/>
              <a:gdLst>
                <a:gd name="T0" fmla="*/ 0 w 8"/>
                <a:gd name="T1" fmla="*/ 20 h 23"/>
                <a:gd name="T2" fmla="*/ 0 w 8"/>
                <a:gd name="T3" fmla="*/ 23 h 23"/>
                <a:gd name="T4" fmla="*/ 8 w 8"/>
                <a:gd name="T5" fmla="*/ 23 h 23"/>
                <a:gd name="T6" fmla="*/ 8 w 8"/>
                <a:gd name="T7" fmla="*/ 20 h 23"/>
                <a:gd name="T8" fmla="*/ 5 w 8"/>
                <a:gd name="T9" fmla="*/ 20 h 23"/>
                <a:gd name="T10" fmla="*/ 5 w 8"/>
                <a:gd name="T11" fmla="*/ 3 h 23"/>
                <a:gd name="T12" fmla="*/ 8 w 8"/>
                <a:gd name="T13" fmla="*/ 3 h 23"/>
                <a:gd name="T14" fmla="*/ 8 w 8"/>
                <a:gd name="T15" fmla="*/ 0 h 23"/>
                <a:gd name="T16" fmla="*/ 0 w 8"/>
                <a:gd name="T17" fmla="*/ 0 h 23"/>
                <a:gd name="T18" fmla="*/ 0 w 8"/>
                <a:gd name="T19" fmla="*/ 3 h 23"/>
                <a:gd name="T20" fmla="*/ 2 w 8"/>
                <a:gd name="T21" fmla="*/ 3 h 23"/>
                <a:gd name="T22" fmla="*/ 2 w 8"/>
                <a:gd name="T23" fmla="*/ 20 h 23"/>
                <a:gd name="T24" fmla="*/ 0 w 8"/>
                <a:gd name="T25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0" y="20"/>
                  </a:moveTo>
                  <a:lnTo>
                    <a:pt x="0" y="23"/>
                  </a:lnTo>
                  <a:lnTo>
                    <a:pt x="8" y="23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148">
              <a:extLst>
                <a:ext uri="{FF2B5EF4-FFF2-40B4-BE49-F238E27FC236}">
                  <a16:creationId xmlns:a16="http://schemas.microsoft.com/office/drawing/2014/main" xmlns="" id="{7E2B3BE8-BAD6-4D19-BDF9-4A625BC2B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03896" y="6801686"/>
              <a:ext cx="55927" cy="160793"/>
            </a:xfrm>
            <a:custGeom>
              <a:avLst/>
              <a:gdLst>
                <a:gd name="T0" fmla="*/ 0 w 8"/>
                <a:gd name="T1" fmla="*/ 20 h 23"/>
                <a:gd name="T2" fmla="*/ 0 w 8"/>
                <a:gd name="T3" fmla="*/ 23 h 23"/>
                <a:gd name="T4" fmla="*/ 8 w 8"/>
                <a:gd name="T5" fmla="*/ 23 h 23"/>
                <a:gd name="T6" fmla="*/ 8 w 8"/>
                <a:gd name="T7" fmla="*/ 20 h 23"/>
                <a:gd name="T8" fmla="*/ 5 w 8"/>
                <a:gd name="T9" fmla="*/ 20 h 23"/>
                <a:gd name="T10" fmla="*/ 5 w 8"/>
                <a:gd name="T11" fmla="*/ 3 h 23"/>
                <a:gd name="T12" fmla="*/ 8 w 8"/>
                <a:gd name="T13" fmla="*/ 3 h 23"/>
                <a:gd name="T14" fmla="*/ 8 w 8"/>
                <a:gd name="T15" fmla="*/ 0 h 23"/>
                <a:gd name="T16" fmla="*/ 0 w 8"/>
                <a:gd name="T17" fmla="*/ 0 h 23"/>
                <a:gd name="T18" fmla="*/ 0 w 8"/>
                <a:gd name="T19" fmla="*/ 3 h 23"/>
                <a:gd name="T20" fmla="*/ 3 w 8"/>
                <a:gd name="T21" fmla="*/ 3 h 23"/>
                <a:gd name="T22" fmla="*/ 3 w 8"/>
                <a:gd name="T23" fmla="*/ 20 h 23"/>
                <a:gd name="T24" fmla="*/ 0 w 8"/>
                <a:gd name="T25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0" y="20"/>
                  </a:moveTo>
                  <a:lnTo>
                    <a:pt x="0" y="23"/>
                  </a:lnTo>
                  <a:lnTo>
                    <a:pt x="8" y="23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149">
              <a:extLst>
                <a:ext uri="{FF2B5EF4-FFF2-40B4-BE49-F238E27FC236}">
                  <a16:creationId xmlns:a16="http://schemas.microsoft.com/office/drawing/2014/main" xmlns="" id="{AB3E8F98-BA0E-4E8D-8E1E-C6823139D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06024" y="6801686"/>
              <a:ext cx="55927" cy="160793"/>
            </a:xfrm>
            <a:custGeom>
              <a:avLst/>
              <a:gdLst>
                <a:gd name="T0" fmla="*/ 0 w 8"/>
                <a:gd name="T1" fmla="*/ 20 h 23"/>
                <a:gd name="T2" fmla="*/ 0 w 8"/>
                <a:gd name="T3" fmla="*/ 23 h 23"/>
                <a:gd name="T4" fmla="*/ 8 w 8"/>
                <a:gd name="T5" fmla="*/ 23 h 23"/>
                <a:gd name="T6" fmla="*/ 8 w 8"/>
                <a:gd name="T7" fmla="*/ 20 h 23"/>
                <a:gd name="T8" fmla="*/ 5 w 8"/>
                <a:gd name="T9" fmla="*/ 20 h 23"/>
                <a:gd name="T10" fmla="*/ 5 w 8"/>
                <a:gd name="T11" fmla="*/ 3 h 23"/>
                <a:gd name="T12" fmla="*/ 8 w 8"/>
                <a:gd name="T13" fmla="*/ 3 h 23"/>
                <a:gd name="T14" fmla="*/ 8 w 8"/>
                <a:gd name="T15" fmla="*/ 0 h 23"/>
                <a:gd name="T16" fmla="*/ 0 w 8"/>
                <a:gd name="T17" fmla="*/ 0 h 23"/>
                <a:gd name="T18" fmla="*/ 0 w 8"/>
                <a:gd name="T19" fmla="*/ 3 h 23"/>
                <a:gd name="T20" fmla="*/ 2 w 8"/>
                <a:gd name="T21" fmla="*/ 3 h 23"/>
                <a:gd name="T22" fmla="*/ 2 w 8"/>
                <a:gd name="T23" fmla="*/ 20 h 23"/>
                <a:gd name="T24" fmla="*/ 0 w 8"/>
                <a:gd name="T25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0" y="20"/>
                  </a:moveTo>
                  <a:lnTo>
                    <a:pt x="0" y="23"/>
                  </a:lnTo>
                  <a:lnTo>
                    <a:pt x="8" y="23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150">
              <a:extLst>
                <a:ext uri="{FF2B5EF4-FFF2-40B4-BE49-F238E27FC236}">
                  <a16:creationId xmlns:a16="http://schemas.microsoft.com/office/drawing/2014/main" xmlns="" id="{4483BA24-BB91-4FA1-9D29-471513144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29732" y="7004424"/>
              <a:ext cx="314592" cy="20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ctangle 151">
              <a:extLst>
                <a:ext uri="{FF2B5EF4-FFF2-40B4-BE49-F238E27FC236}">
                  <a16:creationId xmlns:a16="http://schemas.microsoft.com/office/drawing/2014/main" xmlns="" id="{B0032215-B1A0-43C1-8EE6-DC9A64802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15750" y="6976460"/>
              <a:ext cx="279636" cy="139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xmlns="" id="{B46FBF0A-0E3D-4D1E-B373-968C2B61F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2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856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44434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Νέος μηχανισμός ενίσχυσης απασχόλησης </a:t>
            </a:r>
            <a:r>
              <a:rPr lang="el-GR" sz="2800" b="1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«Συν-Εργασία» </a:t>
            </a:r>
            <a:r>
              <a:rPr lang="el-GR" sz="22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(Ιούνιος - Σεπτέμβριος)</a:t>
            </a:r>
          </a:p>
        </p:txBody>
      </p:sp>
      <p:sp>
        <p:nvSpPr>
          <p:cNvPr id="61" name="Google Shape;703;p5">
            <a:extLst>
              <a:ext uri="{FF2B5EF4-FFF2-40B4-BE49-F238E27FC236}">
                <a16:creationId xmlns:a16="http://schemas.microsoft.com/office/drawing/2014/main" xmlns="" id="{D745F3C2-98F6-4114-A5BE-6E405A906B50}"/>
              </a:ext>
            </a:extLst>
          </p:cNvPr>
          <p:cNvSpPr/>
          <p:nvPr/>
        </p:nvSpPr>
        <p:spPr>
          <a:xfrm>
            <a:off x="779300" y="1892721"/>
            <a:ext cx="2520000" cy="445637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08000" tIns="1296000" rIns="72000" bIns="36000" anchor="t" anchorCtr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defRPr/>
            </a:pPr>
            <a:endParaRPr lang="el-GR" dirty="0">
              <a:solidFill>
                <a:prstClr val="white"/>
              </a:solidFill>
              <a:cs typeface="Arial"/>
              <a:sym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defRPr/>
            </a:pPr>
            <a:r>
              <a:rPr lang="el-GR" sz="1600" dirty="0">
                <a:solidFill>
                  <a:prstClr val="white"/>
                </a:solidFill>
                <a:cs typeface="Arial"/>
                <a:sym typeface="Arial"/>
              </a:rPr>
              <a:t>Όλες οι επιχειρήσεις ανεξαρτήτως ΚΑΔ, που παρουσιάζουν πτώση του τζίρου άνω του 20%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defRPr/>
            </a:pPr>
            <a:r>
              <a:rPr lang="el-GR" sz="1600" dirty="0">
                <a:solidFill>
                  <a:prstClr val="white"/>
                </a:solidFill>
                <a:cs typeface="Arial"/>
                <a:sym typeface="Arial"/>
              </a:rPr>
              <a:t>Όλοι οι υφιστάμενοι εργαζόμενοι πλήρους απασχόλησης και οι εποχικά εργαζόμενοι πλήρους απασχόλησης</a:t>
            </a:r>
            <a:endParaRPr lang="el-GR" sz="1600" dirty="0">
              <a:solidFill>
                <a:prstClr val="white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" name="Rectangle: Diagonal Corners Snipped 61">
            <a:extLst>
              <a:ext uri="{FF2B5EF4-FFF2-40B4-BE49-F238E27FC236}">
                <a16:creationId xmlns:a16="http://schemas.microsoft.com/office/drawing/2014/main" xmlns="" id="{75103966-AD38-42E6-9725-6737043B52B9}"/>
              </a:ext>
            </a:extLst>
          </p:cNvPr>
          <p:cNvSpPr/>
          <p:nvPr/>
        </p:nvSpPr>
        <p:spPr>
          <a:xfrm>
            <a:off x="779302" y="1668815"/>
            <a:ext cx="2340000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Δικαιούχοι</a:t>
            </a:r>
          </a:p>
          <a:p>
            <a:pPr>
              <a:defRPr/>
            </a:pPr>
            <a:endParaRPr lang="el-GR" sz="2000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64" name="Google Shape;703;p5">
            <a:extLst>
              <a:ext uri="{FF2B5EF4-FFF2-40B4-BE49-F238E27FC236}">
                <a16:creationId xmlns:a16="http://schemas.microsoft.com/office/drawing/2014/main" xmlns="" id="{886DC024-CF48-41D7-B5CB-6381EE3F1592}"/>
              </a:ext>
            </a:extLst>
          </p:cNvPr>
          <p:cNvSpPr/>
          <p:nvPr/>
        </p:nvSpPr>
        <p:spPr>
          <a:xfrm>
            <a:off x="3530768" y="1820629"/>
            <a:ext cx="2520000" cy="45014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08000" tIns="1296000" rIns="72000" bIns="36000" anchor="t" anchorCtr="0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Pts val="1400"/>
              <a:defRPr/>
            </a:pPr>
            <a:endParaRPr lang="en-US" dirty="0">
              <a:solidFill>
                <a:schemeClr val="bg1"/>
              </a:solidFill>
              <a:cs typeface="Arial"/>
              <a:sym typeface="Arial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Pts val="1400"/>
              <a:defRPr/>
            </a:pPr>
            <a:r>
              <a:rPr lang="el-GR" sz="1600" dirty="0">
                <a:solidFill>
                  <a:schemeClr val="bg1"/>
                </a:solidFill>
                <a:cs typeface="Arial"/>
                <a:sym typeface="Arial"/>
              </a:rPr>
              <a:t>Δικαίωμα να περιορίσει το χρόνο εργασίας του εργαζομένου πλήρους απασχόλησης έως και 50%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Pts val="1400"/>
              <a:defRPr/>
            </a:pPr>
            <a:r>
              <a:rPr lang="el-GR" sz="1600" dirty="0">
                <a:solidFill>
                  <a:schemeClr val="bg1"/>
                </a:solidFill>
                <a:cs typeface="Arial"/>
                <a:sym typeface="Arial"/>
              </a:rPr>
              <a:t>Πλήρης κάλυψη των ασφαλιστικών δικαιωμάτων του εργαζομένου επί του αρχικού ονομαστικού του μισθού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Pts val="1400"/>
              <a:defRPr/>
            </a:pPr>
            <a:endParaRPr lang="el-GR" sz="1600" dirty="0">
              <a:solidFill>
                <a:schemeClr val="bg1"/>
              </a:solidFill>
              <a:cs typeface="Arial"/>
              <a:sym typeface="Arial"/>
            </a:endParaRPr>
          </a:p>
        </p:txBody>
      </p:sp>
      <p:sp>
        <p:nvSpPr>
          <p:cNvPr id="65" name="Rectangle: Diagonal Corners Snipped 64">
            <a:extLst>
              <a:ext uri="{FF2B5EF4-FFF2-40B4-BE49-F238E27FC236}">
                <a16:creationId xmlns:a16="http://schemas.microsoft.com/office/drawing/2014/main" xmlns="" id="{C863239C-2BE4-489C-BFF4-C7B6450F73C8}"/>
              </a:ext>
            </a:extLst>
          </p:cNvPr>
          <p:cNvSpPr/>
          <p:nvPr/>
        </p:nvSpPr>
        <p:spPr>
          <a:xfrm>
            <a:off x="3530771" y="1668815"/>
            <a:ext cx="2340000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Συμμετοχή Εργοδότη</a:t>
            </a:r>
          </a:p>
        </p:txBody>
      </p:sp>
      <p:sp>
        <p:nvSpPr>
          <p:cNvPr id="78" name="Google Shape;703;p5">
            <a:extLst>
              <a:ext uri="{FF2B5EF4-FFF2-40B4-BE49-F238E27FC236}">
                <a16:creationId xmlns:a16="http://schemas.microsoft.com/office/drawing/2014/main" xmlns="" id="{BEF97278-479E-4662-A828-C7C57170659B}"/>
              </a:ext>
            </a:extLst>
          </p:cNvPr>
          <p:cNvSpPr/>
          <p:nvPr/>
        </p:nvSpPr>
        <p:spPr>
          <a:xfrm>
            <a:off x="6276290" y="1912524"/>
            <a:ext cx="2520000" cy="44116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08000" tIns="1296000" rIns="72000" bIns="36000" anchor="t" anchorCtr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ts val="1400"/>
              <a:defRPr/>
            </a:pP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600" dirty="0"/>
              <a:t>Αναπλήρωση κατά 60% των αποδοχών του εργαζομένου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600" dirty="0"/>
              <a:t>Οι καθαρές απολαβές δεν μειώνονται κάτω από το όριο του κατώτατου μισθού</a:t>
            </a:r>
          </a:p>
        </p:txBody>
      </p:sp>
      <p:sp>
        <p:nvSpPr>
          <p:cNvPr id="83" name="Google Shape;703;p5">
            <a:extLst>
              <a:ext uri="{FF2B5EF4-FFF2-40B4-BE49-F238E27FC236}">
                <a16:creationId xmlns:a16="http://schemas.microsoft.com/office/drawing/2014/main" xmlns="" id="{E670C18F-7F70-4E02-8AA0-359BAAC55A64}"/>
              </a:ext>
            </a:extLst>
          </p:cNvPr>
          <p:cNvSpPr/>
          <p:nvPr/>
        </p:nvSpPr>
        <p:spPr>
          <a:xfrm>
            <a:off x="8991815" y="1912524"/>
            <a:ext cx="2520000" cy="44116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08000" tIns="1296000" rIns="72000" bIns="36000" anchor="t" anchorCtr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1600" dirty="0"/>
              <a:t>Δεν επιτρέπεται η καταγγελία της σύμβασης εργασίας του εργαζόμενου που επιδοτείται</a:t>
            </a:r>
            <a:r>
              <a:rPr lang="el-GR" sz="1600" dirty="0">
                <a:sym typeface="Arial"/>
              </a:rPr>
              <a:t> ούτε η αλλαγή των όρων της σύμβασης εργασίας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1600" dirty="0">
                <a:sym typeface="Arial"/>
              </a:rPr>
              <a:t>Εντατικοί έλεγχοι του Σ.ΕΠ.Ε. στην αγορά εργασίας</a:t>
            </a:r>
          </a:p>
        </p:txBody>
      </p:sp>
      <p:sp>
        <p:nvSpPr>
          <p:cNvPr id="84" name="Rectangle: Diagonal Corners Snipped 83">
            <a:extLst>
              <a:ext uri="{FF2B5EF4-FFF2-40B4-BE49-F238E27FC236}">
                <a16:creationId xmlns:a16="http://schemas.microsoft.com/office/drawing/2014/main" xmlns="" id="{32E10C94-8E0E-40E3-8353-C49AFD67AF93}"/>
              </a:ext>
            </a:extLst>
          </p:cNvPr>
          <p:cNvSpPr/>
          <p:nvPr/>
        </p:nvSpPr>
        <p:spPr>
          <a:xfrm>
            <a:off x="8991818" y="1688619"/>
            <a:ext cx="2340000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Ρήτρες διατήρησης θέσεων εργασίας</a:t>
            </a:r>
          </a:p>
        </p:txBody>
      </p:sp>
      <p:sp>
        <p:nvSpPr>
          <p:cNvPr id="96" name="Rectangle: Diagonal Corners Snipped 95">
            <a:extLst>
              <a:ext uri="{FF2B5EF4-FFF2-40B4-BE49-F238E27FC236}">
                <a16:creationId xmlns:a16="http://schemas.microsoft.com/office/drawing/2014/main" xmlns="" id="{705D0E51-719B-40F6-A2CB-7DC1179A48F5}"/>
              </a:ext>
            </a:extLst>
          </p:cNvPr>
          <p:cNvSpPr/>
          <p:nvPr/>
        </p:nvSpPr>
        <p:spPr>
          <a:xfrm>
            <a:off x="6276069" y="1688619"/>
            <a:ext cx="2340000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Συμμετοχή Κράτους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178103EF-234F-44B5-9EE0-8D96DC1D2684}"/>
              </a:ext>
            </a:extLst>
          </p:cNvPr>
          <p:cNvGrpSpPr>
            <a:grpSpLocks noChangeAspect="1"/>
          </p:cNvGrpSpPr>
          <p:nvPr/>
        </p:nvGrpSpPr>
        <p:grpSpPr>
          <a:xfrm>
            <a:off x="3692904" y="2654906"/>
            <a:ext cx="756000" cy="756000"/>
            <a:chOff x="-1565807" y="9312867"/>
            <a:chExt cx="426447" cy="426447"/>
          </a:xfrm>
          <a:solidFill>
            <a:schemeClr val="bg1"/>
          </a:solidFill>
        </p:grpSpPr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xmlns="" id="{8F9E19F2-25D3-482F-AA70-45100920BA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53953" y="9368794"/>
              <a:ext cx="195745" cy="167781"/>
            </a:xfrm>
            <a:custGeom>
              <a:avLst/>
              <a:gdLst>
                <a:gd name="T0" fmla="*/ 89 w 89"/>
                <a:gd name="T1" fmla="*/ 13 h 76"/>
                <a:gd name="T2" fmla="*/ 68 w 89"/>
                <a:gd name="T3" fmla="*/ 13 h 76"/>
                <a:gd name="T4" fmla="*/ 68 w 89"/>
                <a:gd name="T5" fmla="*/ 4 h 76"/>
                <a:gd name="T6" fmla="*/ 64 w 89"/>
                <a:gd name="T7" fmla="*/ 0 h 76"/>
                <a:gd name="T8" fmla="*/ 25 w 89"/>
                <a:gd name="T9" fmla="*/ 0 h 76"/>
                <a:gd name="T10" fmla="*/ 21 w 89"/>
                <a:gd name="T11" fmla="*/ 4 h 76"/>
                <a:gd name="T12" fmla="*/ 21 w 89"/>
                <a:gd name="T13" fmla="*/ 13 h 76"/>
                <a:gd name="T14" fmla="*/ 0 w 89"/>
                <a:gd name="T15" fmla="*/ 13 h 76"/>
                <a:gd name="T16" fmla="*/ 0 w 89"/>
                <a:gd name="T17" fmla="*/ 76 h 76"/>
                <a:gd name="T18" fmla="*/ 89 w 89"/>
                <a:gd name="T19" fmla="*/ 76 h 76"/>
                <a:gd name="T20" fmla="*/ 89 w 89"/>
                <a:gd name="T21" fmla="*/ 13 h 76"/>
                <a:gd name="T22" fmla="*/ 29 w 89"/>
                <a:gd name="T23" fmla="*/ 8 h 76"/>
                <a:gd name="T24" fmla="*/ 60 w 89"/>
                <a:gd name="T25" fmla="*/ 8 h 76"/>
                <a:gd name="T26" fmla="*/ 60 w 89"/>
                <a:gd name="T27" fmla="*/ 13 h 76"/>
                <a:gd name="T28" fmla="*/ 29 w 89"/>
                <a:gd name="T29" fmla="*/ 13 h 76"/>
                <a:gd name="T30" fmla="*/ 29 w 89"/>
                <a:gd name="T31" fmla="*/ 8 h 76"/>
                <a:gd name="T32" fmla="*/ 25 w 89"/>
                <a:gd name="T33" fmla="*/ 21 h 76"/>
                <a:gd name="T34" fmla="*/ 64 w 89"/>
                <a:gd name="T35" fmla="*/ 21 h 76"/>
                <a:gd name="T36" fmla="*/ 81 w 89"/>
                <a:gd name="T37" fmla="*/ 21 h 76"/>
                <a:gd name="T38" fmla="*/ 81 w 89"/>
                <a:gd name="T39" fmla="*/ 31 h 76"/>
                <a:gd name="T40" fmla="*/ 44 w 89"/>
                <a:gd name="T41" fmla="*/ 41 h 76"/>
                <a:gd name="T42" fmla="*/ 8 w 89"/>
                <a:gd name="T43" fmla="*/ 31 h 76"/>
                <a:gd name="T44" fmla="*/ 8 w 89"/>
                <a:gd name="T45" fmla="*/ 21 h 76"/>
                <a:gd name="T46" fmla="*/ 25 w 89"/>
                <a:gd name="T47" fmla="*/ 21 h 76"/>
                <a:gd name="T48" fmla="*/ 8 w 89"/>
                <a:gd name="T49" fmla="*/ 67 h 76"/>
                <a:gd name="T50" fmla="*/ 8 w 89"/>
                <a:gd name="T51" fmla="*/ 39 h 76"/>
                <a:gd name="T52" fmla="*/ 44 w 89"/>
                <a:gd name="T53" fmla="*/ 50 h 76"/>
                <a:gd name="T54" fmla="*/ 81 w 89"/>
                <a:gd name="T55" fmla="*/ 39 h 76"/>
                <a:gd name="T56" fmla="*/ 81 w 89"/>
                <a:gd name="T57" fmla="*/ 67 h 76"/>
                <a:gd name="T58" fmla="*/ 8 w 89"/>
                <a:gd name="T59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76">
                  <a:moveTo>
                    <a:pt x="89" y="13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0"/>
                    <a:pt x="21" y="2"/>
                    <a:pt x="21" y="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89" y="76"/>
                    <a:pt x="89" y="76"/>
                    <a:pt x="89" y="76"/>
                  </a:cubicBezTo>
                  <a:lnTo>
                    <a:pt x="89" y="13"/>
                  </a:lnTo>
                  <a:close/>
                  <a:moveTo>
                    <a:pt x="29" y="8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29" y="13"/>
                    <a:pt x="29" y="13"/>
                    <a:pt x="29" y="13"/>
                  </a:cubicBezTo>
                  <a:lnTo>
                    <a:pt x="29" y="8"/>
                  </a:lnTo>
                  <a:close/>
                  <a:moveTo>
                    <a:pt x="25" y="21"/>
                  </a:moveTo>
                  <a:cubicBezTo>
                    <a:pt x="64" y="21"/>
                    <a:pt x="64" y="21"/>
                    <a:pt x="64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25" y="21"/>
                  </a:lnTo>
                  <a:close/>
                  <a:moveTo>
                    <a:pt x="8" y="67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67"/>
                    <a:pt x="81" y="67"/>
                    <a:pt x="81" y="67"/>
                  </a:cubicBezTo>
                  <a:lnTo>
                    <a:pt x="8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5000" kern="1200">
                <a:ea typeface="+mn-ea"/>
                <a:cs typeface="+mn-cs"/>
              </a:endParaRPr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xmlns="" id="{82BE9DC1-AFB0-46CC-8EB8-BCBDF00130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65807" y="9312867"/>
              <a:ext cx="426447" cy="426447"/>
            </a:xfrm>
            <a:custGeom>
              <a:avLst/>
              <a:gdLst>
                <a:gd name="T0" fmla="*/ 192 w 192"/>
                <a:gd name="T1" fmla="*/ 0 h 192"/>
                <a:gd name="T2" fmla="*/ 0 w 192"/>
                <a:gd name="T3" fmla="*/ 0 h 192"/>
                <a:gd name="T4" fmla="*/ 0 w 192"/>
                <a:gd name="T5" fmla="*/ 192 h 192"/>
                <a:gd name="T6" fmla="*/ 53 w 192"/>
                <a:gd name="T7" fmla="*/ 192 h 192"/>
                <a:gd name="T8" fmla="*/ 53 w 192"/>
                <a:gd name="T9" fmla="*/ 192 h 192"/>
                <a:gd name="T10" fmla="*/ 53 w 192"/>
                <a:gd name="T11" fmla="*/ 192 h 192"/>
                <a:gd name="T12" fmla="*/ 192 w 192"/>
                <a:gd name="T13" fmla="*/ 192 h 192"/>
                <a:gd name="T14" fmla="*/ 192 w 192"/>
                <a:gd name="T15" fmla="*/ 0 h 192"/>
                <a:gd name="T16" fmla="*/ 8 w 192"/>
                <a:gd name="T17" fmla="*/ 182 h 192"/>
                <a:gd name="T18" fmla="*/ 60 w 192"/>
                <a:gd name="T19" fmla="*/ 131 h 192"/>
                <a:gd name="T20" fmla="*/ 62 w 192"/>
                <a:gd name="T21" fmla="*/ 129 h 192"/>
                <a:gd name="T22" fmla="*/ 66 w 192"/>
                <a:gd name="T23" fmla="*/ 126 h 192"/>
                <a:gd name="T24" fmla="*/ 107 w 192"/>
                <a:gd name="T25" fmla="*/ 126 h 192"/>
                <a:gd name="T26" fmla="*/ 108 w 192"/>
                <a:gd name="T27" fmla="*/ 126 h 192"/>
                <a:gd name="T28" fmla="*/ 115 w 192"/>
                <a:gd name="T29" fmla="*/ 128 h 192"/>
                <a:gd name="T30" fmla="*/ 115 w 192"/>
                <a:gd name="T31" fmla="*/ 135 h 192"/>
                <a:gd name="T32" fmla="*/ 113 w 192"/>
                <a:gd name="T33" fmla="*/ 136 h 192"/>
                <a:gd name="T34" fmla="*/ 108 w 192"/>
                <a:gd name="T35" fmla="*/ 137 h 192"/>
                <a:gd name="T36" fmla="*/ 107 w 192"/>
                <a:gd name="T37" fmla="*/ 136 h 192"/>
                <a:gd name="T38" fmla="*/ 70 w 192"/>
                <a:gd name="T39" fmla="*/ 136 h 192"/>
                <a:gd name="T40" fmla="*/ 70 w 192"/>
                <a:gd name="T41" fmla="*/ 145 h 192"/>
                <a:gd name="T42" fmla="*/ 107 w 192"/>
                <a:gd name="T43" fmla="*/ 145 h 192"/>
                <a:gd name="T44" fmla="*/ 108 w 192"/>
                <a:gd name="T45" fmla="*/ 145 h 192"/>
                <a:gd name="T46" fmla="*/ 112 w 192"/>
                <a:gd name="T47" fmla="*/ 145 h 192"/>
                <a:gd name="T48" fmla="*/ 117 w 192"/>
                <a:gd name="T49" fmla="*/ 144 h 192"/>
                <a:gd name="T50" fmla="*/ 133 w 192"/>
                <a:gd name="T51" fmla="*/ 132 h 192"/>
                <a:gd name="T52" fmla="*/ 161 w 192"/>
                <a:gd name="T53" fmla="*/ 104 h 192"/>
                <a:gd name="T54" fmla="*/ 162 w 192"/>
                <a:gd name="T55" fmla="*/ 103 h 192"/>
                <a:gd name="T56" fmla="*/ 167 w 192"/>
                <a:gd name="T57" fmla="*/ 101 h 192"/>
                <a:gd name="T58" fmla="*/ 169 w 192"/>
                <a:gd name="T59" fmla="*/ 103 h 192"/>
                <a:gd name="T60" fmla="*/ 169 w 192"/>
                <a:gd name="T61" fmla="*/ 110 h 192"/>
                <a:gd name="T62" fmla="*/ 155 w 192"/>
                <a:gd name="T63" fmla="*/ 124 h 192"/>
                <a:gd name="T64" fmla="*/ 126 w 192"/>
                <a:gd name="T65" fmla="*/ 153 h 192"/>
                <a:gd name="T66" fmla="*/ 125 w 192"/>
                <a:gd name="T67" fmla="*/ 153 h 192"/>
                <a:gd name="T68" fmla="*/ 113 w 192"/>
                <a:gd name="T69" fmla="*/ 159 h 192"/>
                <a:gd name="T70" fmla="*/ 75 w 192"/>
                <a:gd name="T71" fmla="*/ 159 h 192"/>
                <a:gd name="T72" fmla="*/ 50 w 192"/>
                <a:gd name="T73" fmla="*/ 184 h 192"/>
                <a:gd name="T74" fmla="*/ 8 w 192"/>
                <a:gd name="T75" fmla="*/ 184 h 192"/>
                <a:gd name="T76" fmla="*/ 8 w 192"/>
                <a:gd name="T77" fmla="*/ 182 h 192"/>
                <a:gd name="T78" fmla="*/ 184 w 192"/>
                <a:gd name="T79" fmla="*/ 184 h 192"/>
                <a:gd name="T80" fmla="*/ 62 w 192"/>
                <a:gd name="T81" fmla="*/ 184 h 192"/>
                <a:gd name="T82" fmla="*/ 79 w 192"/>
                <a:gd name="T83" fmla="*/ 167 h 192"/>
                <a:gd name="T84" fmla="*/ 113 w 192"/>
                <a:gd name="T85" fmla="*/ 167 h 192"/>
                <a:gd name="T86" fmla="*/ 131 w 192"/>
                <a:gd name="T87" fmla="*/ 158 h 192"/>
                <a:gd name="T88" fmla="*/ 132 w 192"/>
                <a:gd name="T89" fmla="*/ 158 h 192"/>
                <a:gd name="T90" fmla="*/ 161 w 192"/>
                <a:gd name="T91" fmla="*/ 130 h 192"/>
                <a:gd name="T92" fmla="*/ 175 w 192"/>
                <a:gd name="T93" fmla="*/ 116 h 192"/>
                <a:gd name="T94" fmla="*/ 176 w 192"/>
                <a:gd name="T95" fmla="*/ 97 h 192"/>
                <a:gd name="T96" fmla="*/ 167 w 192"/>
                <a:gd name="T97" fmla="*/ 93 h 192"/>
                <a:gd name="T98" fmla="*/ 156 w 192"/>
                <a:gd name="T99" fmla="*/ 97 h 192"/>
                <a:gd name="T100" fmla="*/ 155 w 192"/>
                <a:gd name="T101" fmla="*/ 98 h 192"/>
                <a:gd name="T102" fmla="*/ 127 w 192"/>
                <a:gd name="T103" fmla="*/ 126 h 192"/>
                <a:gd name="T104" fmla="*/ 124 w 192"/>
                <a:gd name="T105" fmla="*/ 129 h 192"/>
                <a:gd name="T106" fmla="*/ 122 w 192"/>
                <a:gd name="T107" fmla="*/ 124 h 192"/>
                <a:gd name="T108" fmla="*/ 107 w 192"/>
                <a:gd name="T109" fmla="*/ 118 h 192"/>
                <a:gd name="T110" fmla="*/ 66 w 192"/>
                <a:gd name="T111" fmla="*/ 118 h 192"/>
                <a:gd name="T112" fmla="*/ 56 w 192"/>
                <a:gd name="T113" fmla="*/ 123 h 192"/>
                <a:gd name="T114" fmla="*/ 54 w 192"/>
                <a:gd name="T115" fmla="*/ 125 h 192"/>
                <a:gd name="T116" fmla="*/ 8 w 192"/>
                <a:gd name="T117" fmla="*/ 171 h 192"/>
                <a:gd name="T118" fmla="*/ 8 w 192"/>
                <a:gd name="T119" fmla="*/ 8 h 192"/>
                <a:gd name="T120" fmla="*/ 184 w 192"/>
                <a:gd name="T121" fmla="*/ 8 h 192"/>
                <a:gd name="T122" fmla="*/ 184 w 192"/>
                <a:gd name="T123" fmla="*/ 18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2" h="192">
                  <a:moveTo>
                    <a:pt x="1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192" y="192"/>
                    <a:pt x="192" y="192"/>
                    <a:pt x="192" y="192"/>
                  </a:cubicBezTo>
                  <a:lnTo>
                    <a:pt x="192" y="0"/>
                  </a:lnTo>
                  <a:close/>
                  <a:moveTo>
                    <a:pt x="8" y="182"/>
                  </a:moveTo>
                  <a:cubicBezTo>
                    <a:pt x="15" y="175"/>
                    <a:pt x="56" y="135"/>
                    <a:pt x="60" y="131"/>
                  </a:cubicBezTo>
                  <a:cubicBezTo>
                    <a:pt x="60" y="130"/>
                    <a:pt x="61" y="129"/>
                    <a:pt x="62" y="129"/>
                  </a:cubicBezTo>
                  <a:cubicBezTo>
                    <a:pt x="64" y="126"/>
                    <a:pt x="64" y="126"/>
                    <a:pt x="66" y="126"/>
                  </a:cubicBezTo>
                  <a:cubicBezTo>
                    <a:pt x="107" y="126"/>
                    <a:pt x="107" y="126"/>
                    <a:pt x="107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13" y="125"/>
                    <a:pt x="115" y="128"/>
                  </a:cubicBezTo>
                  <a:cubicBezTo>
                    <a:pt x="116" y="130"/>
                    <a:pt x="116" y="133"/>
                    <a:pt x="115" y="135"/>
                  </a:cubicBezTo>
                  <a:cubicBezTo>
                    <a:pt x="114" y="135"/>
                    <a:pt x="114" y="136"/>
                    <a:pt x="113" y="136"/>
                  </a:cubicBezTo>
                  <a:cubicBezTo>
                    <a:pt x="111" y="137"/>
                    <a:pt x="110" y="137"/>
                    <a:pt x="108" y="137"/>
                  </a:cubicBezTo>
                  <a:cubicBezTo>
                    <a:pt x="108" y="136"/>
                    <a:pt x="107" y="136"/>
                    <a:pt x="107" y="136"/>
                  </a:cubicBezTo>
                  <a:cubicBezTo>
                    <a:pt x="70" y="136"/>
                    <a:pt x="70" y="136"/>
                    <a:pt x="70" y="136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7" y="145"/>
                    <a:pt x="107" y="145"/>
                    <a:pt x="107" y="145"/>
                  </a:cubicBezTo>
                  <a:cubicBezTo>
                    <a:pt x="107" y="145"/>
                    <a:pt x="107" y="145"/>
                    <a:pt x="108" y="145"/>
                  </a:cubicBezTo>
                  <a:cubicBezTo>
                    <a:pt x="109" y="145"/>
                    <a:pt x="111" y="145"/>
                    <a:pt x="112" y="145"/>
                  </a:cubicBezTo>
                  <a:cubicBezTo>
                    <a:pt x="114" y="145"/>
                    <a:pt x="115" y="144"/>
                    <a:pt x="117" y="144"/>
                  </a:cubicBezTo>
                  <a:cubicBezTo>
                    <a:pt x="121" y="142"/>
                    <a:pt x="126" y="139"/>
                    <a:pt x="133" y="132"/>
                  </a:cubicBezTo>
                  <a:cubicBezTo>
                    <a:pt x="144" y="119"/>
                    <a:pt x="156" y="108"/>
                    <a:pt x="161" y="104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3" y="102"/>
                    <a:pt x="165" y="101"/>
                    <a:pt x="167" y="101"/>
                  </a:cubicBezTo>
                  <a:cubicBezTo>
                    <a:pt x="168" y="101"/>
                    <a:pt x="169" y="102"/>
                    <a:pt x="169" y="103"/>
                  </a:cubicBezTo>
                  <a:cubicBezTo>
                    <a:pt x="172" y="106"/>
                    <a:pt x="169" y="110"/>
                    <a:pt x="169" y="110"/>
                  </a:cubicBezTo>
                  <a:cubicBezTo>
                    <a:pt x="168" y="111"/>
                    <a:pt x="162" y="117"/>
                    <a:pt x="155" y="124"/>
                  </a:cubicBezTo>
                  <a:cubicBezTo>
                    <a:pt x="143" y="135"/>
                    <a:pt x="128" y="150"/>
                    <a:pt x="126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3" y="155"/>
                    <a:pt x="120" y="159"/>
                    <a:pt x="113" y="159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50" y="184"/>
                    <a:pt x="50" y="184"/>
                    <a:pt x="50" y="184"/>
                  </a:cubicBezTo>
                  <a:cubicBezTo>
                    <a:pt x="8" y="184"/>
                    <a:pt x="8" y="184"/>
                    <a:pt x="8" y="184"/>
                  </a:cubicBezTo>
                  <a:lnTo>
                    <a:pt x="8" y="182"/>
                  </a:lnTo>
                  <a:close/>
                  <a:moveTo>
                    <a:pt x="184" y="184"/>
                  </a:moveTo>
                  <a:cubicBezTo>
                    <a:pt x="62" y="184"/>
                    <a:pt x="62" y="184"/>
                    <a:pt x="62" y="184"/>
                  </a:cubicBezTo>
                  <a:cubicBezTo>
                    <a:pt x="79" y="167"/>
                    <a:pt x="79" y="167"/>
                    <a:pt x="79" y="167"/>
                  </a:cubicBezTo>
                  <a:cubicBezTo>
                    <a:pt x="113" y="167"/>
                    <a:pt x="113" y="167"/>
                    <a:pt x="113" y="167"/>
                  </a:cubicBezTo>
                  <a:cubicBezTo>
                    <a:pt x="123" y="167"/>
                    <a:pt x="129" y="161"/>
                    <a:pt x="131" y="158"/>
                  </a:cubicBezTo>
                  <a:cubicBezTo>
                    <a:pt x="132" y="158"/>
                    <a:pt x="132" y="158"/>
                    <a:pt x="132" y="158"/>
                  </a:cubicBezTo>
                  <a:cubicBezTo>
                    <a:pt x="134" y="156"/>
                    <a:pt x="149" y="141"/>
                    <a:pt x="161" y="130"/>
                  </a:cubicBezTo>
                  <a:cubicBezTo>
                    <a:pt x="168" y="123"/>
                    <a:pt x="174" y="117"/>
                    <a:pt x="175" y="116"/>
                  </a:cubicBezTo>
                  <a:cubicBezTo>
                    <a:pt x="178" y="112"/>
                    <a:pt x="181" y="104"/>
                    <a:pt x="176" y="97"/>
                  </a:cubicBezTo>
                  <a:cubicBezTo>
                    <a:pt x="174" y="95"/>
                    <a:pt x="171" y="93"/>
                    <a:pt x="167" y="93"/>
                  </a:cubicBezTo>
                  <a:cubicBezTo>
                    <a:pt x="163" y="93"/>
                    <a:pt x="158" y="95"/>
                    <a:pt x="156" y="97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0" y="102"/>
                    <a:pt x="138" y="114"/>
                    <a:pt x="127" y="126"/>
                  </a:cubicBezTo>
                  <a:cubicBezTo>
                    <a:pt x="126" y="127"/>
                    <a:pt x="125" y="128"/>
                    <a:pt x="124" y="129"/>
                  </a:cubicBezTo>
                  <a:cubicBezTo>
                    <a:pt x="123" y="128"/>
                    <a:pt x="123" y="126"/>
                    <a:pt x="122" y="124"/>
                  </a:cubicBezTo>
                  <a:cubicBezTo>
                    <a:pt x="119" y="118"/>
                    <a:pt x="111" y="117"/>
                    <a:pt x="107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1" y="118"/>
                    <a:pt x="58" y="120"/>
                    <a:pt x="56" y="123"/>
                  </a:cubicBezTo>
                  <a:cubicBezTo>
                    <a:pt x="55" y="124"/>
                    <a:pt x="55" y="124"/>
                    <a:pt x="54" y="125"/>
                  </a:cubicBezTo>
                  <a:cubicBezTo>
                    <a:pt x="51" y="128"/>
                    <a:pt x="22" y="157"/>
                    <a:pt x="8" y="17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lnTo>
                    <a:pt x="184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5000" kern="1200"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1C7FFC02-FDC9-424F-822C-72718CCD9BC5}"/>
              </a:ext>
            </a:extLst>
          </p:cNvPr>
          <p:cNvGrpSpPr>
            <a:grpSpLocks noChangeAspect="1"/>
          </p:cNvGrpSpPr>
          <p:nvPr/>
        </p:nvGrpSpPr>
        <p:grpSpPr>
          <a:xfrm>
            <a:off x="9153952" y="2654907"/>
            <a:ext cx="756000" cy="756000"/>
            <a:chOff x="5794375" y="3784600"/>
            <a:chExt cx="420688" cy="420688"/>
          </a:xfrm>
          <a:solidFill>
            <a:schemeClr val="tx1"/>
          </a:solidFill>
        </p:grpSpPr>
        <p:sp>
          <p:nvSpPr>
            <p:cNvPr id="57" name="Freeform 105">
              <a:extLst>
                <a:ext uri="{FF2B5EF4-FFF2-40B4-BE49-F238E27FC236}">
                  <a16:creationId xmlns:a16="http://schemas.microsoft.com/office/drawing/2014/main" xmlns="" id="{0E92535E-8BF3-4217-B60D-8C4C874AB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4375" y="3784600"/>
              <a:ext cx="420688" cy="420688"/>
            </a:xfrm>
            <a:custGeom>
              <a:avLst/>
              <a:gdLst>
                <a:gd name="T0" fmla="*/ 0 w 192"/>
                <a:gd name="T1" fmla="*/ 192 h 192"/>
                <a:gd name="T2" fmla="*/ 192 w 192"/>
                <a:gd name="T3" fmla="*/ 0 h 192"/>
                <a:gd name="T4" fmla="*/ 153 w 192"/>
                <a:gd name="T5" fmla="*/ 133 h 192"/>
                <a:gd name="T6" fmla="*/ 166 w 192"/>
                <a:gd name="T7" fmla="*/ 82 h 192"/>
                <a:gd name="T8" fmla="*/ 126 w 192"/>
                <a:gd name="T9" fmla="*/ 65 h 192"/>
                <a:gd name="T10" fmla="*/ 113 w 192"/>
                <a:gd name="T11" fmla="*/ 71 h 192"/>
                <a:gd name="T12" fmla="*/ 119 w 192"/>
                <a:gd name="T13" fmla="*/ 76 h 192"/>
                <a:gd name="T14" fmla="*/ 149 w 192"/>
                <a:gd name="T15" fmla="*/ 73 h 192"/>
                <a:gd name="T16" fmla="*/ 158 w 192"/>
                <a:gd name="T17" fmla="*/ 125 h 192"/>
                <a:gd name="T18" fmla="*/ 146 w 192"/>
                <a:gd name="T19" fmla="*/ 184 h 192"/>
                <a:gd name="T20" fmla="*/ 129 w 192"/>
                <a:gd name="T21" fmla="*/ 125 h 192"/>
                <a:gd name="T22" fmla="*/ 89 w 192"/>
                <a:gd name="T23" fmla="*/ 114 h 192"/>
                <a:gd name="T24" fmla="*/ 62 w 192"/>
                <a:gd name="T25" fmla="*/ 129 h 192"/>
                <a:gd name="T26" fmla="*/ 89 w 192"/>
                <a:gd name="T27" fmla="*/ 144 h 192"/>
                <a:gd name="T28" fmla="*/ 121 w 192"/>
                <a:gd name="T29" fmla="*/ 133 h 192"/>
                <a:gd name="T30" fmla="*/ 71 w 192"/>
                <a:gd name="T31" fmla="*/ 184 h 192"/>
                <a:gd name="T32" fmla="*/ 63 w 192"/>
                <a:gd name="T33" fmla="*/ 139 h 192"/>
                <a:gd name="T34" fmla="*/ 47 w 192"/>
                <a:gd name="T35" fmla="*/ 184 h 192"/>
                <a:gd name="T36" fmla="*/ 34 w 192"/>
                <a:gd name="T37" fmla="*/ 125 h 192"/>
                <a:gd name="T38" fmla="*/ 43 w 192"/>
                <a:gd name="T39" fmla="*/ 73 h 192"/>
                <a:gd name="T40" fmla="*/ 76 w 192"/>
                <a:gd name="T41" fmla="*/ 82 h 192"/>
                <a:gd name="T42" fmla="*/ 114 w 192"/>
                <a:gd name="T43" fmla="*/ 99 h 192"/>
                <a:gd name="T44" fmla="*/ 109 w 192"/>
                <a:gd name="T45" fmla="*/ 115 h 192"/>
                <a:gd name="T46" fmla="*/ 109 w 192"/>
                <a:gd name="T47" fmla="*/ 75 h 192"/>
                <a:gd name="T48" fmla="*/ 114 w 192"/>
                <a:gd name="T49" fmla="*/ 91 h 192"/>
                <a:gd name="T50" fmla="*/ 83 w 192"/>
                <a:gd name="T51" fmla="*/ 82 h 192"/>
                <a:gd name="T52" fmla="*/ 43 w 192"/>
                <a:gd name="T53" fmla="*/ 65 h 192"/>
                <a:gd name="T54" fmla="*/ 26 w 192"/>
                <a:gd name="T55" fmla="*/ 133 h 192"/>
                <a:gd name="T56" fmla="*/ 39 w 192"/>
                <a:gd name="T57" fmla="*/ 184 h 192"/>
                <a:gd name="T58" fmla="*/ 8 w 192"/>
                <a:gd name="T59" fmla="*/ 8 h 192"/>
                <a:gd name="T60" fmla="*/ 184 w 192"/>
                <a:gd name="T61" fmla="*/ 184 h 192"/>
                <a:gd name="T62" fmla="*/ 153 w 192"/>
                <a:gd name="T63" fmla="*/ 13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2">
                  <a:moveTo>
                    <a:pt x="0" y="0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0"/>
                    <a:pt x="192" y="0"/>
                    <a:pt x="192" y="0"/>
                  </a:cubicBezTo>
                  <a:lnTo>
                    <a:pt x="0" y="0"/>
                  </a:lnTo>
                  <a:close/>
                  <a:moveTo>
                    <a:pt x="153" y="133"/>
                  </a:moveTo>
                  <a:cubicBezTo>
                    <a:pt x="166" y="133"/>
                    <a:pt x="166" y="133"/>
                    <a:pt x="166" y="133"/>
                  </a:cubicBezTo>
                  <a:cubicBezTo>
                    <a:pt x="166" y="82"/>
                    <a:pt x="166" y="82"/>
                    <a:pt x="166" y="82"/>
                  </a:cubicBezTo>
                  <a:cubicBezTo>
                    <a:pt x="166" y="73"/>
                    <a:pt x="158" y="65"/>
                    <a:pt x="149" y="65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1" y="65"/>
                    <a:pt x="116" y="67"/>
                    <a:pt x="113" y="71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1" y="74"/>
                    <a:pt x="123" y="73"/>
                    <a:pt x="126" y="73"/>
                  </a:cubicBezTo>
                  <a:cubicBezTo>
                    <a:pt x="149" y="73"/>
                    <a:pt x="149" y="73"/>
                    <a:pt x="149" y="73"/>
                  </a:cubicBezTo>
                  <a:cubicBezTo>
                    <a:pt x="154" y="73"/>
                    <a:pt x="158" y="77"/>
                    <a:pt x="158" y="82"/>
                  </a:cubicBezTo>
                  <a:cubicBezTo>
                    <a:pt x="158" y="125"/>
                    <a:pt x="158" y="125"/>
                    <a:pt x="158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29" y="184"/>
                    <a:pt x="129" y="184"/>
                    <a:pt x="129" y="184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77"/>
                    <a:pt x="38" y="73"/>
                    <a:pt x="43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1" y="73"/>
                    <a:pt x="76" y="77"/>
                    <a:pt x="76" y="82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114" y="99"/>
                    <a:pt x="114" y="99"/>
                    <a:pt x="114" y="99"/>
                  </a:cubicBezTo>
                  <a:cubicBezTo>
                    <a:pt x="104" y="110"/>
                    <a:pt x="104" y="110"/>
                    <a:pt x="104" y="110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29" y="95"/>
                    <a:pt x="129" y="95"/>
                    <a:pt x="129" y="9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73"/>
                    <a:pt x="76" y="65"/>
                    <a:pt x="66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34" y="65"/>
                    <a:pt x="26" y="73"/>
                    <a:pt x="26" y="82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4" y="184"/>
                    <a:pt x="184" y="184"/>
                    <a:pt x="184" y="184"/>
                  </a:cubicBezTo>
                  <a:cubicBezTo>
                    <a:pt x="153" y="184"/>
                    <a:pt x="153" y="184"/>
                    <a:pt x="153" y="184"/>
                  </a:cubicBezTo>
                  <a:lnTo>
                    <a:pt x="153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8" name="Freeform 106">
              <a:extLst>
                <a:ext uri="{FF2B5EF4-FFF2-40B4-BE49-F238E27FC236}">
                  <a16:creationId xmlns:a16="http://schemas.microsoft.com/office/drawing/2014/main" xmlns="" id="{8F458553-4656-4187-B82B-BF058A7C4C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0100" y="3838575"/>
              <a:ext cx="69850" cy="73025"/>
            </a:xfrm>
            <a:custGeom>
              <a:avLst/>
              <a:gdLst>
                <a:gd name="T0" fmla="*/ 16 w 32"/>
                <a:gd name="T1" fmla="*/ 0 h 33"/>
                <a:gd name="T2" fmla="*/ 0 w 32"/>
                <a:gd name="T3" fmla="*/ 16 h 33"/>
                <a:gd name="T4" fmla="*/ 16 w 32"/>
                <a:gd name="T5" fmla="*/ 33 h 33"/>
                <a:gd name="T6" fmla="*/ 32 w 32"/>
                <a:gd name="T7" fmla="*/ 16 h 33"/>
                <a:gd name="T8" fmla="*/ 16 w 32"/>
                <a:gd name="T9" fmla="*/ 0 h 33"/>
                <a:gd name="T10" fmla="*/ 16 w 32"/>
                <a:gd name="T11" fmla="*/ 25 h 33"/>
                <a:gd name="T12" fmla="*/ 8 w 32"/>
                <a:gd name="T13" fmla="*/ 16 h 33"/>
                <a:gd name="T14" fmla="*/ 16 w 32"/>
                <a:gd name="T15" fmla="*/ 8 h 33"/>
                <a:gd name="T16" fmla="*/ 24 w 32"/>
                <a:gd name="T17" fmla="*/ 16 h 33"/>
                <a:gd name="T18" fmla="*/ 16 w 32"/>
                <a:gd name="T1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3"/>
                    <a:pt x="16" y="33"/>
                  </a:cubicBezTo>
                  <a:cubicBezTo>
                    <a:pt x="24" y="33"/>
                    <a:pt x="32" y="25"/>
                    <a:pt x="32" y="16"/>
                  </a:cubicBezTo>
                  <a:cubicBezTo>
                    <a:pt x="32" y="7"/>
                    <a:pt x="24" y="0"/>
                    <a:pt x="16" y="0"/>
                  </a:cubicBezTo>
                  <a:close/>
                  <a:moveTo>
                    <a:pt x="16" y="25"/>
                  </a:moveTo>
                  <a:cubicBezTo>
                    <a:pt x="11" y="25"/>
                    <a:pt x="8" y="21"/>
                    <a:pt x="8" y="16"/>
                  </a:cubicBezTo>
                  <a:cubicBezTo>
                    <a:pt x="8" y="12"/>
                    <a:pt x="11" y="8"/>
                    <a:pt x="16" y="8"/>
                  </a:cubicBezTo>
                  <a:cubicBezTo>
                    <a:pt x="20" y="8"/>
                    <a:pt x="24" y="12"/>
                    <a:pt x="24" y="16"/>
                  </a:cubicBezTo>
                  <a:cubicBezTo>
                    <a:pt x="24" y="21"/>
                    <a:pt x="20" y="25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9" name="Freeform 107">
              <a:extLst>
                <a:ext uri="{FF2B5EF4-FFF2-40B4-BE49-F238E27FC236}">
                  <a16:creationId xmlns:a16="http://schemas.microsoft.com/office/drawing/2014/main" xmlns="" id="{B555229E-0178-4FD4-AD0F-A9BE7BF31D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9488" y="3838575"/>
              <a:ext cx="69850" cy="73025"/>
            </a:xfrm>
            <a:custGeom>
              <a:avLst/>
              <a:gdLst>
                <a:gd name="T0" fmla="*/ 17 w 32"/>
                <a:gd name="T1" fmla="*/ 0 h 33"/>
                <a:gd name="T2" fmla="*/ 0 w 32"/>
                <a:gd name="T3" fmla="*/ 16 h 33"/>
                <a:gd name="T4" fmla="*/ 17 w 32"/>
                <a:gd name="T5" fmla="*/ 33 h 33"/>
                <a:gd name="T6" fmla="*/ 32 w 32"/>
                <a:gd name="T7" fmla="*/ 16 h 33"/>
                <a:gd name="T8" fmla="*/ 17 w 32"/>
                <a:gd name="T9" fmla="*/ 0 h 33"/>
                <a:gd name="T10" fmla="*/ 25 w 32"/>
                <a:gd name="T11" fmla="*/ 16 h 33"/>
                <a:gd name="T12" fmla="*/ 17 w 32"/>
                <a:gd name="T13" fmla="*/ 25 h 33"/>
                <a:gd name="T14" fmla="*/ 8 w 32"/>
                <a:gd name="T15" fmla="*/ 16 h 33"/>
                <a:gd name="T16" fmla="*/ 17 w 32"/>
                <a:gd name="T17" fmla="*/ 8 h 33"/>
                <a:gd name="T18" fmla="*/ 25 w 32"/>
                <a:gd name="T1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7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3"/>
                    <a:pt x="17" y="33"/>
                  </a:cubicBezTo>
                  <a:cubicBezTo>
                    <a:pt x="25" y="33"/>
                    <a:pt x="32" y="25"/>
                    <a:pt x="32" y="16"/>
                  </a:cubicBezTo>
                  <a:cubicBezTo>
                    <a:pt x="32" y="7"/>
                    <a:pt x="25" y="0"/>
                    <a:pt x="17" y="0"/>
                  </a:cubicBezTo>
                  <a:close/>
                  <a:moveTo>
                    <a:pt x="25" y="16"/>
                  </a:moveTo>
                  <a:cubicBezTo>
                    <a:pt x="25" y="21"/>
                    <a:pt x="21" y="25"/>
                    <a:pt x="17" y="25"/>
                  </a:cubicBezTo>
                  <a:cubicBezTo>
                    <a:pt x="12" y="25"/>
                    <a:pt x="8" y="21"/>
                    <a:pt x="8" y="16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1" y="8"/>
                    <a:pt x="25" y="12"/>
                    <a:pt x="2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9A5E4D7-CB9B-4008-A641-629E6F186B81}"/>
              </a:ext>
            </a:extLst>
          </p:cNvPr>
          <p:cNvGrpSpPr>
            <a:grpSpLocks noChangeAspect="1"/>
          </p:cNvGrpSpPr>
          <p:nvPr/>
        </p:nvGrpSpPr>
        <p:grpSpPr>
          <a:xfrm>
            <a:off x="6438425" y="2654907"/>
            <a:ext cx="756000" cy="756000"/>
            <a:chOff x="944563" y="2697163"/>
            <a:chExt cx="123825" cy="123825"/>
          </a:xfrm>
          <a:solidFill>
            <a:schemeClr val="tx1"/>
          </a:solidFill>
        </p:grpSpPr>
        <p:sp>
          <p:nvSpPr>
            <p:cNvPr id="70" name="Freeform 163">
              <a:extLst>
                <a:ext uri="{FF2B5EF4-FFF2-40B4-BE49-F238E27FC236}">
                  <a16:creationId xmlns:a16="http://schemas.microsoft.com/office/drawing/2014/main" xmlns="" id="{FC76EE71-A66B-4569-A085-83772FF150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563" y="2697163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5 w 78"/>
                <a:gd name="T11" fmla="*/ 75 h 78"/>
                <a:gd name="T12" fmla="*/ 4 w 78"/>
                <a:gd name="T13" fmla="*/ 75 h 78"/>
                <a:gd name="T14" fmla="*/ 4 w 78"/>
                <a:gd name="T15" fmla="*/ 4 h 78"/>
                <a:gd name="T16" fmla="*/ 75 w 78"/>
                <a:gd name="T17" fmla="*/ 4 h 78"/>
                <a:gd name="T18" fmla="*/ 75 w 78"/>
                <a:gd name="T19" fmla="*/ 7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5" y="75"/>
                  </a:moveTo>
                  <a:lnTo>
                    <a:pt x="4" y="75"/>
                  </a:lnTo>
                  <a:lnTo>
                    <a:pt x="4" y="4"/>
                  </a:lnTo>
                  <a:lnTo>
                    <a:pt x="75" y="4"/>
                  </a:lnTo>
                  <a:lnTo>
                    <a:pt x="7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71" name="Freeform 164">
              <a:extLst>
                <a:ext uri="{FF2B5EF4-FFF2-40B4-BE49-F238E27FC236}">
                  <a16:creationId xmlns:a16="http://schemas.microsoft.com/office/drawing/2014/main" xmlns="" id="{537827B9-39B0-465F-8F1C-FEFF53CE7B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200" y="2717800"/>
              <a:ext cx="82550" cy="82550"/>
            </a:xfrm>
            <a:custGeom>
              <a:avLst/>
              <a:gdLst>
                <a:gd name="T0" fmla="*/ 191 w 382"/>
                <a:gd name="T1" fmla="*/ 382 h 382"/>
                <a:gd name="T2" fmla="*/ 0 w 382"/>
                <a:gd name="T3" fmla="*/ 191 h 382"/>
                <a:gd name="T4" fmla="*/ 191 w 382"/>
                <a:gd name="T5" fmla="*/ 0 h 382"/>
                <a:gd name="T6" fmla="*/ 382 w 382"/>
                <a:gd name="T7" fmla="*/ 191 h 382"/>
                <a:gd name="T8" fmla="*/ 191 w 382"/>
                <a:gd name="T9" fmla="*/ 382 h 382"/>
                <a:gd name="T10" fmla="*/ 191 w 382"/>
                <a:gd name="T11" fmla="*/ 24 h 382"/>
                <a:gd name="T12" fmla="*/ 24 w 382"/>
                <a:gd name="T13" fmla="*/ 191 h 382"/>
                <a:gd name="T14" fmla="*/ 191 w 382"/>
                <a:gd name="T15" fmla="*/ 357 h 382"/>
                <a:gd name="T16" fmla="*/ 357 w 382"/>
                <a:gd name="T17" fmla="*/ 191 h 382"/>
                <a:gd name="T18" fmla="*/ 191 w 382"/>
                <a:gd name="T19" fmla="*/ 2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382">
                  <a:moveTo>
                    <a:pt x="191" y="382"/>
                  </a:moveTo>
                  <a:cubicBezTo>
                    <a:pt x="85" y="382"/>
                    <a:pt x="0" y="296"/>
                    <a:pt x="0" y="191"/>
                  </a:cubicBezTo>
                  <a:cubicBezTo>
                    <a:pt x="0" y="85"/>
                    <a:pt x="85" y="0"/>
                    <a:pt x="191" y="0"/>
                  </a:cubicBezTo>
                  <a:cubicBezTo>
                    <a:pt x="296" y="0"/>
                    <a:pt x="382" y="85"/>
                    <a:pt x="382" y="191"/>
                  </a:cubicBezTo>
                  <a:cubicBezTo>
                    <a:pt x="382" y="296"/>
                    <a:pt x="296" y="382"/>
                    <a:pt x="191" y="382"/>
                  </a:cubicBezTo>
                  <a:close/>
                  <a:moveTo>
                    <a:pt x="191" y="24"/>
                  </a:moveTo>
                  <a:cubicBezTo>
                    <a:pt x="99" y="24"/>
                    <a:pt x="24" y="99"/>
                    <a:pt x="24" y="191"/>
                  </a:cubicBezTo>
                  <a:cubicBezTo>
                    <a:pt x="24" y="283"/>
                    <a:pt x="99" y="357"/>
                    <a:pt x="191" y="357"/>
                  </a:cubicBezTo>
                  <a:cubicBezTo>
                    <a:pt x="283" y="357"/>
                    <a:pt x="357" y="283"/>
                    <a:pt x="357" y="191"/>
                  </a:cubicBezTo>
                  <a:cubicBezTo>
                    <a:pt x="357" y="99"/>
                    <a:pt x="283" y="24"/>
                    <a:pt x="19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72" name="Freeform 165">
              <a:extLst>
                <a:ext uri="{FF2B5EF4-FFF2-40B4-BE49-F238E27FC236}">
                  <a16:creationId xmlns:a16="http://schemas.microsoft.com/office/drawing/2014/main" xmlns="" id="{B2314730-9ED8-4AB9-B545-01EB3E968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00" y="2730500"/>
              <a:ext cx="31750" cy="31750"/>
            </a:xfrm>
            <a:custGeom>
              <a:avLst/>
              <a:gdLst>
                <a:gd name="T0" fmla="*/ 20 w 20"/>
                <a:gd name="T1" fmla="*/ 20 h 20"/>
                <a:gd name="T2" fmla="*/ 0 w 20"/>
                <a:gd name="T3" fmla="*/ 20 h 20"/>
                <a:gd name="T4" fmla="*/ 0 w 20"/>
                <a:gd name="T5" fmla="*/ 0 h 20"/>
                <a:gd name="T6" fmla="*/ 4 w 20"/>
                <a:gd name="T7" fmla="*/ 0 h 20"/>
                <a:gd name="T8" fmla="*/ 4 w 20"/>
                <a:gd name="T9" fmla="*/ 16 h 20"/>
                <a:gd name="T10" fmla="*/ 20 w 20"/>
                <a:gd name="T11" fmla="*/ 16 h 20"/>
                <a:gd name="T12" fmla="*/ 20 w 2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6"/>
                  </a:lnTo>
                  <a:lnTo>
                    <a:pt x="20" y="16"/>
                  </a:ln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xmlns="" id="{30845867-269E-452D-A94C-1ADF2A58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20</a:t>
            </a:fld>
            <a:endParaRPr lang="en-US" sz="1400" dirty="0">
              <a:latin typeface="+mn-lt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4CD7DC94-DC87-41D5-A07D-701ACB4EEBAA}"/>
              </a:ext>
            </a:extLst>
          </p:cNvPr>
          <p:cNvGrpSpPr>
            <a:grpSpLocks noChangeAspect="1"/>
          </p:cNvGrpSpPr>
          <p:nvPr/>
        </p:nvGrpSpPr>
        <p:grpSpPr>
          <a:xfrm>
            <a:off x="925018" y="2640394"/>
            <a:ext cx="756000" cy="765815"/>
            <a:chOff x="5380038" y="1219200"/>
            <a:chExt cx="122238" cy="123825"/>
          </a:xfrm>
          <a:solidFill>
            <a:schemeClr val="bg1"/>
          </a:solidFill>
        </p:grpSpPr>
        <p:sp>
          <p:nvSpPr>
            <p:cNvPr id="42" name="Freeform 99">
              <a:extLst>
                <a:ext uri="{FF2B5EF4-FFF2-40B4-BE49-F238E27FC236}">
                  <a16:creationId xmlns:a16="http://schemas.microsoft.com/office/drawing/2014/main" xmlns="" id="{10A35E02-FB89-431D-899F-0D7A9B5BC1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113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23 h 109"/>
                <a:gd name="T16" fmla="*/ 59 w 82"/>
                <a:gd name="T17" fmla="*/ 45 h 109"/>
                <a:gd name="T18" fmla="*/ 41 w 82"/>
                <a:gd name="T19" fmla="*/ 86 h 109"/>
                <a:gd name="T20" fmla="*/ 23 w 82"/>
                <a:gd name="T21" fmla="*/ 45 h 109"/>
                <a:gd name="T22" fmla="*/ 41 w 82"/>
                <a:gd name="T23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4" y="109"/>
                    <a:pt x="62" y="101"/>
                    <a:pt x="69" y="94"/>
                  </a:cubicBezTo>
                  <a:cubicBezTo>
                    <a:pt x="77" y="84"/>
                    <a:pt x="82" y="67"/>
                    <a:pt x="82" y="45"/>
                  </a:cubicBezTo>
                  <a:cubicBezTo>
                    <a:pt x="82" y="20"/>
                    <a:pt x="63" y="0"/>
                    <a:pt x="41" y="0"/>
                  </a:cubicBezTo>
                  <a:cubicBezTo>
                    <a:pt x="18" y="0"/>
                    <a:pt x="0" y="20"/>
                    <a:pt x="0" y="45"/>
                  </a:cubicBezTo>
                  <a:cubicBezTo>
                    <a:pt x="0" y="67"/>
                    <a:pt x="4" y="84"/>
                    <a:pt x="13" y="94"/>
                  </a:cubicBezTo>
                  <a:cubicBezTo>
                    <a:pt x="20" y="101"/>
                    <a:pt x="27" y="109"/>
                    <a:pt x="41" y="109"/>
                  </a:cubicBezTo>
                  <a:close/>
                  <a:moveTo>
                    <a:pt x="41" y="23"/>
                  </a:move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3" name="Freeform 100">
              <a:extLst>
                <a:ext uri="{FF2B5EF4-FFF2-40B4-BE49-F238E27FC236}">
                  <a16:creationId xmlns:a16="http://schemas.microsoft.com/office/drawing/2014/main" xmlns="" id="{0AF5B271-6BDA-4319-BC26-CD160D94F7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738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86 h 109"/>
                <a:gd name="T16" fmla="*/ 23 w 82"/>
                <a:gd name="T17" fmla="*/ 45 h 109"/>
                <a:gd name="T18" fmla="*/ 41 w 82"/>
                <a:gd name="T19" fmla="*/ 23 h 109"/>
                <a:gd name="T20" fmla="*/ 59 w 82"/>
                <a:gd name="T21" fmla="*/ 45 h 109"/>
                <a:gd name="T22" fmla="*/ 41 w 82"/>
                <a:gd name="T23" fmla="*/ 8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5" y="109"/>
                    <a:pt x="62" y="101"/>
                    <a:pt x="69" y="94"/>
                  </a:cubicBezTo>
                  <a:cubicBezTo>
                    <a:pt x="78" y="84"/>
                    <a:pt x="82" y="67"/>
                    <a:pt x="82" y="45"/>
                  </a:cubicBezTo>
                  <a:cubicBezTo>
                    <a:pt x="82" y="20"/>
                    <a:pt x="64" y="0"/>
                    <a:pt x="41" y="0"/>
                  </a:cubicBezTo>
                  <a:cubicBezTo>
                    <a:pt x="19" y="0"/>
                    <a:pt x="0" y="20"/>
                    <a:pt x="0" y="45"/>
                  </a:cubicBezTo>
                  <a:cubicBezTo>
                    <a:pt x="0" y="67"/>
                    <a:pt x="5" y="84"/>
                    <a:pt x="13" y="94"/>
                  </a:cubicBezTo>
                  <a:cubicBezTo>
                    <a:pt x="20" y="101"/>
                    <a:pt x="28" y="109"/>
                    <a:pt x="41" y="109"/>
                  </a:cubicBezTo>
                  <a:close/>
                  <a:moveTo>
                    <a:pt x="41" y="86"/>
                  </a:move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4" name="Freeform 101">
              <a:extLst>
                <a:ext uri="{FF2B5EF4-FFF2-40B4-BE49-F238E27FC236}">
                  <a16:creationId xmlns:a16="http://schemas.microsoft.com/office/drawing/2014/main" xmlns="" id="{93ECA658-77AC-415D-B957-954AF8B44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0038" y="1219200"/>
              <a:ext cx="122238" cy="123825"/>
            </a:xfrm>
            <a:custGeom>
              <a:avLst/>
              <a:gdLst>
                <a:gd name="T0" fmla="*/ 0 w 576"/>
                <a:gd name="T1" fmla="*/ 576 h 576"/>
                <a:gd name="T2" fmla="*/ 106 w 576"/>
                <a:gd name="T3" fmla="*/ 419 h 576"/>
                <a:gd name="T4" fmla="*/ 238 w 576"/>
                <a:gd name="T5" fmla="*/ 344 h 576"/>
                <a:gd name="T6" fmla="*/ 248 w 576"/>
                <a:gd name="T7" fmla="*/ 351 h 576"/>
                <a:gd name="T8" fmla="*/ 328 w 576"/>
                <a:gd name="T9" fmla="*/ 351 h 576"/>
                <a:gd name="T10" fmla="*/ 338 w 576"/>
                <a:gd name="T11" fmla="*/ 344 h 576"/>
                <a:gd name="T12" fmla="*/ 470 w 576"/>
                <a:gd name="T13" fmla="*/ 419 h 576"/>
                <a:gd name="T14" fmla="*/ 576 w 576"/>
                <a:gd name="T15" fmla="*/ 576 h 576"/>
                <a:gd name="T16" fmla="*/ 0 w 576"/>
                <a:gd name="T17" fmla="*/ 0 h 576"/>
                <a:gd name="T18" fmla="*/ 83 w 576"/>
                <a:gd name="T19" fmla="*/ 412 h 576"/>
                <a:gd name="T20" fmla="*/ 25 w 576"/>
                <a:gd name="T21" fmla="*/ 551 h 576"/>
                <a:gd name="T22" fmla="*/ 27 w 576"/>
                <a:gd name="T23" fmla="*/ 350 h 576"/>
                <a:gd name="T24" fmla="*/ 80 w 576"/>
                <a:gd name="T25" fmla="*/ 321 h 576"/>
                <a:gd name="T26" fmla="*/ 103 w 576"/>
                <a:gd name="T27" fmla="*/ 331 h 576"/>
                <a:gd name="T28" fmla="*/ 127 w 576"/>
                <a:gd name="T29" fmla="*/ 321 h 576"/>
                <a:gd name="T30" fmla="*/ 173 w 576"/>
                <a:gd name="T31" fmla="*/ 340 h 576"/>
                <a:gd name="T32" fmla="*/ 317 w 576"/>
                <a:gd name="T33" fmla="*/ 327 h 576"/>
                <a:gd name="T34" fmla="*/ 288 w 576"/>
                <a:gd name="T35" fmla="*/ 344 h 576"/>
                <a:gd name="T36" fmla="*/ 259 w 576"/>
                <a:gd name="T37" fmla="*/ 327 h 576"/>
                <a:gd name="T38" fmla="*/ 196 w 576"/>
                <a:gd name="T39" fmla="*/ 332 h 576"/>
                <a:gd name="T40" fmla="*/ 131 w 576"/>
                <a:gd name="T41" fmla="*/ 298 h 576"/>
                <a:gd name="T42" fmla="*/ 109 w 576"/>
                <a:gd name="T43" fmla="*/ 306 h 576"/>
                <a:gd name="T44" fmla="*/ 94 w 576"/>
                <a:gd name="T45" fmla="*/ 303 h 576"/>
                <a:gd name="T46" fmla="*/ 36 w 576"/>
                <a:gd name="T47" fmla="*/ 311 h 576"/>
                <a:gd name="T48" fmla="*/ 25 w 576"/>
                <a:gd name="T49" fmla="*/ 25 h 576"/>
                <a:gd name="T50" fmla="*/ 551 w 576"/>
                <a:gd name="T51" fmla="*/ 317 h 576"/>
                <a:gd name="T52" fmla="*/ 501 w 576"/>
                <a:gd name="T53" fmla="*/ 298 h 576"/>
                <a:gd name="T54" fmla="*/ 479 w 576"/>
                <a:gd name="T55" fmla="*/ 306 h 576"/>
                <a:gd name="T56" fmla="*/ 464 w 576"/>
                <a:gd name="T57" fmla="*/ 303 h 576"/>
                <a:gd name="T58" fmla="*/ 406 w 576"/>
                <a:gd name="T59" fmla="*/ 311 h 576"/>
                <a:gd name="T60" fmla="*/ 346 w 576"/>
                <a:gd name="T61" fmla="*/ 320 h 576"/>
                <a:gd name="T62" fmla="*/ 508 w 576"/>
                <a:gd name="T63" fmla="*/ 551 h 576"/>
                <a:gd name="T64" fmla="*/ 493 w 576"/>
                <a:gd name="T65" fmla="*/ 412 h 576"/>
                <a:gd name="T66" fmla="*/ 403 w 576"/>
                <a:gd name="T67" fmla="*/ 340 h 576"/>
                <a:gd name="T68" fmla="*/ 449 w 576"/>
                <a:gd name="T69" fmla="*/ 321 h 576"/>
                <a:gd name="T70" fmla="*/ 473 w 576"/>
                <a:gd name="T71" fmla="*/ 331 h 576"/>
                <a:gd name="T72" fmla="*/ 496 w 576"/>
                <a:gd name="T73" fmla="*/ 321 h 576"/>
                <a:gd name="T74" fmla="*/ 549 w 576"/>
                <a:gd name="T75" fmla="*/ 350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90" y="576"/>
                    <a:pt x="90" y="576"/>
                    <a:pt x="90" y="576"/>
                  </a:cubicBezTo>
                  <a:cubicBezTo>
                    <a:pt x="106" y="419"/>
                    <a:pt x="106" y="419"/>
                    <a:pt x="106" y="419"/>
                  </a:cubicBezTo>
                  <a:cubicBezTo>
                    <a:pt x="114" y="397"/>
                    <a:pt x="131" y="380"/>
                    <a:pt x="152" y="373"/>
                  </a:cubicBezTo>
                  <a:cubicBezTo>
                    <a:pt x="238" y="344"/>
                    <a:pt x="238" y="344"/>
                    <a:pt x="238" y="344"/>
                  </a:cubicBezTo>
                  <a:cubicBezTo>
                    <a:pt x="239" y="343"/>
                    <a:pt x="240" y="344"/>
                    <a:pt x="241" y="344"/>
                  </a:cubicBezTo>
                  <a:cubicBezTo>
                    <a:pt x="248" y="351"/>
                    <a:pt x="248" y="351"/>
                    <a:pt x="248" y="351"/>
                  </a:cubicBezTo>
                  <a:cubicBezTo>
                    <a:pt x="258" y="362"/>
                    <a:pt x="273" y="368"/>
                    <a:pt x="288" y="368"/>
                  </a:cubicBezTo>
                  <a:cubicBezTo>
                    <a:pt x="303" y="368"/>
                    <a:pt x="318" y="362"/>
                    <a:pt x="328" y="351"/>
                  </a:cubicBezTo>
                  <a:cubicBezTo>
                    <a:pt x="335" y="344"/>
                    <a:pt x="335" y="344"/>
                    <a:pt x="335" y="344"/>
                  </a:cubicBezTo>
                  <a:cubicBezTo>
                    <a:pt x="336" y="344"/>
                    <a:pt x="337" y="343"/>
                    <a:pt x="338" y="344"/>
                  </a:cubicBezTo>
                  <a:cubicBezTo>
                    <a:pt x="424" y="373"/>
                    <a:pt x="424" y="373"/>
                    <a:pt x="424" y="373"/>
                  </a:cubicBezTo>
                  <a:cubicBezTo>
                    <a:pt x="446" y="380"/>
                    <a:pt x="462" y="397"/>
                    <a:pt x="470" y="419"/>
                  </a:cubicBezTo>
                  <a:cubicBezTo>
                    <a:pt x="486" y="576"/>
                    <a:pt x="486" y="576"/>
                    <a:pt x="486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144" y="350"/>
                  </a:moveTo>
                  <a:cubicBezTo>
                    <a:pt x="115" y="360"/>
                    <a:pt x="92" y="383"/>
                    <a:pt x="83" y="412"/>
                  </a:cubicBezTo>
                  <a:cubicBezTo>
                    <a:pt x="68" y="551"/>
                    <a:pt x="68" y="551"/>
                    <a:pt x="68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369"/>
                    <a:pt x="25" y="369"/>
                    <a:pt x="25" y="369"/>
                  </a:cubicBezTo>
                  <a:cubicBezTo>
                    <a:pt x="27" y="350"/>
                    <a:pt x="27" y="350"/>
                    <a:pt x="27" y="350"/>
                  </a:cubicBezTo>
                  <a:cubicBezTo>
                    <a:pt x="30" y="342"/>
                    <a:pt x="36" y="336"/>
                    <a:pt x="44" y="333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81" y="322"/>
                    <a:pt x="81" y="322"/>
                    <a:pt x="81" y="322"/>
                  </a:cubicBezTo>
                  <a:cubicBezTo>
                    <a:pt x="87" y="328"/>
                    <a:pt x="95" y="331"/>
                    <a:pt x="103" y="331"/>
                  </a:cubicBezTo>
                  <a:cubicBezTo>
                    <a:pt x="112" y="331"/>
                    <a:pt x="120" y="328"/>
                    <a:pt x="126" y="322"/>
                  </a:cubicBezTo>
                  <a:cubicBezTo>
                    <a:pt x="127" y="321"/>
                    <a:pt x="127" y="321"/>
                    <a:pt x="127" y="321"/>
                  </a:cubicBezTo>
                  <a:cubicBezTo>
                    <a:pt x="163" y="333"/>
                    <a:pt x="163" y="333"/>
                    <a:pt x="163" y="333"/>
                  </a:cubicBezTo>
                  <a:cubicBezTo>
                    <a:pt x="167" y="335"/>
                    <a:pt x="170" y="337"/>
                    <a:pt x="173" y="340"/>
                  </a:cubicBezTo>
                  <a:lnTo>
                    <a:pt x="144" y="350"/>
                  </a:lnTo>
                  <a:close/>
                  <a:moveTo>
                    <a:pt x="317" y="327"/>
                  </a:moveTo>
                  <a:cubicBezTo>
                    <a:pt x="311" y="334"/>
                    <a:pt x="311" y="334"/>
                    <a:pt x="311" y="334"/>
                  </a:cubicBezTo>
                  <a:cubicBezTo>
                    <a:pt x="305" y="340"/>
                    <a:pt x="297" y="344"/>
                    <a:pt x="288" y="344"/>
                  </a:cubicBezTo>
                  <a:cubicBezTo>
                    <a:pt x="279" y="344"/>
                    <a:pt x="271" y="340"/>
                    <a:pt x="265" y="334"/>
                  </a:cubicBezTo>
                  <a:cubicBezTo>
                    <a:pt x="259" y="327"/>
                    <a:pt x="259" y="327"/>
                    <a:pt x="259" y="327"/>
                  </a:cubicBezTo>
                  <a:cubicBezTo>
                    <a:pt x="251" y="320"/>
                    <a:pt x="240" y="317"/>
                    <a:pt x="230" y="320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190" y="322"/>
                    <a:pt x="181" y="315"/>
                    <a:pt x="170" y="311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25" y="296"/>
                    <a:pt x="117" y="298"/>
                    <a:pt x="112" y="303"/>
                  </a:cubicBezTo>
                  <a:cubicBezTo>
                    <a:pt x="109" y="306"/>
                    <a:pt x="109" y="306"/>
                    <a:pt x="109" y="306"/>
                  </a:cubicBezTo>
                  <a:cubicBezTo>
                    <a:pt x="106" y="309"/>
                    <a:pt x="100" y="309"/>
                    <a:pt x="97" y="306"/>
                  </a:cubicBezTo>
                  <a:cubicBezTo>
                    <a:pt x="94" y="303"/>
                    <a:pt x="94" y="303"/>
                    <a:pt x="94" y="303"/>
                  </a:cubicBezTo>
                  <a:cubicBezTo>
                    <a:pt x="89" y="298"/>
                    <a:pt x="82" y="296"/>
                    <a:pt x="75" y="298"/>
                  </a:cubicBezTo>
                  <a:cubicBezTo>
                    <a:pt x="36" y="311"/>
                    <a:pt x="36" y="311"/>
                    <a:pt x="36" y="311"/>
                  </a:cubicBezTo>
                  <a:cubicBezTo>
                    <a:pt x="32" y="313"/>
                    <a:pt x="28" y="315"/>
                    <a:pt x="25" y="317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cubicBezTo>
                    <a:pt x="551" y="317"/>
                    <a:pt x="551" y="317"/>
                    <a:pt x="551" y="317"/>
                  </a:cubicBezTo>
                  <a:cubicBezTo>
                    <a:pt x="548" y="315"/>
                    <a:pt x="544" y="313"/>
                    <a:pt x="540" y="311"/>
                  </a:cubicBezTo>
                  <a:cubicBezTo>
                    <a:pt x="501" y="298"/>
                    <a:pt x="501" y="298"/>
                    <a:pt x="501" y="298"/>
                  </a:cubicBezTo>
                  <a:cubicBezTo>
                    <a:pt x="494" y="296"/>
                    <a:pt x="487" y="298"/>
                    <a:pt x="482" y="303"/>
                  </a:cubicBezTo>
                  <a:cubicBezTo>
                    <a:pt x="479" y="306"/>
                    <a:pt x="479" y="306"/>
                    <a:pt x="479" y="306"/>
                  </a:cubicBezTo>
                  <a:cubicBezTo>
                    <a:pt x="476" y="309"/>
                    <a:pt x="470" y="309"/>
                    <a:pt x="467" y="306"/>
                  </a:cubicBezTo>
                  <a:cubicBezTo>
                    <a:pt x="464" y="303"/>
                    <a:pt x="464" y="303"/>
                    <a:pt x="464" y="303"/>
                  </a:cubicBezTo>
                  <a:cubicBezTo>
                    <a:pt x="459" y="298"/>
                    <a:pt x="451" y="296"/>
                    <a:pt x="445" y="298"/>
                  </a:cubicBezTo>
                  <a:cubicBezTo>
                    <a:pt x="406" y="311"/>
                    <a:pt x="406" y="311"/>
                    <a:pt x="406" y="311"/>
                  </a:cubicBezTo>
                  <a:cubicBezTo>
                    <a:pt x="395" y="315"/>
                    <a:pt x="386" y="322"/>
                    <a:pt x="380" y="332"/>
                  </a:cubicBezTo>
                  <a:cubicBezTo>
                    <a:pt x="346" y="320"/>
                    <a:pt x="346" y="320"/>
                    <a:pt x="346" y="320"/>
                  </a:cubicBezTo>
                  <a:cubicBezTo>
                    <a:pt x="336" y="317"/>
                    <a:pt x="325" y="320"/>
                    <a:pt x="317" y="327"/>
                  </a:cubicBezTo>
                  <a:close/>
                  <a:moveTo>
                    <a:pt x="508" y="551"/>
                  </a:moveTo>
                  <a:cubicBezTo>
                    <a:pt x="494" y="415"/>
                    <a:pt x="494" y="415"/>
                    <a:pt x="494" y="415"/>
                  </a:cubicBezTo>
                  <a:cubicBezTo>
                    <a:pt x="493" y="412"/>
                    <a:pt x="493" y="412"/>
                    <a:pt x="493" y="412"/>
                  </a:cubicBezTo>
                  <a:cubicBezTo>
                    <a:pt x="484" y="383"/>
                    <a:pt x="461" y="360"/>
                    <a:pt x="432" y="350"/>
                  </a:cubicBezTo>
                  <a:cubicBezTo>
                    <a:pt x="403" y="340"/>
                    <a:pt x="403" y="340"/>
                    <a:pt x="403" y="340"/>
                  </a:cubicBezTo>
                  <a:cubicBezTo>
                    <a:pt x="406" y="337"/>
                    <a:pt x="409" y="335"/>
                    <a:pt x="413" y="333"/>
                  </a:cubicBezTo>
                  <a:cubicBezTo>
                    <a:pt x="449" y="321"/>
                    <a:pt x="449" y="321"/>
                    <a:pt x="449" y="321"/>
                  </a:cubicBezTo>
                  <a:cubicBezTo>
                    <a:pt x="450" y="322"/>
                    <a:pt x="450" y="322"/>
                    <a:pt x="450" y="322"/>
                  </a:cubicBezTo>
                  <a:cubicBezTo>
                    <a:pt x="456" y="328"/>
                    <a:pt x="464" y="331"/>
                    <a:pt x="473" y="331"/>
                  </a:cubicBezTo>
                  <a:cubicBezTo>
                    <a:pt x="481" y="331"/>
                    <a:pt x="489" y="328"/>
                    <a:pt x="495" y="322"/>
                  </a:cubicBezTo>
                  <a:cubicBezTo>
                    <a:pt x="496" y="321"/>
                    <a:pt x="496" y="321"/>
                    <a:pt x="496" y="321"/>
                  </a:cubicBezTo>
                  <a:cubicBezTo>
                    <a:pt x="532" y="333"/>
                    <a:pt x="532" y="333"/>
                    <a:pt x="532" y="333"/>
                  </a:cubicBezTo>
                  <a:cubicBezTo>
                    <a:pt x="540" y="336"/>
                    <a:pt x="546" y="342"/>
                    <a:pt x="549" y="350"/>
                  </a:cubicBezTo>
                  <a:cubicBezTo>
                    <a:pt x="551" y="369"/>
                    <a:pt x="551" y="369"/>
                    <a:pt x="551" y="369"/>
                  </a:cubicBezTo>
                  <a:cubicBezTo>
                    <a:pt x="551" y="551"/>
                    <a:pt x="551" y="551"/>
                    <a:pt x="551" y="551"/>
                  </a:cubicBezTo>
                  <a:lnTo>
                    <a:pt x="508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5" name="Freeform 102">
              <a:extLst>
                <a:ext uri="{FF2B5EF4-FFF2-40B4-BE49-F238E27FC236}">
                  <a16:creationId xmlns:a16="http://schemas.microsoft.com/office/drawing/2014/main" xmlns="" id="{CD0A8CAE-D9BD-42BF-9359-3C1988DFD9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1239838"/>
              <a:ext cx="33338" cy="44450"/>
            </a:xfrm>
            <a:custGeom>
              <a:avLst/>
              <a:gdLst>
                <a:gd name="T0" fmla="*/ 78 w 156"/>
                <a:gd name="T1" fmla="*/ 0 h 213"/>
                <a:gd name="T2" fmla="*/ 0 w 156"/>
                <a:gd name="T3" fmla="*/ 86 h 213"/>
                <a:gd name="T4" fmla="*/ 26 w 156"/>
                <a:gd name="T5" fmla="*/ 184 h 213"/>
                <a:gd name="T6" fmla="*/ 78 w 156"/>
                <a:gd name="T7" fmla="*/ 213 h 213"/>
                <a:gd name="T8" fmla="*/ 130 w 156"/>
                <a:gd name="T9" fmla="*/ 184 h 213"/>
                <a:gd name="T10" fmla="*/ 156 w 156"/>
                <a:gd name="T11" fmla="*/ 86 h 213"/>
                <a:gd name="T12" fmla="*/ 78 w 156"/>
                <a:gd name="T13" fmla="*/ 0 h 213"/>
                <a:gd name="T14" fmla="*/ 112 w 156"/>
                <a:gd name="T15" fmla="*/ 168 h 213"/>
                <a:gd name="T16" fmla="*/ 78 w 156"/>
                <a:gd name="T17" fmla="*/ 189 h 213"/>
                <a:gd name="T18" fmla="*/ 44 w 156"/>
                <a:gd name="T19" fmla="*/ 168 h 213"/>
                <a:gd name="T20" fmla="*/ 25 w 156"/>
                <a:gd name="T21" fmla="*/ 86 h 213"/>
                <a:gd name="T22" fmla="*/ 78 w 156"/>
                <a:gd name="T23" fmla="*/ 24 h 213"/>
                <a:gd name="T24" fmla="*/ 131 w 156"/>
                <a:gd name="T25" fmla="*/ 86 h 213"/>
                <a:gd name="T26" fmla="*/ 112 w 156"/>
                <a:gd name="T27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213">
                  <a:moveTo>
                    <a:pt x="78" y="0"/>
                  </a:moveTo>
                  <a:cubicBezTo>
                    <a:pt x="35" y="0"/>
                    <a:pt x="0" y="38"/>
                    <a:pt x="0" y="86"/>
                  </a:cubicBezTo>
                  <a:cubicBezTo>
                    <a:pt x="0" y="132"/>
                    <a:pt x="9" y="165"/>
                    <a:pt x="26" y="184"/>
                  </a:cubicBezTo>
                  <a:cubicBezTo>
                    <a:pt x="40" y="200"/>
                    <a:pt x="54" y="213"/>
                    <a:pt x="78" y="213"/>
                  </a:cubicBezTo>
                  <a:cubicBezTo>
                    <a:pt x="102" y="213"/>
                    <a:pt x="116" y="200"/>
                    <a:pt x="130" y="184"/>
                  </a:cubicBezTo>
                  <a:cubicBezTo>
                    <a:pt x="147" y="165"/>
                    <a:pt x="156" y="132"/>
                    <a:pt x="156" y="86"/>
                  </a:cubicBezTo>
                  <a:cubicBezTo>
                    <a:pt x="156" y="38"/>
                    <a:pt x="121" y="0"/>
                    <a:pt x="78" y="0"/>
                  </a:cubicBezTo>
                  <a:close/>
                  <a:moveTo>
                    <a:pt x="112" y="168"/>
                  </a:moveTo>
                  <a:cubicBezTo>
                    <a:pt x="97" y="184"/>
                    <a:pt x="90" y="189"/>
                    <a:pt x="78" y="189"/>
                  </a:cubicBezTo>
                  <a:cubicBezTo>
                    <a:pt x="66" y="189"/>
                    <a:pt x="59" y="184"/>
                    <a:pt x="44" y="168"/>
                  </a:cubicBezTo>
                  <a:cubicBezTo>
                    <a:pt x="32" y="154"/>
                    <a:pt x="25" y="124"/>
                    <a:pt x="25" y="86"/>
                  </a:cubicBezTo>
                  <a:cubicBezTo>
                    <a:pt x="25" y="52"/>
                    <a:pt x="49" y="24"/>
                    <a:pt x="78" y="24"/>
                  </a:cubicBezTo>
                  <a:cubicBezTo>
                    <a:pt x="107" y="24"/>
                    <a:pt x="131" y="52"/>
                    <a:pt x="131" y="86"/>
                  </a:cubicBezTo>
                  <a:cubicBezTo>
                    <a:pt x="131" y="124"/>
                    <a:pt x="124" y="154"/>
                    <a:pt x="112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61180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45456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6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Ενίσχυση εποχικά απασχολούμενων και ανέργων</a:t>
            </a:r>
          </a:p>
        </p:txBody>
      </p:sp>
      <p:sp>
        <p:nvSpPr>
          <p:cNvPr id="61" name="Google Shape;703;p5">
            <a:extLst>
              <a:ext uri="{FF2B5EF4-FFF2-40B4-BE49-F238E27FC236}">
                <a16:creationId xmlns:a16="http://schemas.microsoft.com/office/drawing/2014/main" xmlns="" id="{D745F3C2-98F6-4114-A5BE-6E405A906B50}"/>
              </a:ext>
            </a:extLst>
          </p:cNvPr>
          <p:cNvSpPr/>
          <p:nvPr/>
        </p:nvSpPr>
        <p:spPr>
          <a:xfrm>
            <a:off x="938324" y="1846112"/>
            <a:ext cx="2964958" cy="45368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bg1"/>
              </a:buClr>
              <a:buSzPts val="1400"/>
              <a:defRPr/>
            </a:pPr>
            <a:endParaRPr lang="en-US" dirty="0">
              <a:solidFill>
                <a:prstClr val="white"/>
              </a:solidFill>
              <a:cs typeface="Arial"/>
              <a:sym typeface="Arial"/>
            </a:endParaRPr>
          </a:p>
          <a:p>
            <a:pPr>
              <a:buClr>
                <a:schemeClr val="bg1"/>
              </a:buClr>
              <a:buSzPts val="1400"/>
              <a:defRPr/>
            </a:pPr>
            <a:r>
              <a:rPr lang="el-GR" b="1" dirty="0">
                <a:solidFill>
                  <a:prstClr val="white"/>
                </a:solidFill>
                <a:cs typeface="Arial"/>
                <a:sym typeface="Arial"/>
              </a:rPr>
              <a:t>Χορήγηση</a:t>
            </a:r>
            <a:r>
              <a:rPr lang="el-GR" dirty="0">
                <a:solidFill>
                  <a:prstClr val="white"/>
                </a:solidFill>
                <a:cs typeface="Arial"/>
                <a:sym typeface="Arial"/>
              </a:rPr>
              <a:t> επιδόματος εποχικής ανεργίας για τους περίπου 120.000 εποχικά ανέργους μέχρι τον Σεπτέμβριο</a:t>
            </a:r>
          </a:p>
          <a:p>
            <a:pPr lvl="0">
              <a:buClr>
                <a:prstClr val="white"/>
              </a:buClr>
              <a:buSzPts val="1400"/>
              <a:defRPr/>
            </a:pPr>
            <a:endParaRPr lang="el-GR" dirty="0">
              <a:solidFill>
                <a:prstClr val="white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" name="Rectangle: Diagonal Corners Snipped 61">
            <a:extLst>
              <a:ext uri="{FF2B5EF4-FFF2-40B4-BE49-F238E27FC236}">
                <a16:creationId xmlns:a16="http://schemas.microsoft.com/office/drawing/2014/main" xmlns="" id="{75103966-AD38-42E6-9725-6737043B52B9}"/>
              </a:ext>
            </a:extLst>
          </p:cNvPr>
          <p:cNvSpPr/>
          <p:nvPr/>
        </p:nvSpPr>
        <p:spPr>
          <a:xfrm>
            <a:off x="938325" y="1656496"/>
            <a:ext cx="2753175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Επίδομα εποχικής ανεργίας</a:t>
            </a:r>
          </a:p>
        </p:txBody>
      </p:sp>
      <p:sp>
        <p:nvSpPr>
          <p:cNvPr id="64" name="Google Shape;703;p5">
            <a:extLst>
              <a:ext uri="{FF2B5EF4-FFF2-40B4-BE49-F238E27FC236}">
                <a16:creationId xmlns:a16="http://schemas.microsoft.com/office/drawing/2014/main" xmlns="" id="{886DC024-CF48-41D7-B5CB-6381EE3F1592}"/>
              </a:ext>
            </a:extLst>
          </p:cNvPr>
          <p:cNvSpPr/>
          <p:nvPr/>
        </p:nvSpPr>
        <p:spPr>
          <a:xfrm>
            <a:off x="4474982" y="1774020"/>
            <a:ext cx="2964958" cy="46088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08000" tIns="1548000" rIns="72000" bIns="36000" anchor="t" anchorCtr="0">
            <a:noAutofit/>
          </a:bodyPr>
          <a:lstStyle/>
          <a:p>
            <a:pPr lvl="0">
              <a:spcAft>
                <a:spcPts val="600"/>
              </a:spcAft>
              <a:buClr>
                <a:prstClr val="white"/>
              </a:buClr>
              <a:buSzPts val="1400"/>
              <a:defRPr/>
            </a:pPr>
            <a:endParaRPr lang="en-US" dirty="0">
              <a:solidFill>
                <a:schemeClr val="bg1"/>
              </a:solidFill>
              <a:cs typeface="Arial"/>
              <a:sym typeface="Arial"/>
            </a:endParaRPr>
          </a:p>
          <a:p>
            <a:pPr lvl="0">
              <a:buClr>
                <a:prstClr val="white"/>
              </a:buClr>
              <a:buSzPts val="1400"/>
              <a:defRPr/>
            </a:pPr>
            <a:r>
              <a:rPr lang="el-GR" b="1" dirty="0">
                <a:solidFill>
                  <a:schemeClr val="bg1"/>
                </a:solidFill>
                <a:cs typeface="Arial"/>
                <a:sym typeface="Arial"/>
              </a:rPr>
              <a:t>Επιδότηση</a:t>
            </a:r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 ασφαλιστικών εισφορών εργοδότη για εποχικά εργαζόμενους μερικής απασχόλησης, ως κίνητρο </a:t>
            </a:r>
            <a:r>
              <a:rPr lang="el-GR" dirty="0" err="1">
                <a:solidFill>
                  <a:schemeClr val="bg1"/>
                </a:solidFill>
                <a:cs typeface="Arial"/>
                <a:sym typeface="Arial"/>
              </a:rPr>
              <a:t>επαναπρόσληψης</a:t>
            </a:r>
            <a:endParaRPr lang="el-GR" dirty="0">
              <a:solidFill>
                <a:schemeClr val="bg1"/>
              </a:solidFill>
              <a:cs typeface="Arial"/>
              <a:sym typeface="Arial"/>
            </a:endParaRPr>
          </a:p>
        </p:txBody>
      </p:sp>
      <p:sp>
        <p:nvSpPr>
          <p:cNvPr id="65" name="Rectangle: Diagonal Corners Snipped 64">
            <a:extLst>
              <a:ext uri="{FF2B5EF4-FFF2-40B4-BE49-F238E27FC236}">
                <a16:creationId xmlns:a16="http://schemas.microsoft.com/office/drawing/2014/main" xmlns="" id="{C863239C-2BE4-489C-BFF4-C7B6450F73C8}"/>
              </a:ext>
            </a:extLst>
          </p:cNvPr>
          <p:cNvSpPr/>
          <p:nvPr/>
        </p:nvSpPr>
        <p:spPr>
          <a:xfrm>
            <a:off x="4474984" y="1656496"/>
            <a:ext cx="2753175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Επιδότηση ασφαλιστικών </a:t>
            </a:r>
          </a:p>
        </p:txBody>
      </p:sp>
      <p:sp>
        <p:nvSpPr>
          <p:cNvPr id="83" name="Google Shape;703;p5">
            <a:extLst>
              <a:ext uri="{FF2B5EF4-FFF2-40B4-BE49-F238E27FC236}">
                <a16:creationId xmlns:a16="http://schemas.microsoft.com/office/drawing/2014/main" xmlns="" id="{E670C18F-7F70-4E02-8AA0-359BAAC55A64}"/>
              </a:ext>
            </a:extLst>
          </p:cNvPr>
          <p:cNvSpPr/>
          <p:nvPr/>
        </p:nvSpPr>
        <p:spPr>
          <a:xfrm>
            <a:off x="8087351" y="1865915"/>
            <a:ext cx="2964958" cy="4516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l-GR" b="1" dirty="0"/>
              <a:t>Επέκταση</a:t>
            </a:r>
            <a:r>
              <a:rPr lang="el-GR" dirty="0"/>
              <a:t> των επιδομάτων ανεργίας που λήγουν τον μήνα Μάιο κατά δύο μήνες</a:t>
            </a:r>
            <a:endParaRPr lang="el-GR" dirty="0">
              <a:cs typeface="Arial"/>
              <a:sym typeface="Arial"/>
            </a:endParaRPr>
          </a:p>
        </p:txBody>
      </p:sp>
      <p:sp>
        <p:nvSpPr>
          <p:cNvPr id="84" name="Rectangle: Diagonal Corners Snipped 83">
            <a:extLst>
              <a:ext uri="{FF2B5EF4-FFF2-40B4-BE49-F238E27FC236}">
                <a16:creationId xmlns:a16="http://schemas.microsoft.com/office/drawing/2014/main" xmlns="" id="{32E10C94-8E0E-40E3-8353-C49AFD67AF93}"/>
              </a:ext>
            </a:extLst>
          </p:cNvPr>
          <p:cNvSpPr/>
          <p:nvPr/>
        </p:nvSpPr>
        <p:spPr>
          <a:xfrm>
            <a:off x="8087353" y="1676300"/>
            <a:ext cx="2753175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Επιδόματα ανεργίας</a:t>
            </a:r>
          </a:p>
          <a:p>
            <a:pPr>
              <a:defRPr/>
            </a:pPr>
            <a:endParaRPr lang="el-GR" sz="2000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9A5E4D7-CB9B-4008-A641-629E6F186B81}"/>
              </a:ext>
            </a:extLst>
          </p:cNvPr>
          <p:cNvGrpSpPr>
            <a:grpSpLocks noChangeAspect="1"/>
          </p:cNvGrpSpPr>
          <p:nvPr/>
        </p:nvGrpSpPr>
        <p:grpSpPr>
          <a:xfrm>
            <a:off x="8249488" y="2667993"/>
            <a:ext cx="756000" cy="756000"/>
            <a:chOff x="944563" y="2697163"/>
            <a:chExt cx="123825" cy="123825"/>
          </a:xfrm>
          <a:solidFill>
            <a:schemeClr val="tx1"/>
          </a:solidFill>
        </p:grpSpPr>
        <p:sp>
          <p:nvSpPr>
            <p:cNvPr id="70" name="Freeform 163">
              <a:extLst>
                <a:ext uri="{FF2B5EF4-FFF2-40B4-BE49-F238E27FC236}">
                  <a16:creationId xmlns:a16="http://schemas.microsoft.com/office/drawing/2014/main" xmlns="" id="{FC76EE71-A66B-4569-A085-83772FF150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563" y="2697163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5 w 78"/>
                <a:gd name="T11" fmla="*/ 75 h 78"/>
                <a:gd name="T12" fmla="*/ 4 w 78"/>
                <a:gd name="T13" fmla="*/ 75 h 78"/>
                <a:gd name="T14" fmla="*/ 4 w 78"/>
                <a:gd name="T15" fmla="*/ 4 h 78"/>
                <a:gd name="T16" fmla="*/ 75 w 78"/>
                <a:gd name="T17" fmla="*/ 4 h 78"/>
                <a:gd name="T18" fmla="*/ 75 w 78"/>
                <a:gd name="T19" fmla="*/ 7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5" y="75"/>
                  </a:moveTo>
                  <a:lnTo>
                    <a:pt x="4" y="75"/>
                  </a:lnTo>
                  <a:lnTo>
                    <a:pt x="4" y="4"/>
                  </a:lnTo>
                  <a:lnTo>
                    <a:pt x="75" y="4"/>
                  </a:lnTo>
                  <a:lnTo>
                    <a:pt x="7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71" name="Freeform 164">
              <a:extLst>
                <a:ext uri="{FF2B5EF4-FFF2-40B4-BE49-F238E27FC236}">
                  <a16:creationId xmlns:a16="http://schemas.microsoft.com/office/drawing/2014/main" xmlns="" id="{537827B9-39B0-465F-8F1C-FEFF53CE7B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200" y="2717800"/>
              <a:ext cx="82550" cy="82550"/>
            </a:xfrm>
            <a:custGeom>
              <a:avLst/>
              <a:gdLst>
                <a:gd name="T0" fmla="*/ 191 w 382"/>
                <a:gd name="T1" fmla="*/ 382 h 382"/>
                <a:gd name="T2" fmla="*/ 0 w 382"/>
                <a:gd name="T3" fmla="*/ 191 h 382"/>
                <a:gd name="T4" fmla="*/ 191 w 382"/>
                <a:gd name="T5" fmla="*/ 0 h 382"/>
                <a:gd name="T6" fmla="*/ 382 w 382"/>
                <a:gd name="T7" fmla="*/ 191 h 382"/>
                <a:gd name="T8" fmla="*/ 191 w 382"/>
                <a:gd name="T9" fmla="*/ 382 h 382"/>
                <a:gd name="T10" fmla="*/ 191 w 382"/>
                <a:gd name="T11" fmla="*/ 24 h 382"/>
                <a:gd name="T12" fmla="*/ 24 w 382"/>
                <a:gd name="T13" fmla="*/ 191 h 382"/>
                <a:gd name="T14" fmla="*/ 191 w 382"/>
                <a:gd name="T15" fmla="*/ 357 h 382"/>
                <a:gd name="T16" fmla="*/ 357 w 382"/>
                <a:gd name="T17" fmla="*/ 191 h 382"/>
                <a:gd name="T18" fmla="*/ 191 w 382"/>
                <a:gd name="T19" fmla="*/ 2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382">
                  <a:moveTo>
                    <a:pt x="191" y="382"/>
                  </a:moveTo>
                  <a:cubicBezTo>
                    <a:pt x="85" y="382"/>
                    <a:pt x="0" y="296"/>
                    <a:pt x="0" y="191"/>
                  </a:cubicBezTo>
                  <a:cubicBezTo>
                    <a:pt x="0" y="85"/>
                    <a:pt x="85" y="0"/>
                    <a:pt x="191" y="0"/>
                  </a:cubicBezTo>
                  <a:cubicBezTo>
                    <a:pt x="296" y="0"/>
                    <a:pt x="382" y="85"/>
                    <a:pt x="382" y="191"/>
                  </a:cubicBezTo>
                  <a:cubicBezTo>
                    <a:pt x="382" y="296"/>
                    <a:pt x="296" y="382"/>
                    <a:pt x="191" y="382"/>
                  </a:cubicBezTo>
                  <a:close/>
                  <a:moveTo>
                    <a:pt x="191" y="24"/>
                  </a:moveTo>
                  <a:cubicBezTo>
                    <a:pt x="99" y="24"/>
                    <a:pt x="24" y="99"/>
                    <a:pt x="24" y="191"/>
                  </a:cubicBezTo>
                  <a:cubicBezTo>
                    <a:pt x="24" y="283"/>
                    <a:pt x="99" y="357"/>
                    <a:pt x="191" y="357"/>
                  </a:cubicBezTo>
                  <a:cubicBezTo>
                    <a:pt x="283" y="357"/>
                    <a:pt x="357" y="283"/>
                    <a:pt x="357" y="191"/>
                  </a:cubicBezTo>
                  <a:cubicBezTo>
                    <a:pt x="357" y="99"/>
                    <a:pt x="283" y="24"/>
                    <a:pt x="19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72" name="Freeform 165">
              <a:extLst>
                <a:ext uri="{FF2B5EF4-FFF2-40B4-BE49-F238E27FC236}">
                  <a16:creationId xmlns:a16="http://schemas.microsoft.com/office/drawing/2014/main" xmlns="" id="{B2314730-9ED8-4AB9-B545-01EB3E968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00" y="2730500"/>
              <a:ext cx="31750" cy="31750"/>
            </a:xfrm>
            <a:custGeom>
              <a:avLst/>
              <a:gdLst>
                <a:gd name="T0" fmla="*/ 20 w 20"/>
                <a:gd name="T1" fmla="*/ 20 h 20"/>
                <a:gd name="T2" fmla="*/ 0 w 20"/>
                <a:gd name="T3" fmla="*/ 20 h 20"/>
                <a:gd name="T4" fmla="*/ 0 w 20"/>
                <a:gd name="T5" fmla="*/ 0 h 20"/>
                <a:gd name="T6" fmla="*/ 4 w 20"/>
                <a:gd name="T7" fmla="*/ 0 h 20"/>
                <a:gd name="T8" fmla="*/ 4 w 20"/>
                <a:gd name="T9" fmla="*/ 16 h 20"/>
                <a:gd name="T10" fmla="*/ 20 w 20"/>
                <a:gd name="T11" fmla="*/ 16 h 20"/>
                <a:gd name="T12" fmla="*/ 20 w 2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6"/>
                  </a:lnTo>
                  <a:lnTo>
                    <a:pt x="20" y="16"/>
                  </a:ln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xmlns="" id="{30845867-269E-452D-A94C-1ADF2A58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21</a:t>
            </a:fld>
            <a:endParaRPr lang="en-US" sz="1400" dirty="0">
              <a:latin typeface="+mn-lt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1DEB4FCB-83A3-4A6B-8DA4-B580D2A27CD2}"/>
              </a:ext>
            </a:extLst>
          </p:cNvPr>
          <p:cNvGrpSpPr/>
          <p:nvPr/>
        </p:nvGrpSpPr>
        <p:grpSpPr>
          <a:xfrm>
            <a:off x="1111460" y="2667993"/>
            <a:ext cx="756000" cy="756000"/>
            <a:chOff x="4961286" y="1763825"/>
            <a:chExt cx="864000" cy="775152"/>
          </a:xfrm>
          <a:solidFill>
            <a:schemeClr val="bg1"/>
          </a:solidFill>
        </p:grpSpPr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xmlns="" id="{117747BF-8586-472B-B3B2-123C2627F8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1286" y="1763825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grpSp>
          <p:nvGrpSpPr>
            <p:cNvPr id="43" name="Group 243">
              <a:extLst>
                <a:ext uri="{FF2B5EF4-FFF2-40B4-BE49-F238E27FC236}">
                  <a16:creationId xmlns:a16="http://schemas.microsoft.com/office/drawing/2014/main" xmlns="" id="{881BCC17-8D0A-4DF6-B98B-DCFF056EC2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2647" y="1935086"/>
              <a:ext cx="459908" cy="428386"/>
              <a:chOff x="3942" y="1627"/>
              <a:chExt cx="503" cy="469"/>
            </a:xfrm>
            <a:grpFill/>
          </p:grpSpPr>
          <p:sp>
            <p:nvSpPr>
              <p:cNvPr id="44" name="AutoShape 244">
                <a:extLst>
                  <a:ext uri="{FF2B5EF4-FFF2-40B4-BE49-F238E27FC236}">
                    <a16:creationId xmlns:a16="http://schemas.microsoft.com/office/drawing/2014/main" xmlns="" id="{B5DD5E8C-B6F6-4B3E-9AEC-4B9E6CB07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976" y="1627"/>
                <a:ext cx="469" cy="4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2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500" y="13723"/>
                    </a:moveTo>
                    <a:cubicBezTo>
                      <a:pt x="3128" y="12793"/>
                      <a:pt x="2937" y="11801"/>
                      <a:pt x="2937" y="10800"/>
                    </a:cubicBezTo>
                    <a:cubicBezTo>
                      <a:pt x="2937" y="6457"/>
                      <a:pt x="6457" y="2937"/>
                      <a:pt x="10800" y="2937"/>
                    </a:cubicBezTo>
                    <a:cubicBezTo>
                      <a:pt x="15142" y="2937"/>
                      <a:pt x="18663" y="6457"/>
                      <a:pt x="18663" y="10800"/>
                    </a:cubicBezTo>
                    <a:cubicBezTo>
                      <a:pt x="18663" y="11801"/>
                      <a:pt x="18471" y="12793"/>
                      <a:pt x="18099" y="13723"/>
                    </a:cubicBezTo>
                    <a:lnTo>
                      <a:pt x="20825" y="14815"/>
                    </a:lnTo>
                    <a:cubicBezTo>
                      <a:pt x="21337" y="13538"/>
                      <a:pt x="21600" y="1217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175"/>
                      <a:pt x="262" y="13538"/>
                      <a:pt x="774" y="14815"/>
                    </a:cubicBez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" name="Rectangle 245">
                <a:extLst>
                  <a:ext uri="{FF2B5EF4-FFF2-40B4-BE49-F238E27FC236}">
                    <a16:creationId xmlns:a16="http://schemas.microsoft.com/office/drawing/2014/main" xmlns="" id="{7833F764-A928-48AE-AFCC-7661CCE27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2" y="1889"/>
                <a:ext cx="292" cy="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246">
                <a:extLst>
                  <a:ext uri="{FF2B5EF4-FFF2-40B4-BE49-F238E27FC236}">
                    <a16:creationId xmlns:a16="http://schemas.microsoft.com/office/drawing/2014/main" xmlns="" id="{012F48EE-A72B-45CC-8A41-DE8E6629C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3" y="1806"/>
                <a:ext cx="292" cy="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3CEAD170-5090-4C71-851A-79C94B9B09C6}"/>
              </a:ext>
            </a:extLst>
          </p:cNvPr>
          <p:cNvGrpSpPr>
            <a:grpSpLocks noChangeAspect="1"/>
          </p:cNvGrpSpPr>
          <p:nvPr/>
        </p:nvGrpSpPr>
        <p:grpSpPr>
          <a:xfrm>
            <a:off x="4643517" y="2628410"/>
            <a:ext cx="748039" cy="756000"/>
            <a:chOff x="7354888" y="617538"/>
            <a:chExt cx="298450" cy="301625"/>
          </a:xfrm>
          <a:solidFill>
            <a:schemeClr val="bg1"/>
          </a:solidFill>
        </p:grpSpPr>
        <p:sp>
          <p:nvSpPr>
            <p:cNvPr id="29" name="Freeform 165">
              <a:extLst>
                <a:ext uri="{FF2B5EF4-FFF2-40B4-BE49-F238E27FC236}">
                  <a16:creationId xmlns:a16="http://schemas.microsoft.com/office/drawing/2014/main" xmlns="" id="{3907CBC1-9E23-4ADB-A1FB-3FB6C9906F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4888" y="617538"/>
              <a:ext cx="298450" cy="301625"/>
            </a:xfrm>
            <a:custGeom>
              <a:avLst/>
              <a:gdLst>
                <a:gd name="T0" fmla="*/ 146 w 192"/>
                <a:gd name="T1" fmla="*/ 185 h 194"/>
                <a:gd name="T2" fmla="*/ 173 w 192"/>
                <a:gd name="T3" fmla="*/ 131 h 194"/>
                <a:gd name="T4" fmla="*/ 176 w 192"/>
                <a:gd name="T5" fmla="*/ 58 h 194"/>
                <a:gd name="T6" fmla="*/ 163 w 192"/>
                <a:gd name="T7" fmla="*/ 45 h 194"/>
                <a:gd name="T8" fmla="*/ 151 w 192"/>
                <a:gd name="T9" fmla="*/ 101 h 194"/>
                <a:gd name="T10" fmla="*/ 105 w 192"/>
                <a:gd name="T11" fmla="*/ 132 h 194"/>
                <a:gd name="T12" fmla="*/ 102 w 192"/>
                <a:gd name="T13" fmla="*/ 185 h 194"/>
                <a:gd name="T14" fmla="*/ 91 w 192"/>
                <a:gd name="T15" fmla="*/ 141 h 194"/>
                <a:gd name="T16" fmla="*/ 58 w 192"/>
                <a:gd name="T17" fmla="*/ 103 h 194"/>
                <a:gd name="T18" fmla="*/ 42 w 192"/>
                <a:gd name="T19" fmla="*/ 58 h 194"/>
                <a:gd name="T20" fmla="*/ 20 w 192"/>
                <a:gd name="T21" fmla="*/ 49 h 194"/>
                <a:gd name="T22" fmla="*/ 16 w 192"/>
                <a:gd name="T23" fmla="*/ 122 h 194"/>
                <a:gd name="T24" fmla="*/ 46 w 192"/>
                <a:gd name="T25" fmla="*/ 157 h 194"/>
                <a:gd name="T26" fmla="*/ 9 w 192"/>
                <a:gd name="T27" fmla="*/ 185 h 194"/>
                <a:gd name="T28" fmla="*/ 184 w 192"/>
                <a:gd name="T29" fmla="*/ 9 h 194"/>
                <a:gd name="T30" fmla="*/ 110 w 192"/>
                <a:gd name="T31" fmla="*/ 167 h 194"/>
                <a:gd name="T32" fmla="*/ 111 w 192"/>
                <a:gd name="T33" fmla="*/ 138 h 194"/>
                <a:gd name="T34" fmla="*/ 144 w 192"/>
                <a:gd name="T35" fmla="*/ 107 h 194"/>
                <a:gd name="T36" fmla="*/ 147 w 192"/>
                <a:gd name="T37" fmla="*/ 108 h 194"/>
                <a:gd name="T38" fmla="*/ 120 w 192"/>
                <a:gd name="T39" fmla="*/ 142 h 194"/>
                <a:gd name="T40" fmla="*/ 126 w 192"/>
                <a:gd name="T41" fmla="*/ 148 h 194"/>
                <a:gd name="T42" fmla="*/ 159 w 192"/>
                <a:gd name="T43" fmla="*/ 108 h 194"/>
                <a:gd name="T44" fmla="*/ 163 w 192"/>
                <a:gd name="T45" fmla="*/ 53 h 194"/>
                <a:gd name="T46" fmla="*/ 168 w 192"/>
                <a:gd name="T47" fmla="*/ 58 h 194"/>
                <a:gd name="T48" fmla="*/ 167 w 192"/>
                <a:gd name="T49" fmla="*/ 125 h 194"/>
                <a:gd name="T50" fmla="*/ 138 w 192"/>
                <a:gd name="T51" fmla="*/ 154 h 194"/>
                <a:gd name="T52" fmla="*/ 110 w 192"/>
                <a:gd name="T53" fmla="*/ 185 h 194"/>
                <a:gd name="T54" fmla="*/ 26 w 192"/>
                <a:gd name="T55" fmla="*/ 125 h 194"/>
                <a:gd name="T56" fmla="*/ 25 w 192"/>
                <a:gd name="T57" fmla="*/ 58 h 194"/>
                <a:gd name="T58" fmla="*/ 29 w 192"/>
                <a:gd name="T59" fmla="*/ 53 h 194"/>
                <a:gd name="T60" fmla="*/ 34 w 192"/>
                <a:gd name="T61" fmla="*/ 108 h 194"/>
                <a:gd name="T62" fmla="*/ 67 w 192"/>
                <a:gd name="T63" fmla="*/ 148 h 194"/>
                <a:gd name="T64" fmla="*/ 73 w 192"/>
                <a:gd name="T65" fmla="*/ 142 h 194"/>
                <a:gd name="T66" fmla="*/ 46 w 192"/>
                <a:gd name="T67" fmla="*/ 108 h 194"/>
                <a:gd name="T68" fmla="*/ 49 w 192"/>
                <a:gd name="T69" fmla="*/ 107 h 194"/>
                <a:gd name="T70" fmla="*/ 81 w 192"/>
                <a:gd name="T71" fmla="*/ 138 h 194"/>
                <a:gd name="T72" fmla="*/ 83 w 192"/>
                <a:gd name="T73" fmla="*/ 167 h 194"/>
                <a:gd name="T74" fmla="*/ 54 w 192"/>
                <a:gd name="T75" fmla="*/ 185 h 194"/>
                <a:gd name="T76" fmla="*/ 54 w 192"/>
                <a:gd name="T77" fmla="*/ 154 h 194"/>
                <a:gd name="T78" fmla="*/ 0 w 192"/>
                <a:gd name="T79" fmla="*/ 1 h 194"/>
                <a:gd name="T80" fmla="*/ 192 w 192"/>
                <a:gd name="T81" fmla="*/ 193 h 194"/>
                <a:gd name="T82" fmla="*/ 0 w 192"/>
                <a:gd name="T83" fmla="*/ 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4">
                  <a:moveTo>
                    <a:pt x="184" y="185"/>
                  </a:moveTo>
                  <a:cubicBezTo>
                    <a:pt x="146" y="185"/>
                    <a:pt x="146" y="185"/>
                    <a:pt x="146" y="185"/>
                  </a:cubicBezTo>
                  <a:cubicBezTo>
                    <a:pt x="146" y="157"/>
                    <a:pt x="146" y="157"/>
                    <a:pt x="146" y="157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5" y="128"/>
                    <a:pt x="176" y="125"/>
                    <a:pt x="176" y="122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4"/>
                    <a:pt x="175" y="51"/>
                    <a:pt x="172" y="49"/>
                  </a:cubicBezTo>
                  <a:cubicBezTo>
                    <a:pt x="170" y="46"/>
                    <a:pt x="166" y="45"/>
                    <a:pt x="163" y="45"/>
                  </a:cubicBezTo>
                  <a:cubicBezTo>
                    <a:pt x="156" y="45"/>
                    <a:pt x="151" y="51"/>
                    <a:pt x="151" y="58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46" y="98"/>
                    <a:pt x="139" y="98"/>
                    <a:pt x="135" y="103"/>
                  </a:cubicBezTo>
                  <a:cubicBezTo>
                    <a:pt x="105" y="132"/>
                    <a:pt x="105" y="132"/>
                    <a:pt x="105" y="132"/>
                  </a:cubicBezTo>
                  <a:cubicBezTo>
                    <a:pt x="103" y="135"/>
                    <a:pt x="102" y="138"/>
                    <a:pt x="102" y="141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91" y="185"/>
                    <a:pt x="91" y="185"/>
                    <a:pt x="91" y="185"/>
                  </a:cubicBezTo>
                  <a:cubicBezTo>
                    <a:pt x="91" y="141"/>
                    <a:pt x="91" y="141"/>
                    <a:pt x="91" y="141"/>
                  </a:cubicBezTo>
                  <a:cubicBezTo>
                    <a:pt x="91" y="138"/>
                    <a:pt x="90" y="135"/>
                    <a:pt x="87" y="132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3" y="98"/>
                    <a:pt x="47" y="98"/>
                    <a:pt x="42" y="10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1"/>
                    <a:pt x="36" y="45"/>
                    <a:pt x="30" y="45"/>
                  </a:cubicBezTo>
                  <a:cubicBezTo>
                    <a:pt x="26" y="45"/>
                    <a:pt x="23" y="46"/>
                    <a:pt x="20" y="49"/>
                  </a:cubicBezTo>
                  <a:cubicBezTo>
                    <a:pt x="18" y="51"/>
                    <a:pt x="16" y="54"/>
                    <a:pt x="16" y="58"/>
                  </a:cubicBezTo>
                  <a:cubicBezTo>
                    <a:pt x="16" y="122"/>
                    <a:pt x="16" y="122"/>
                    <a:pt x="16" y="122"/>
                  </a:cubicBezTo>
                  <a:cubicBezTo>
                    <a:pt x="16" y="125"/>
                    <a:pt x="18" y="128"/>
                    <a:pt x="20" y="13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85"/>
                    <a:pt x="46" y="185"/>
                    <a:pt x="46" y="185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184" y="9"/>
                    <a:pt x="184" y="9"/>
                    <a:pt x="184" y="9"/>
                  </a:cubicBezTo>
                  <a:lnTo>
                    <a:pt x="184" y="185"/>
                  </a:lnTo>
                  <a:close/>
                  <a:moveTo>
                    <a:pt x="110" y="167"/>
                  </a:moveTo>
                  <a:cubicBezTo>
                    <a:pt x="110" y="141"/>
                    <a:pt x="110" y="141"/>
                    <a:pt x="110" y="141"/>
                  </a:cubicBezTo>
                  <a:cubicBezTo>
                    <a:pt x="110" y="140"/>
                    <a:pt x="110" y="139"/>
                    <a:pt x="111" y="138"/>
                  </a:cubicBezTo>
                  <a:cubicBezTo>
                    <a:pt x="141" y="108"/>
                    <a:pt x="141" y="108"/>
                    <a:pt x="141" y="108"/>
                  </a:cubicBezTo>
                  <a:cubicBezTo>
                    <a:pt x="142" y="107"/>
                    <a:pt x="143" y="107"/>
                    <a:pt x="144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5" y="107"/>
                    <a:pt x="146" y="107"/>
                    <a:pt x="147" y="108"/>
                  </a:cubicBezTo>
                  <a:cubicBezTo>
                    <a:pt x="149" y="110"/>
                    <a:pt x="149" y="113"/>
                    <a:pt x="147" y="115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5" y="118"/>
                    <a:pt x="159" y="112"/>
                    <a:pt x="159" y="10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6"/>
                    <a:pt x="161" y="53"/>
                    <a:pt x="163" y="53"/>
                  </a:cubicBezTo>
                  <a:cubicBezTo>
                    <a:pt x="165" y="53"/>
                    <a:pt x="166" y="54"/>
                    <a:pt x="167" y="54"/>
                  </a:cubicBezTo>
                  <a:cubicBezTo>
                    <a:pt x="168" y="55"/>
                    <a:pt x="168" y="56"/>
                    <a:pt x="168" y="58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3"/>
                    <a:pt x="168" y="124"/>
                    <a:pt x="167" y="125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8" y="185"/>
                    <a:pt x="138" y="185"/>
                    <a:pt x="138" y="185"/>
                  </a:cubicBezTo>
                  <a:cubicBezTo>
                    <a:pt x="110" y="185"/>
                    <a:pt x="110" y="185"/>
                    <a:pt x="110" y="185"/>
                  </a:cubicBezTo>
                  <a:lnTo>
                    <a:pt x="110" y="167"/>
                  </a:lnTo>
                  <a:close/>
                  <a:moveTo>
                    <a:pt x="26" y="125"/>
                  </a:moveTo>
                  <a:cubicBezTo>
                    <a:pt x="25" y="124"/>
                    <a:pt x="24" y="123"/>
                    <a:pt x="24" y="122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6"/>
                    <a:pt x="25" y="55"/>
                    <a:pt x="26" y="54"/>
                  </a:cubicBezTo>
                  <a:cubicBezTo>
                    <a:pt x="27" y="54"/>
                    <a:pt x="28" y="53"/>
                    <a:pt x="29" y="53"/>
                  </a:cubicBezTo>
                  <a:cubicBezTo>
                    <a:pt x="32" y="53"/>
                    <a:pt x="34" y="56"/>
                    <a:pt x="34" y="5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12"/>
                    <a:pt x="37" y="118"/>
                    <a:pt x="40" y="120"/>
                  </a:cubicBezTo>
                  <a:cubicBezTo>
                    <a:pt x="67" y="148"/>
                    <a:pt x="67" y="148"/>
                    <a:pt x="67" y="148"/>
                  </a:cubicBezTo>
                  <a:cubicBezTo>
                    <a:pt x="67" y="148"/>
                    <a:pt x="67" y="148"/>
                    <a:pt x="67" y="148"/>
                  </a:cubicBezTo>
                  <a:cubicBezTo>
                    <a:pt x="73" y="142"/>
                    <a:pt x="73" y="142"/>
                    <a:pt x="73" y="142"/>
                  </a:cubicBezTo>
                  <a:cubicBezTo>
                    <a:pt x="46" y="115"/>
                    <a:pt x="46" y="115"/>
                    <a:pt x="46" y="115"/>
                  </a:cubicBezTo>
                  <a:cubicBezTo>
                    <a:pt x="44" y="113"/>
                    <a:pt x="44" y="110"/>
                    <a:pt x="46" y="108"/>
                  </a:cubicBezTo>
                  <a:cubicBezTo>
                    <a:pt x="46" y="107"/>
                    <a:pt x="48" y="107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50" y="107"/>
                    <a:pt x="51" y="107"/>
                    <a:pt x="52" y="108"/>
                  </a:cubicBezTo>
                  <a:cubicBezTo>
                    <a:pt x="81" y="138"/>
                    <a:pt x="81" y="138"/>
                    <a:pt x="81" y="138"/>
                  </a:cubicBezTo>
                  <a:cubicBezTo>
                    <a:pt x="82" y="139"/>
                    <a:pt x="83" y="140"/>
                    <a:pt x="83" y="141"/>
                  </a:cubicBezTo>
                  <a:cubicBezTo>
                    <a:pt x="83" y="167"/>
                    <a:pt x="83" y="167"/>
                    <a:pt x="83" y="167"/>
                  </a:cubicBezTo>
                  <a:cubicBezTo>
                    <a:pt x="83" y="185"/>
                    <a:pt x="83" y="185"/>
                    <a:pt x="83" y="185"/>
                  </a:cubicBezTo>
                  <a:cubicBezTo>
                    <a:pt x="54" y="185"/>
                    <a:pt x="54" y="185"/>
                    <a:pt x="54" y="185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4" y="154"/>
                    <a:pt x="54" y="154"/>
                    <a:pt x="54" y="154"/>
                  </a:cubicBezTo>
                  <a:lnTo>
                    <a:pt x="26" y="125"/>
                  </a:lnTo>
                  <a:close/>
                  <a:moveTo>
                    <a:pt x="0" y="1"/>
                  </a:moveTo>
                  <a:cubicBezTo>
                    <a:pt x="0" y="194"/>
                    <a:pt x="0" y="193"/>
                    <a:pt x="0" y="193"/>
                  </a:cubicBezTo>
                  <a:cubicBezTo>
                    <a:pt x="192" y="193"/>
                    <a:pt x="192" y="193"/>
                    <a:pt x="192" y="193"/>
                  </a:cubicBezTo>
                  <a:cubicBezTo>
                    <a:pt x="192" y="0"/>
                    <a:pt x="192" y="1"/>
                    <a:pt x="192" y="1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30" name="Freeform 166">
              <a:extLst>
                <a:ext uri="{FF2B5EF4-FFF2-40B4-BE49-F238E27FC236}">
                  <a16:creationId xmlns:a16="http://schemas.microsoft.com/office/drawing/2014/main" xmlns="" id="{73C6CA74-A138-469B-9584-D475D3E152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51725" y="671513"/>
              <a:ext cx="106363" cy="100013"/>
            </a:xfrm>
            <a:custGeom>
              <a:avLst/>
              <a:gdLst>
                <a:gd name="T0" fmla="*/ 49 w 69"/>
                <a:gd name="T1" fmla="*/ 0 h 64"/>
                <a:gd name="T2" fmla="*/ 34 w 69"/>
                <a:gd name="T3" fmla="*/ 6 h 64"/>
                <a:gd name="T4" fmla="*/ 20 w 69"/>
                <a:gd name="T5" fmla="*/ 0 h 64"/>
                <a:gd name="T6" fmla="*/ 0 w 69"/>
                <a:gd name="T7" fmla="*/ 19 h 64"/>
                <a:gd name="T8" fmla="*/ 5 w 69"/>
                <a:gd name="T9" fmla="*/ 33 h 64"/>
                <a:gd name="T10" fmla="*/ 5 w 69"/>
                <a:gd name="T11" fmla="*/ 33 h 64"/>
                <a:gd name="T12" fmla="*/ 5 w 69"/>
                <a:gd name="T13" fmla="*/ 33 h 64"/>
                <a:gd name="T14" fmla="*/ 32 w 69"/>
                <a:gd name="T15" fmla="*/ 61 h 64"/>
                <a:gd name="T16" fmla="*/ 34 w 69"/>
                <a:gd name="T17" fmla="*/ 64 h 64"/>
                <a:gd name="T18" fmla="*/ 37 w 69"/>
                <a:gd name="T19" fmla="*/ 61 h 64"/>
                <a:gd name="T20" fmla="*/ 64 w 69"/>
                <a:gd name="T21" fmla="*/ 33 h 64"/>
                <a:gd name="T22" fmla="*/ 64 w 69"/>
                <a:gd name="T23" fmla="*/ 33 h 64"/>
                <a:gd name="T24" fmla="*/ 69 w 69"/>
                <a:gd name="T25" fmla="*/ 20 h 64"/>
                <a:gd name="T26" fmla="*/ 49 w 69"/>
                <a:gd name="T27" fmla="*/ 0 h 64"/>
                <a:gd name="T28" fmla="*/ 56 w 69"/>
                <a:gd name="T29" fmla="*/ 30 h 64"/>
                <a:gd name="T30" fmla="*/ 34 w 69"/>
                <a:gd name="T31" fmla="*/ 52 h 64"/>
                <a:gd name="T32" fmla="*/ 13 w 69"/>
                <a:gd name="T33" fmla="*/ 30 h 64"/>
                <a:gd name="T34" fmla="*/ 8 w 69"/>
                <a:gd name="T35" fmla="*/ 21 h 64"/>
                <a:gd name="T36" fmla="*/ 23 w 69"/>
                <a:gd name="T37" fmla="*/ 8 h 64"/>
                <a:gd name="T38" fmla="*/ 33 w 69"/>
                <a:gd name="T39" fmla="*/ 13 h 64"/>
                <a:gd name="T40" fmla="*/ 33 w 69"/>
                <a:gd name="T41" fmla="*/ 13 h 64"/>
                <a:gd name="T42" fmla="*/ 34 w 69"/>
                <a:gd name="T43" fmla="*/ 14 h 64"/>
                <a:gd name="T44" fmla="*/ 36 w 69"/>
                <a:gd name="T45" fmla="*/ 13 h 64"/>
                <a:gd name="T46" fmla="*/ 36 w 69"/>
                <a:gd name="T47" fmla="*/ 13 h 64"/>
                <a:gd name="T48" fmla="*/ 46 w 69"/>
                <a:gd name="T49" fmla="*/ 8 h 64"/>
                <a:gd name="T50" fmla="*/ 61 w 69"/>
                <a:gd name="T51" fmla="*/ 21 h 64"/>
                <a:gd name="T52" fmla="*/ 56 w 69"/>
                <a:gd name="T53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64">
                  <a:moveTo>
                    <a:pt x="49" y="0"/>
                  </a:moveTo>
                  <a:cubicBezTo>
                    <a:pt x="43" y="0"/>
                    <a:pt x="38" y="2"/>
                    <a:pt x="34" y="6"/>
                  </a:cubicBezTo>
                  <a:cubicBezTo>
                    <a:pt x="31" y="2"/>
                    <a:pt x="26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4"/>
                    <a:pt x="2" y="29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7" y="29"/>
                    <a:pt x="69" y="24"/>
                    <a:pt x="69" y="20"/>
                  </a:cubicBezTo>
                  <a:cubicBezTo>
                    <a:pt x="69" y="9"/>
                    <a:pt x="60" y="0"/>
                    <a:pt x="49" y="0"/>
                  </a:cubicBezTo>
                  <a:close/>
                  <a:moveTo>
                    <a:pt x="56" y="30"/>
                  </a:moveTo>
                  <a:cubicBezTo>
                    <a:pt x="34" y="52"/>
                    <a:pt x="34" y="52"/>
                    <a:pt x="34" y="52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1" y="27"/>
                    <a:pt x="8" y="24"/>
                    <a:pt x="8" y="21"/>
                  </a:cubicBezTo>
                  <a:cubicBezTo>
                    <a:pt x="8" y="12"/>
                    <a:pt x="15" y="8"/>
                    <a:pt x="23" y="8"/>
                  </a:cubicBezTo>
                  <a:cubicBezTo>
                    <a:pt x="27" y="8"/>
                    <a:pt x="30" y="10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5" y="14"/>
                    <a:pt x="36" y="14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0"/>
                    <a:pt x="42" y="8"/>
                    <a:pt x="46" y="8"/>
                  </a:cubicBezTo>
                  <a:cubicBezTo>
                    <a:pt x="55" y="8"/>
                    <a:pt x="61" y="14"/>
                    <a:pt x="61" y="21"/>
                  </a:cubicBezTo>
                  <a:cubicBezTo>
                    <a:pt x="61" y="24"/>
                    <a:pt x="58" y="27"/>
                    <a:pt x="5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4856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46482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600" dirty="0" err="1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Στοχευμένες</a:t>
            </a:r>
            <a:r>
              <a:rPr lang="el-GR" sz="26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 πολιτικές</a:t>
            </a:r>
          </a:p>
        </p:txBody>
      </p:sp>
      <p:sp>
        <p:nvSpPr>
          <p:cNvPr id="61" name="Google Shape;703;p5">
            <a:extLst>
              <a:ext uri="{FF2B5EF4-FFF2-40B4-BE49-F238E27FC236}">
                <a16:creationId xmlns:a16="http://schemas.microsoft.com/office/drawing/2014/main" xmlns="" id="{D745F3C2-98F6-4114-A5BE-6E405A906B50}"/>
              </a:ext>
            </a:extLst>
          </p:cNvPr>
          <p:cNvSpPr/>
          <p:nvPr/>
        </p:nvSpPr>
        <p:spPr>
          <a:xfrm>
            <a:off x="1476940" y="1846112"/>
            <a:ext cx="3699850" cy="45368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08000" tIns="1080000" rIns="72000" bIns="36000" anchor="t" anchorCtr="0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Η αναστολή εργασίας και η αποζημίωση ειδικού σκοπού παραμένουν σε ισχύ έως και τον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Ιούνιο</a:t>
            </a: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2020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Λειτουργεί παράλληλα ο μηχανισμός ενίσχυσης της απασχόλησης «Συν-Εργασία»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Έκπτωση ενοικίου 40% μέχρι και τον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Ιούνιο</a:t>
            </a: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2020</a:t>
            </a: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 </a:t>
            </a:r>
          </a:p>
          <a:p>
            <a:pPr lvl="0">
              <a:buClr>
                <a:prstClr val="white"/>
              </a:buClr>
              <a:buSzPts val="1400"/>
              <a:defRPr/>
            </a:pPr>
            <a:endParaRPr lang="el-GR" sz="2000" dirty="0">
              <a:solidFill>
                <a:prstClr val="white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" name="Rectangle: Diagonal Corners Snipped 61">
            <a:extLst>
              <a:ext uri="{FF2B5EF4-FFF2-40B4-BE49-F238E27FC236}">
                <a16:creationId xmlns:a16="http://schemas.microsoft.com/office/drawing/2014/main" xmlns="" id="{75103966-AD38-42E6-9725-6737043B52B9}"/>
              </a:ext>
            </a:extLst>
          </p:cNvPr>
          <p:cNvSpPr/>
          <p:nvPr/>
        </p:nvSpPr>
        <p:spPr>
          <a:xfrm>
            <a:off x="1382825" y="1656496"/>
            <a:ext cx="3366453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Εστίαση</a:t>
            </a:r>
          </a:p>
          <a:p>
            <a:pPr>
              <a:defRPr/>
            </a:pPr>
            <a:endParaRPr lang="el-GR" sz="2000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64" name="Google Shape;703;p5">
            <a:extLst>
              <a:ext uri="{FF2B5EF4-FFF2-40B4-BE49-F238E27FC236}">
                <a16:creationId xmlns:a16="http://schemas.microsoft.com/office/drawing/2014/main" xmlns="" id="{886DC024-CF48-41D7-B5CB-6381EE3F1592}"/>
              </a:ext>
            </a:extLst>
          </p:cNvPr>
          <p:cNvSpPr/>
          <p:nvPr/>
        </p:nvSpPr>
        <p:spPr>
          <a:xfrm>
            <a:off x="6760675" y="1774020"/>
            <a:ext cx="3699850" cy="46088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08000" tIns="1080000" rIns="72000" bIns="36000" anchor="t" anchorCtr="0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Η αναστολή εργασίας και η αποζημίωση ειδικού σκοπού παραμένουν σε ισχύ έως και τον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Ιούλιο</a:t>
            </a: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2020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Λειτουργεί παράλληλα ο μηχανισμός ενίσχυσης της απασχόλησης «Συν-Εργασία»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Έκπτωση ενοικίου 40% μέχρι και τον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Αύγουστο 2020</a:t>
            </a: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 </a:t>
            </a:r>
          </a:p>
        </p:txBody>
      </p:sp>
      <p:sp>
        <p:nvSpPr>
          <p:cNvPr id="65" name="Rectangle: Diagonal Corners Snipped 64">
            <a:extLst>
              <a:ext uri="{FF2B5EF4-FFF2-40B4-BE49-F238E27FC236}">
                <a16:creationId xmlns:a16="http://schemas.microsoft.com/office/drawing/2014/main" xmlns="" id="{C863239C-2BE4-489C-BFF4-C7B6450F73C8}"/>
              </a:ext>
            </a:extLst>
          </p:cNvPr>
          <p:cNvSpPr/>
          <p:nvPr/>
        </p:nvSpPr>
        <p:spPr>
          <a:xfrm>
            <a:off x="6666561" y="1656496"/>
            <a:ext cx="3366453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Τουρισμός – Μεταφορές – Πολιτισμός – Αθλητισμός</a:t>
            </a:r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xmlns="" id="{30845867-269E-452D-A94C-1ADF2A58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22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114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xmlns="" id="{1A311278-BB8C-49F5-973E-CE40320D498E}"/>
              </a:ext>
            </a:extLst>
          </p:cNvPr>
          <p:cNvSpPr/>
          <p:nvPr/>
        </p:nvSpPr>
        <p:spPr>
          <a:xfrm>
            <a:off x="656945" y="1619308"/>
            <a:ext cx="6875425" cy="1243162"/>
          </a:xfrm>
          <a:prstGeom prst="snip2DiagRect">
            <a:avLst/>
          </a:prstGeom>
          <a:noFill/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4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Στήριξη επιχειρήσεων και μεγάλες επενδύσεις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3A47C279-62A6-430C-B451-636F307E41B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543827-C2B0-46E7-89AA-B56A23F9ACD0}" type="slidenum">
              <a:rPr lang="en-US" sz="1400" smtClean="0">
                <a:solidFill>
                  <a:schemeClr val="bg1"/>
                </a:solidFill>
              </a:rPr>
              <a:pPr algn="r"/>
              <a:t>23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0BD3BB2-3096-436B-AB40-68618A92B808}"/>
              </a:ext>
            </a:extLst>
          </p:cNvPr>
          <p:cNvSpPr/>
          <p:nvPr/>
        </p:nvSpPr>
        <p:spPr>
          <a:xfrm>
            <a:off x="933906" y="4963803"/>
            <a:ext cx="154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Α. Γεωργιάδης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527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B3620B36-DF1B-413D-A6C2-C6BAE9181AD9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Georgia"/>
                <a:cs typeface="Georgia"/>
                <a:sym typeface="Georgia"/>
              </a:rPr>
              <a:t>Στήριξη της ρευστότητας των επιχειρήσεων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B7184C1-6CA7-49BB-9EB2-99B38366D196}"/>
              </a:ext>
            </a:extLst>
          </p:cNvPr>
          <p:cNvGrpSpPr/>
          <p:nvPr/>
        </p:nvGrpSpPr>
        <p:grpSpPr>
          <a:xfrm>
            <a:off x="308103" y="1395543"/>
            <a:ext cx="11449968" cy="5311257"/>
            <a:chOff x="269529" y="1368324"/>
            <a:chExt cx="11449968" cy="531125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71AEA867-8FB7-422C-8651-D4012B53C1C6}"/>
                </a:ext>
              </a:extLst>
            </p:cNvPr>
            <p:cNvGrpSpPr/>
            <p:nvPr/>
          </p:nvGrpSpPr>
          <p:grpSpPr>
            <a:xfrm>
              <a:off x="588043" y="1368324"/>
              <a:ext cx="10824912" cy="5311257"/>
              <a:chOff x="588043" y="1368324"/>
              <a:chExt cx="10824912" cy="5311257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xmlns="" id="{170FB824-DB84-43A0-865D-3EEC515C0F4E}"/>
                  </a:ext>
                </a:extLst>
              </p:cNvPr>
              <p:cNvGrpSpPr/>
              <p:nvPr/>
            </p:nvGrpSpPr>
            <p:grpSpPr>
              <a:xfrm>
                <a:off x="588043" y="1703540"/>
                <a:ext cx="10824912" cy="4656852"/>
                <a:chOff x="588043" y="1703540"/>
                <a:chExt cx="10824912" cy="4656852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xmlns="" id="{4DB0E3BA-EA4F-4862-836A-B89ADD10CC4A}"/>
                    </a:ext>
                  </a:extLst>
                </p:cNvPr>
                <p:cNvGrpSpPr/>
                <p:nvPr/>
              </p:nvGrpSpPr>
              <p:grpSpPr>
                <a:xfrm>
                  <a:off x="588043" y="1703540"/>
                  <a:ext cx="10824912" cy="4656852"/>
                  <a:chOff x="588043" y="1703540"/>
                  <a:chExt cx="10824912" cy="4656852"/>
                </a:xfrm>
              </p:grpSpPr>
              <p:sp>
                <p:nvSpPr>
                  <p:cNvPr id="44" name="Rectangle: Diagonal Corners Snipped 43">
                    <a:extLst>
                      <a:ext uri="{FF2B5EF4-FFF2-40B4-BE49-F238E27FC236}">
                        <a16:creationId xmlns:a16="http://schemas.microsoft.com/office/drawing/2014/main" xmlns="" id="{0D19924C-CA61-4499-BD3F-2CFD4FBB36E9}"/>
                      </a:ext>
                    </a:extLst>
                  </p:cNvPr>
                  <p:cNvSpPr/>
                  <p:nvPr/>
                </p:nvSpPr>
                <p:spPr>
                  <a:xfrm>
                    <a:off x="6033087" y="1703540"/>
                    <a:ext cx="5379868" cy="1985454"/>
                  </a:xfrm>
                  <a:prstGeom prst="snip2DiagRect">
                    <a:avLst/>
                  </a:prstGeom>
                  <a:solidFill>
                    <a:srgbClr val="5AA2AE"/>
                  </a:solidFill>
                  <a:ln w="952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sym typeface="Georgia"/>
                    </a:endParaRPr>
                  </a:p>
                </p:txBody>
              </p:sp>
              <p:sp>
                <p:nvSpPr>
                  <p:cNvPr id="45" name="Rectangle: Diagonal Corners Snipped 44">
                    <a:extLst>
                      <a:ext uri="{FF2B5EF4-FFF2-40B4-BE49-F238E27FC236}">
                        <a16:creationId xmlns:a16="http://schemas.microsoft.com/office/drawing/2014/main" xmlns="" id="{72E7DDE8-F646-4C00-8BC3-28274756B374}"/>
                      </a:ext>
                    </a:extLst>
                  </p:cNvPr>
                  <p:cNvSpPr/>
                  <p:nvPr/>
                </p:nvSpPr>
                <p:spPr>
                  <a:xfrm>
                    <a:off x="6033087" y="3791686"/>
                    <a:ext cx="5379868" cy="2568705"/>
                  </a:xfrm>
                  <a:prstGeom prst="snip2DiagRect">
                    <a:avLst>
                      <a:gd name="adj1" fmla="val 0"/>
                      <a:gd name="adj2" fmla="val 10863"/>
                    </a:avLst>
                  </a:prstGeom>
                  <a:solidFill>
                    <a:srgbClr val="D6DCE5"/>
                  </a:solidFill>
                  <a:ln w="952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sym typeface="Georgia"/>
                    </a:endParaRPr>
                  </a:p>
                </p:txBody>
              </p:sp>
              <p:sp>
                <p:nvSpPr>
                  <p:cNvPr id="46" name="Rectangle: Diagonal Corners Snipped 45">
                    <a:extLst>
                      <a:ext uri="{FF2B5EF4-FFF2-40B4-BE49-F238E27FC236}">
                        <a16:creationId xmlns:a16="http://schemas.microsoft.com/office/drawing/2014/main" xmlns="" id="{5A4E1227-9573-4A5D-BCE2-3F7AC45D7518}"/>
                      </a:ext>
                    </a:extLst>
                  </p:cNvPr>
                  <p:cNvSpPr/>
                  <p:nvPr/>
                </p:nvSpPr>
                <p:spPr>
                  <a:xfrm>
                    <a:off x="588043" y="3791686"/>
                    <a:ext cx="5379868" cy="2568706"/>
                  </a:xfrm>
                  <a:prstGeom prst="snip2DiagRect">
                    <a:avLst/>
                  </a:prstGeom>
                  <a:solidFill>
                    <a:srgbClr val="5AA2AE">
                      <a:lumMod val="60000"/>
                      <a:lumOff val="40000"/>
                    </a:srgbClr>
                  </a:solidFill>
                  <a:ln w="952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sym typeface="Georgia"/>
                    </a:endParaRPr>
                  </a:p>
                </p:txBody>
              </p:sp>
              <p:sp>
                <p:nvSpPr>
                  <p:cNvPr id="47" name="Rectangle: Diagonal Corners Snipped 46">
                    <a:extLst>
                      <a:ext uri="{FF2B5EF4-FFF2-40B4-BE49-F238E27FC236}">
                        <a16:creationId xmlns:a16="http://schemas.microsoft.com/office/drawing/2014/main" xmlns="" id="{16C22C52-8DB3-4801-8A29-D36D3D8081DC}"/>
                      </a:ext>
                    </a:extLst>
                  </p:cNvPr>
                  <p:cNvSpPr/>
                  <p:nvPr/>
                </p:nvSpPr>
                <p:spPr>
                  <a:xfrm>
                    <a:off x="588044" y="1703540"/>
                    <a:ext cx="5379868" cy="1985454"/>
                  </a:xfrm>
                  <a:prstGeom prst="snip2DiagRect">
                    <a:avLst/>
                  </a:prstGeom>
                  <a:solidFill>
                    <a:srgbClr val="5AA2AE">
                      <a:lumMod val="75000"/>
                    </a:srgbClr>
                  </a:solidFill>
                  <a:ln w="952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sym typeface="Georgia"/>
                    </a:endParaRPr>
                  </a:p>
                </p:txBody>
              </p:sp>
            </p:grpSp>
            <p:sp>
              <p:nvSpPr>
                <p:cNvPr id="43" name="Rectangle: Diagonal Corners Snipped 42">
                  <a:extLst>
                    <a:ext uri="{FF2B5EF4-FFF2-40B4-BE49-F238E27FC236}">
                      <a16:creationId xmlns:a16="http://schemas.microsoft.com/office/drawing/2014/main" xmlns="" id="{6A392B85-EEAA-4656-9741-4EA008047584}"/>
                    </a:ext>
                  </a:extLst>
                </p:cNvPr>
                <p:cNvSpPr/>
                <p:nvPr/>
              </p:nvSpPr>
              <p:spPr>
                <a:xfrm rot="2704752">
                  <a:off x="5662260" y="3428123"/>
                  <a:ext cx="698024" cy="649953"/>
                </a:xfrm>
                <a:prstGeom prst="snip2DiagRect">
                  <a:avLst>
                    <a:gd name="adj1" fmla="val 0"/>
                    <a:gd name="adj2" fmla="val 0"/>
                  </a:avLst>
                </a:prstGeom>
                <a:solidFill>
                  <a:sysClr val="window" lastClr="FFFFFF"/>
                </a:solidFill>
                <a:ln w="9525" cap="flat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80669" tIns="80669" rIns="242029" bIns="80669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sym typeface="Georgia"/>
                  </a:endParaRPr>
                </a:p>
              </p:txBody>
            </p:sp>
          </p:grpSp>
          <p:sp>
            <p:nvSpPr>
              <p:cNvPr id="40" name="Rectangle: Diagonal Corners Snipped 39">
                <a:extLst>
                  <a:ext uri="{FF2B5EF4-FFF2-40B4-BE49-F238E27FC236}">
                    <a16:creationId xmlns:a16="http://schemas.microsoft.com/office/drawing/2014/main" xmlns="" id="{EC2C0BE6-6A69-4524-ACCD-A2033735BCD4}"/>
                  </a:ext>
                </a:extLst>
              </p:cNvPr>
              <p:cNvSpPr/>
              <p:nvPr/>
            </p:nvSpPr>
            <p:spPr>
              <a:xfrm rot="2704752">
                <a:off x="5726861" y="6132730"/>
                <a:ext cx="587029" cy="506673"/>
              </a:xfrm>
              <a:prstGeom prst="snip2DiagRect">
                <a:avLst>
                  <a:gd name="adj1" fmla="val 0"/>
                  <a:gd name="adj2" fmla="val 0"/>
                </a:avLst>
              </a:prstGeom>
              <a:solidFill>
                <a:sysClr val="window" lastClr="FFFFFF"/>
              </a:solidFill>
              <a:ln w="9525" cap="flat" cmpd="sng">
                <a:solidFill>
                  <a:sysClr val="window" lastClr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0669" tIns="80669" rIns="242029" bIns="806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Georgia"/>
                </a:endParaRPr>
              </a:p>
            </p:txBody>
          </p:sp>
          <p:sp>
            <p:nvSpPr>
              <p:cNvPr id="41" name="Rectangle: Diagonal Corners Snipped 40">
                <a:extLst>
                  <a:ext uri="{FF2B5EF4-FFF2-40B4-BE49-F238E27FC236}">
                    <a16:creationId xmlns:a16="http://schemas.microsoft.com/office/drawing/2014/main" xmlns="" id="{7F94A5A6-6A28-4B4E-95CE-BA1923597B34}"/>
                  </a:ext>
                </a:extLst>
              </p:cNvPr>
              <p:cNvSpPr/>
              <p:nvPr/>
            </p:nvSpPr>
            <p:spPr>
              <a:xfrm rot="2704752">
                <a:off x="5706983" y="1408502"/>
                <a:ext cx="587029" cy="506673"/>
              </a:xfrm>
              <a:prstGeom prst="snip2DiagRect">
                <a:avLst>
                  <a:gd name="adj1" fmla="val 0"/>
                  <a:gd name="adj2" fmla="val 0"/>
                </a:avLst>
              </a:prstGeom>
              <a:solidFill>
                <a:sysClr val="window" lastClr="FFFFFF"/>
              </a:solidFill>
              <a:ln w="9525" cap="flat" cmpd="sng">
                <a:solidFill>
                  <a:sysClr val="window" lastClr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0669" tIns="80669" rIns="242029" bIns="806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Georgia"/>
                </a:endParaRPr>
              </a:p>
            </p:txBody>
          </p:sp>
        </p:grpSp>
        <p:sp>
          <p:nvSpPr>
            <p:cNvPr id="37" name="Rectangle: Diagonal Corners Snipped 36">
              <a:extLst>
                <a:ext uri="{FF2B5EF4-FFF2-40B4-BE49-F238E27FC236}">
                  <a16:creationId xmlns:a16="http://schemas.microsoft.com/office/drawing/2014/main" xmlns="" id="{8177B938-248F-460D-9BC6-FF76C9F91308}"/>
                </a:ext>
              </a:extLst>
            </p:cNvPr>
            <p:cNvSpPr/>
            <p:nvPr/>
          </p:nvSpPr>
          <p:spPr>
            <a:xfrm rot="2704752">
              <a:off x="229351" y="3481800"/>
              <a:ext cx="587029" cy="506673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ysClr val="window" lastClr="FFFFFF"/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Georgia"/>
              </a:endParaRPr>
            </a:p>
          </p:txBody>
        </p:sp>
        <p:sp>
          <p:nvSpPr>
            <p:cNvPr id="38" name="Rectangle: Diagonal Corners Snipped 37">
              <a:extLst>
                <a:ext uri="{FF2B5EF4-FFF2-40B4-BE49-F238E27FC236}">
                  <a16:creationId xmlns:a16="http://schemas.microsoft.com/office/drawing/2014/main" xmlns="" id="{E7980704-F66B-484E-B9E1-21B9EFD87F88}"/>
                </a:ext>
              </a:extLst>
            </p:cNvPr>
            <p:cNvSpPr/>
            <p:nvPr/>
          </p:nvSpPr>
          <p:spPr>
            <a:xfrm rot="2704752">
              <a:off x="11172646" y="3510039"/>
              <a:ext cx="587029" cy="506673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ysClr val="window" lastClr="FFFFFF"/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Georgia"/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C7A64CA-9589-4964-9D06-073C54FB857E}"/>
              </a:ext>
            </a:extLst>
          </p:cNvPr>
          <p:cNvSpPr/>
          <p:nvPr/>
        </p:nvSpPr>
        <p:spPr>
          <a:xfrm>
            <a:off x="2267080" y="2145394"/>
            <a:ext cx="3177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prstClr val="white"/>
                </a:solidFill>
                <a:ea typeface="Times New Roman" panose="02020603050405020304" pitchFamily="18" charset="0"/>
              </a:rPr>
              <a:t>Παροχή εγγύησης</a:t>
            </a:r>
          </a:p>
          <a:p>
            <a:pPr algn="ctr"/>
            <a:r>
              <a:rPr lang="el-GR" sz="2400" b="1" dirty="0">
                <a:solidFill>
                  <a:prstClr val="white"/>
                </a:solidFill>
                <a:ea typeface="Times New Roman" panose="02020603050405020304" pitchFamily="18" charset="0"/>
              </a:rPr>
              <a:t> από την Αναπτυξιακή Τράπεζα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05307700-0570-43D0-A6B7-A5674711D3F9}"/>
              </a:ext>
            </a:extLst>
          </p:cNvPr>
          <p:cNvSpPr/>
          <p:nvPr/>
        </p:nvSpPr>
        <p:spPr>
          <a:xfrm>
            <a:off x="7654353" y="1944558"/>
            <a:ext cx="34972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prstClr val="white"/>
                </a:solidFill>
                <a:ea typeface="Times New Roman" panose="02020603050405020304" pitchFamily="18" charset="0"/>
              </a:rPr>
              <a:t>Νέες δράσεις ρευστότητας που κινητοποιούν συνολικά €5 δισ.</a:t>
            </a:r>
          </a:p>
        </p:txBody>
      </p:sp>
      <p:sp>
        <p:nvSpPr>
          <p:cNvPr id="65" name="Freeform 43">
            <a:extLst>
              <a:ext uri="{FF2B5EF4-FFF2-40B4-BE49-F238E27FC236}">
                <a16:creationId xmlns:a16="http://schemas.microsoft.com/office/drawing/2014/main" xmlns="" id="{5C85306F-1D3F-4B7F-80FA-8D62432A5298}"/>
              </a:ext>
            </a:extLst>
          </p:cNvPr>
          <p:cNvSpPr>
            <a:spLocks noEditPoints="1"/>
          </p:cNvSpPr>
          <p:nvPr/>
        </p:nvSpPr>
        <p:spPr bwMode="auto">
          <a:xfrm>
            <a:off x="1442778" y="2432013"/>
            <a:ext cx="389024" cy="334445"/>
          </a:xfrm>
          <a:custGeom>
            <a:avLst/>
            <a:gdLst>
              <a:gd name="T0" fmla="*/ 89 w 89"/>
              <a:gd name="T1" fmla="*/ 13 h 76"/>
              <a:gd name="T2" fmla="*/ 68 w 89"/>
              <a:gd name="T3" fmla="*/ 13 h 76"/>
              <a:gd name="T4" fmla="*/ 68 w 89"/>
              <a:gd name="T5" fmla="*/ 4 h 76"/>
              <a:gd name="T6" fmla="*/ 64 w 89"/>
              <a:gd name="T7" fmla="*/ 0 h 76"/>
              <a:gd name="T8" fmla="*/ 25 w 89"/>
              <a:gd name="T9" fmla="*/ 0 h 76"/>
              <a:gd name="T10" fmla="*/ 21 w 89"/>
              <a:gd name="T11" fmla="*/ 4 h 76"/>
              <a:gd name="T12" fmla="*/ 21 w 89"/>
              <a:gd name="T13" fmla="*/ 13 h 76"/>
              <a:gd name="T14" fmla="*/ 0 w 89"/>
              <a:gd name="T15" fmla="*/ 13 h 76"/>
              <a:gd name="T16" fmla="*/ 0 w 89"/>
              <a:gd name="T17" fmla="*/ 76 h 76"/>
              <a:gd name="T18" fmla="*/ 89 w 89"/>
              <a:gd name="T19" fmla="*/ 76 h 76"/>
              <a:gd name="T20" fmla="*/ 89 w 89"/>
              <a:gd name="T21" fmla="*/ 13 h 76"/>
              <a:gd name="T22" fmla="*/ 29 w 89"/>
              <a:gd name="T23" fmla="*/ 8 h 76"/>
              <a:gd name="T24" fmla="*/ 60 w 89"/>
              <a:gd name="T25" fmla="*/ 8 h 76"/>
              <a:gd name="T26" fmla="*/ 60 w 89"/>
              <a:gd name="T27" fmla="*/ 13 h 76"/>
              <a:gd name="T28" fmla="*/ 29 w 89"/>
              <a:gd name="T29" fmla="*/ 13 h 76"/>
              <a:gd name="T30" fmla="*/ 29 w 89"/>
              <a:gd name="T31" fmla="*/ 8 h 76"/>
              <a:gd name="T32" fmla="*/ 25 w 89"/>
              <a:gd name="T33" fmla="*/ 21 h 76"/>
              <a:gd name="T34" fmla="*/ 64 w 89"/>
              <a:gd name="T35" fmla="*/ 21 h 76"/>
              <a:gd name="T36" fmla="*/ 81 w 89"/>
              <a:gd name="T37" fmla="*/ 21 h 76"/>
              <a:gd name="T38" fmla="*/ 81 w 89"/>
              <a:gd name="T39" fmla="*/ 31 h 76"/>
              <a:gd name="T40" fmla="*/ 44 w 89"/>
              <a:gd name="T41" fmla="*/ 41 h 76"/>
              <a:gd name="T42" fmla="*/ 8 w 89"/>
              <a:gd name="T43" fmla="*/ 31 h 76"/>
              <a:gd name="T44" fmla="*/ 8 w 89"/>
              <a:gd name="T45" fmla="*/ 21 h 76"/>
              <a:gd name="T46" fmla="*/ 25 w 89"/>
              <a:gd name="T47" fmla="*/ 21 h 76"/>
              <a:gd name="T48" fmla="*/ 8 w 89"/>
              <a:gd name="T49" fmla="*/ 67 h 76"/>
              <a:gd name="T50" fmla="*/ 8 w 89"/>
              <a:gd name="T51" fmla="*/ 39 h 76"/>
              <a:gd name="T52" fmla="*/ 44 w 89"/>
              <a:gd name="T53" fmla="*/ 50 h 76"/>
              <a:gd name="T54" fmla="*/ 81 w 89"/>
              <a:gd name="T55" fmla="*/ 39 h 76"/>
              <a:gd name="T56" fmla="*/ 81 w 89"/>
              <a:gd name="T57" fmla="*/ 67 h 76"/>
              <a:gd name="T58" fmla="*/ 8 w 89"/>
              <a:gd name="T59" fmla="*/ 6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" h="76">
                <a:moveTo>
                  <a:pt x="89" y="13"/>
                </a:moveTo>
                <a:cubicBezTo>
                  <a:pt x="68" y="13"/>
                  <a:pt x="68" y="13"/>
                  <a:pt x="68" y="13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2"/>
                  <a:pt x="66" y="0"/>
                  <a:pt x="6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3" y="0"/>
                  <a:pt x="21" y="2"/>
                  <a:pt x="21" y="4"/>
                </a:cubicBezTo>
                <a:cubicBezTo>
                  <a:pt x="21" y="13"/>
                  <a:pt x="21" y="13"/>
                  <a:pt x="21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76"/>
                  <a:pt x="0" y="76"/>
                  <a:pt x="0" y="76"/>
                </a:cubicBezTo>
                <a:cubicBezTo>
                  <a:pt x="89" y="76"/>
                  <a:pt x="89" y="76"/>
                  <a:pt x="89" y="76"/>
                </a:cubicBezTo>
                <a:lnTo>
                  <a:pt x="89" y="13"/>
                </a:lnTo>
                <a:close/>
                <a:moveTo>
                  <a:pt x="29" y="8"/>
                </a:moveTo>
                <a:cubicBezTo>
                  <a:pt x="60" y="8"/>
                  <a:pt x="60" y="8"/>
                  <a:pt x="60" y="8"/>
                </a:cubicBezTo>
                <a:cubicBezTo>
                  <a:pt x="60" y="13"/>
                  <a:pt x="60" y="13"/>
                  <a:pt x="60" y="13"/>
                </a:cubicBezTo>
                <a:cubicBezTo>
                  <a:pt x="29" y="13"/>
                  <a:pt x="29" y="13"/>
                  <a:pt x="29" y="13"/>
                </a:cubicBezTo>
                <a:lnTo>
                  <a:pt x="29" y="8"/>
                </a:lnTo>
                <a:close/>
                <a:moveTo>
                  <a:pt x="25" y="21"/>
                </a:moveTo>
                <a:cubicBezTo>
                  <a:pt x="64" y="21"/>
                  <a:pt x="64" y="21"/>
                  <a:pt x="64" y="21"/>
                </a:cubicBezTo>
                <a:cubicBezTo>
                  <a:pt x="81" y="21"/>
                  <a:pt x="81" y="21"/>
                  <a:pt x="81" y="21"/>
                </a:cubicBezTo>
                <a:cubicBezTo>
                  <a:pt x="81" y="31"/>
                  <a:pt x="81" y="31"/>
                  <a:pt x="81" y="31"/>
                </a:cubicBezTo>
                <a:cubicBezTo>
                  <a:pt x="44" y="41"/>
                  <a:pt x="44" y="41"/>
                  <a:pt x="44" y="4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21"/>
                  <a:pt x="8" y="21"/>
                  <a:pt x="8" y="21"/>
                </a:cubicBezTo>
                <a:lnTo>
                  <a:pt x="25" y="21"/>
                </a:lnTo>
                <a:close/>
                <a:moveTo>
                  <a:pt x="8" y="67"/>
                </a:moveTo>
                <a:cubicBezTo>
                  <a:pt x="8" y="39"/>
                  <a:pt x="8" y="39"/>
                  <a:pt x="8" y="39"/>
                </a:cubicBezTo>
                <a:cubicBezTo>
                  <a:pt x="44" y="50"/>
                  <a:pt x="44" y="50"/>
                  <a:pt x="44" y="50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67"/>
                  <a:pt x="81" y="67"/>
                  <a:pt x="81" y="67"/>
                </a:cubicBezTo>
                <a:lnTo>
                  <a:pt x="8" y="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5000" kern="1200">
              <a:ea typeface="+mn-ea"/>
              <a:cs typeface="+mn-cs"/>
            </a:endParaRPr>
          </a:p>
        </p:txBody>
      </p:sp>
      <p:sp>
        <p:nvSpPr>
          <p:cNvPr id="66" name="Freeform 44">
            <a:extLst>
              <a:ext uri="{FF2B5EF4-FFF2-40B4-BE49-F238E27FC236}">
                <a16:creationId xmlns:a16="http://schemas.microsoft.com/office/drawing/2014/main" xmlns="" id="{46B668E4-462B-44C0-B0E1-117CFA8EC341}"/>
              </a:ext>
            </a:extLst>
          </p:cNvPr>
          <p:cNvSpPr>
            <a:spLocks noEditPoints="1"/>
          </p:cNvSpPr>
          <p:nvPr/>
        </p:nvSpPr>
        <p:spPr bwMode="auto">
          <a:xfrm>
            <a:off x="1220479" y="2320531"/>
            <a:ext cx="847521" cy="850057"/>
          </a:xfrm>
          <a:custGeom>
            <a:avLst/>
            <a:gdLst>
              <a:gd name="T0" fmla="*/ 192 w 192"/>
              <a:gd name="T1" fmla="*/ 0 h 192"/>
              <a:gd name="T2" fmla="*/ 0 w 192"/>
              <a:gd name="T3" fmla="*/ 0 h 192"/>
              <a:gd name="T4" fmla="*/ 0 w 192"/>
              <a:gd name="T5" fmla="*/ 192 h 192"/>
              <a:gd name="T6" fmla="*/ 53 w 192"/>
              <a:gd name="T7" fmla="*/ 192 h 192"/>
              <a:gd name="T8" fmla="*/ 53 w 192"/>
              <a:gd name="T9" fmla="*/ 192 h 192"/>
              <a:gd name="T10" fmla="*/ 53 w 192"/>
              <a:gd name="T11" fmla="*/ 192 h 192"/>
              <a:gd name="T12" fmla="*/ 192 w 192"/>
              <a:gd name="T13" fmla="*/ 192 h 192"/>
              <a:gd name="T14" fmla="*/ 192 w 192"/>
              <a:gd name="T15" fmla="*/ 0 h 192"/>
              <a:gd name="T16" fmla="*/ 8 w 192"/>
              <a:gd name="T17" fmla="*/ 182 h 192"/>
              <a:gd name="T18" fmla="*/ 60 w 192"/>
              <a:gd name="T19" fmla="*/ 131 h 192"/>
              <a:gd name="T20" fmla="*/ 62 w 192"/>
              <a:gd name="T21" fmla="*/ 129 h 192"/>
              <a:gd name="T22" fmla="*/ 66 w 192"/>
              <a:gd name="T23" fmla="*/ 126 h 192"/>
              <a:gd name="T24" fmla="*/ 107 w 192"/>
              <a:gd name="T25" fmla="*/ 126 h 192"/>
              <a:gd name="T26" fmla="*/ 108 w 192"/>
              <a:gd name="T27" fmla="*/ 126 h 192"/>
              <a:gd name="T28" fmla="*/ 115 w 192"/>
              <a:gd name="T29" fmla="*/ 128 h 192"/>
              <a:gd name="T30" fmla="*/ 115 w 192"/>
              <a:gd name="T31" fmla="*/ 135 h 192"/>
              <a:gd name="T32" fmla="*/ 113 w 192"/>
              <a:gd name="T33" fmla="*/ 136 h 192"/>
              <a:gd name="T34" fmla="*/ 108 w 192"/>
              <a:gd name="T35" fmla="*/ 137 h 192"/>
              <a:gd name="T36" fmla="*/ 107 w 192"/>
              <a:gd name="T37" fmla="*/ 136 h 192"/>
              <a:gd name="T38" fmla="*/ 70 w 192"/>
              <a:gd name="T39" fmla="*/ 136 h 192"/>
              <a:gd name="T40" fmla="*/ 70 w 192"/>
              <a:gd name="T41" fmla="*/ 145 h 192"/>
              <a:gd name="T42" fmla="*/ 107 w 192"/>
              <a:gd name="T43" fmla="*/ 145 h 192"/>
              <a:gd name="T44" fmla="*/ 108 w 192"/>
              <a:gd name="T45" fmla="*/ 145 h 192"/>
              <a:gd name="T46" fmla="*/ 112 w 192"/>
              <a:gd name="T47" fmla="*/ 145 h 192"/>
              <a:gd name="T48" fmla="*/ 117 w 192"/>
              <a:gd name="T49" fmla="*/ 144 h 192"/>
              <a:gd name="T50" fmla="*/ 133 w 192"/>
              <a:gd name="T51" fmla="*/ 132 h 192"/>
              <a:gd name="T52" fmla="*/ 161 w 192"/>
              <a:gd name="T53" fmla="*/ 104 h 192"/>
              <a:gd name="T54" fmla="*/ 162 w 192"/>
              <a:gd name="T55" fmla="*/ 103 h 192"/>
              <a:gd name="T56" fmla="*/ 167 w 192"/>
              <a:gd name="T57" fmla="*/ 101 h 192"/>
              <a:gd name="T58" fmla="*/ 169 w 192"/>
              <a:gd name="T59" fmla="*/ 103 h 192"/>
              <a:gd name="T60" fmla="*/ 169 w 192"/>
              <a:gd name="T61" fmla="*/ 110 h 192"/>
              <a:gd name="T62" fmla="*/ 155 w 192"/>
              <a:gd name="T63" fmla="*/ 124 h 192"/>
              <a:gd name="T64" fmla="*/ 126 w 192"/>
              <a:gd name="T65" fmla="*/ 153 h 192"/>
              <a:gd name="T66" fmla="*/ 125 w 192"/>
              <a:gd name="T67" fmla="*/ 153 h 192"/>
              <a:gd name="T68" fmla="*/ 113 w 192"/>
              <a:gd name="T69" fmla="*/ 159 h 192"/>
              <a:gd name="T70" fmla="*/ 75 w 192"/>
              <a:gd name="T71" fmla="*/ 159 h 192"/>
              <a:gd name="T72" fmla="*/ 50 w 192"/>
              <a:gd name="T73" fmla="*/ 184 h 192"/>
              <a:gd name="T74" fmla="*/ 8 w 192"/>
              <a:gd name="T75" fmla="*/ 184 h 192"/>
              <a:gd name="T76" fmla="*/ 8 w 192"/>
              <a:gd name="T77" fmla="*/ 182 h 192"/>
              <a:gd name="T78" fmla="*/ 184 w 192"/>
              <a:gd name="T79" fmla="*/ 184 h 192"/>
              <a:gd name="T80" fmla="*/ 62 w 192"/>
              <a:gd name="T81" fmla="*/ 184 h 192"/>
              <a:gd name="T82" fmla="*/ 79 w 192"/>
              <a:gd name="T83" fmla="*/ 167 h 192"/>
              <a:gd name="T84" fmla="*/ 113 w 192"/>
              <a:gd name="T85" fmla="*/ 167 h 192"/>
              <a:gd name="T86" fmla="*/ 131 w 192"/>
              <a:gd name="T87" fmla="*/ 158 h 192"/>
              <a:gd name="T88" fmla="*/ 132 w 192"/>
              <a:gd name="T89" fmla="*/ 158 h 192"/>
              <a:gd name="T90" fmla="*/ 161 w 192"/>
              <a:gd name="T91" fmla="*/ 130 h 192"/>
              <a:gd name="T92" fmla="*/ 175 w 192"/>
              <a:gd name="T93" fmla="*/ 116 h 192"/>
              <a:gd name="T94" fmla="*/ 176 w 192"/>
              <a:gd name="T95" fmla="*/ 97 h 192"/>
              <a:gd name="T96" fmla="*/ 167 w 192"/>
              <a:gd name="T97" fmla="*/ 93 h 192"/>
              <a:gd name="T98" fmla="*/ 156 w 192"/>
              <a:gd name="T99" fmla="*/ 97 h 192"/>
              <a:gd name="T100" fmla="*/ 155 w 192"/>
              <a:gd name="T101" fmla="*/ 98 h 192"/>
              <a:gd name="T102" fmla="*/ 127 w 192"/>
              <a:gd name="T103" fmla="*/ 126 h 192"/>
              <a:gd name="T104" fmla="*/ 124 w 192"/>
              <a:gd name="T105" fmla="*/ 129 h 192"/>
              <a:gd name="T106" fmla="*/ 122 w 192"/>
              <a:gd name="T107" fmla="*/ 124 h 192"/>
              <a:gd name="T108" fmla="*/ 107 w 192"/>
              <a:gd name="T109" fmla="*/ 118 h 192"/>
              <a:gd name="T110" fmla="*/ 66 w 192"/>
              <a:gd name="T111" fmla="*/ 118 h 192"/>
              <a:gd name="T112" fmla="*/ 56 w 192"/>
              <a:gd name="T113" fmla="*/ 123 h 192"/>
              <a:gd name="T114" fmla="*/ 54 w 192"/>
              <a:gd name="T115" fmla="*/ 125 h 192"/>
              <a:gd name="T116" fmla="*/ 8 w 192"/>
              <a:gd name="T117" fmla="*/ 171 h 192"/>
              <a:gd name="T118" fmla="*/ 8 w 192"/>
              <a:gd name="T119" fmla="*/ 8 h 192"/>
              <a:gd name="T120" fmla="*/ 184 w 192"/>
              <a:gd name="T121" fmla="*/ 8 h 192"/>
              <a:gd name="T122" fmla="*/ 184 w 192"/>
              <a:gd name="T123" fmla="*/ 18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2" h="192">
                <a:moveTo>
                  <a:pt x="19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2"/>
                  <a:pt x="0" y="192"/>
                  <a:pt x="0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192" y="192"/>
                  <a:pt x="192" y="192"/>
                  <a:pt x="192" y="192"/>
                </a:cubicBezTo>
                <a:lnTo>
                  <a:pt x="192" y="0"/>
                </a:lnTo>
                <a:close/>
                <a:moveTo>
                  <a:pt x="8" y="182"/>
                </a:moveTo>
                <a:cubicBezTo>
                  <a:pt x="15" y="175"/>
                  <a:pt x="56" y="135"/>
                  <a:pt x="60" y="131"/>
                </a:cubicBezTo>
                <a:cubicBezTo>
                  <a:pt x="60" y="130"/>
                  <a:pt x="61" y="129"/>
                  <a:pt x="62" y="129"/>
                </a:cubicBezTo>
                <a:cubicBezTo>
                  <a:pt x="64" y="126"/>
                  <a:pt x="64" y="126"/>
                  <a:pt x="66" y="126"/>
                </a:cubicBezTo>
                <a:cubicBezTo>
                  <a:pt x="107" y="126"/>
                  <a:pt x="107" y="126"/>
                  <a:pt x="107" y="126"/>
                </a:cubicBezTo>
                <a:cubicBezTo>
                  <a:pt x="108" y="126"/>
                  <a:pt x="108" y="126"/>
                  <a:pt x="108" y="126"/>
                </a:cubicBezTo>
                <a:cubicBezTo>
                  <a:pt x="108" y="126"/>
                  <a:pt x="113" y="125"/>
                  <a:pt x="115" y="128"/>
                </a:cubicBezTo>
                <a:cubicBezTo>
                  <a:pt x="116" y="130"/>
                  <a:pt x="116" y="133"/>
                  <a:pt x="115" y="135"/>
                </a:cubicBezTo>
                <a:cubicBezTo>
                  <a:pt x="114" y="135"/>
                  <a:pt x="114" y="136"/>
                  <a:pt x="113" y="136"/>
                </a:cubicBezTo>
                <a:cubicBezTo>
                  <a:pt x="111" y="137"/>
                  <a:pt x="110" y="137"/>
                  <a:pt x="108" y="137"/>
                </a:cubicBezTo>
                <a:cubicBezTo>
                  <a:pt x="108" y="136"/>
                  <a:pt x="107" y="136"/>
                  <a:pt x="107" y="136"/>
                </a:cubicBezTo>
                <a:cubicBezTo>
                  <a:pt x="70" y="136"/>
                  <a:pt x="70" y="136"/>
                  <a:pt x="70" y="136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107" y="145"/>
                  <a:pt x="107" y="145"/>
                  <a:pt x="108" y="145"/>
                </a:cubicBezTo>
                <a:cubicBezTo>
                  <a:pt x="109" y="145"/>
                  <a:pt x="111" y="145"/>
                  <a:pt x="112" y="145"/>
                </a:cubicBezTo>
                <a:cubicBezTo>
                  <a:pt x="114" y="145"/>
                  <a:pt x="115" y="144"/>
                  <a:pt x="117" y="144"/>
                </a:cubicBezTo>
                <a:cubicBezTo>
                  <a:pt x="121" y="142"/>
                  <a:pt x="126" y="139"/>
                  <a:pt x="133" y="132"/>
                </a:cubicBezTo>
                <a:cubicBezTo>
                  <a:pt x="144" y="119"/>
                  <a:pt x="156" y="108"/>
                  <a:pt x="161" y="104"/>
                </a:cubicBezTo>
                <a:cubicBezTo>
                  <a:pt x="162" y="103"/>
                  <a:pt x="162" y="103"/>
                  <a:pt x="162" y="103"/>
                </a:cubicBezTo>
                <a:cubicBezTo>
                  <a:pt x="163" y="102"/>
                  <a:pt x="165" y="101"/>
                  <a:pt x="167" y="101"/>
                </a:cubicBezTo>
                <a:cubicBezTo>
                  <a:pt x="168" y="101"/>
                  <a:pt x="169" y="102"/>
                  <a:pt x="169" y="103"/>
                </a:cubicBezTo>
                <a:cubicBezTo>
                  <a:pt x="172" y="106"/>
                  <a:pt x="169" y="110"/>
                  <a:pt x="169" y="110"/>
                </a:cubicBezTo>
                <a:cubicBezTo>
                  <a:pt x="168" y="111"/>
                  <a:pt x="162" y="117"/>
                  <a:pt x="155" y="124"/>
                </a:cubicBezTo>
                <a:cubicBezTo>
                  <a:pt x="143" y="135"/>
                  <a:pt x="128" y="150"/>
                  <a:pt x="126" y="153"/>
                </a:cubicBezTo>
                <a:cubicBezTo>
                  <a:pt x="125" y="153"/>
                  <a:pt x="125" y="153"/>
                  <a:pt x="125" y="153"/>
                </a:cubicBezTo>
                <a:cubicBezTo>
                  <a:pt x="123" y="155"/>
                  <a:pt x="120" y="159"/>
                  <a:pt x="113" y="159"/>
                </a:cubicBezTo>
                <a:cubicBezTo>
                  <a:pt x="75" y="159"/>
                  <a:pt x="75" y="159"/>
                  <a:pt x="75" y="159"/>
                </a:cubicBezTo>
                <a:cubicBezTo>
                  <a:pt x="50" y="184"/>
                  <a:pt x="50" y="184"/>
                  <a:pt x="50" y="184"/>
                </a:cubicBezTo>
                <a:cubicBezTo>
                  <a:pt x="8" y="184"/>
                  <a:pt x="8" y="184"/>
                  <a:pt x="8" y="184"/>
                </a:cubicBezTo>
                <a:lnTo>
                  <a:pt x="8" y="182"/>
                </a:lnTo>
                <a:close/>
                <a:moveTo>
                  <a:pt x="184" y="184"/>
                </a:moveTo>
                <a:cubicBezTo>
                  <a:pt x="62" y="184"/>
                  <a:pt x="62" y="184"/>
                  <a:pt x="62" y="184"/>
                </a:cubicBezTo>
                <a:cubicBezTo>
                  <a:pt x="79" y="167"/>
                  <a:pt x="79" y="167"/>
                  <a:pt x="79" y="167"/>
                </a:cubicBezTo>
                <a:cubicBezTo>
                  <a:pt x="113" y="167"/>
                  <a:pt x="113" y="167"/>
                  <a:pt x="113" y="167"/>
                </a:cubicBezTo>
                <a:cubicBezTo>
                  <a:pt x="123" y="167"/>
                  <a:pt x="129" y="161"/>
                  <a:pt x="131" y="158"/>
                </a:cubicBezTo>
                <a:cubicBezTo>
                  <a:pt x="132" y="158"/>
                  <a:pt x="132" y="158"/>
                  <a:pt x="132" y="158"/>
                </a:cubicBezTo>
                <a:cubicBezTo>
                  <a:pt x="134" y="156"/>
                  <a:pt x="149" y="141"/>
                  <a:pt x="161" y="130"/>
                </a:cubicBezTo>
                <a:cubicBezTo>
                  <a:pt x="168" y="123"/>
                  <a:pt x="174" y="117"/>
                  <a:pt x="175" y="116"/>
                </a:cubicBezTo>
                <a:cubicBezTo>
                  <a:pt x="178" y="112"/>
                  <a:pt x="181" y="104"/>
                  <a:pt x="176" y="97"/>
                </a:cubicBezTo>
                <a:cubicBezTo>
                  <a:pt x="174" y="95"/>
                  <a:pt x="171" y="93"/>
                  <a:pt x="167" y="93"/>
                </a:cubicBezTo>
                <a:cubicBezTo>
                  <a:pt x="163" y="93"/>
                  <a:pt x="158" y="95"/>
                  <a:pt x="156" y="97"/>
                </a:cubicBezTo>
                <a:cubicBezTo>
                  <a:pt x="155" y="98"/>
                  <a:pt x="155" y="98"/>
                  <a:pt x="155" y="98"/>
                </a:cubicBezTo>
                <a:cubicBezTo>
                  <a:pt x="150" y="102"/>
                  <a:pt x="138" y="114"/>
                  <a:pt x="127" y="126"/>
                </a:cubicBezTo>
                <a:cubicBezTo>
                  <a:pt x="126" y="127"/>
                  <a:pt x="125" y="128"/>
                  <a:pt x="124" y="129"/>
                </a:cubicBezTo>
                <a:cubicBezTo>
                  <a:pt x="123" y="128"/>
                  <a:pt x="123" y="126"/>
                  <a:pt x="122" y="124"/>
                </a:cubicBezTo>
                <a:cubicBezTo>
                  <a:pt x="119" y="118"/>
                  <a:pt x="111" y="117"/>
                  <a:pt x="107" y="118"/>
                </a:cubicBezTo>
                <a:cubicBezTo>
                  <a:pt x="66" y="118"/>
                  <a:pt x="66" y="118"/>
                  <a:pt x="66" y="118"/>
                </a:cubicBezTo>
                <a:cubicBezTo>
                  <a:pt x="61" y="118"/>
                  <a:pt x="58" y="120"/>
                  <a:pt x="56" y="123"/>
                </a:cubicBezTo>
                <a:cubicBezTo>
                  <a:pt x="55" y="124"/>
                  <a:pt x="55" y="124"/>
                  <a:pt x="54" y="125"/>
                </a:cubicBezTo>
                <a:cubicBezTo>
                  <a:pt x="51" y="128"/>
                  <a:pt x="22" y="157"/>
                  <a:pt x="8" y="171"/>
                </a:cubicBezTo>
                <a:cubicBezTo>
                  <a:pt x="8" y="8"/>
                  <a:pt x="8" y="8"/>
                  <a:pt x="8" y="8"/>
                </a:cubicBezTo>
                <a:cubicBezTo>
                  <a:pt x="184" y="8"/>
                  <a:pt x="184" y="8"/>
                  <a:pt x="184" y="8"/>
                </a:cubicBezTo>
                <a:lnTo>
                  <a:pt x="184" y="1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5000" kern="1200"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6C87EE2E-AADF-4738-BFC3-3ABC3B1A30A7}"/>
              </a:ext>
            </a:extLst>
          </p:cNvPr>
          <p:cNvGrpSpPr/>
          <p:nvPr/>
        </p:nvGrpSpPr>
        <p:grpSpPr>
          <a:xfrm>
            <a:off x="6682794" y="2413250"/>
            <a:ext cx="828000" cy="828000"/>
            <a:chOff x="4961286" y="1763825"/>
            <a:chExt cx="864000" cy="775152"/>
          </a:xfrm>
          <a:solidFill>
            <a:schemeClr val="bg1"/>
          </a:solidFill>
        </p:grpSpPr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xmlns="" id="{C28008C5-E5E9-442A-B29B-5F47A9443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1286" y="1763825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grpSp>
          <p:nvGrpSpPr>
            <p:cNvPr id="72" name="Group 243">
              <a:extLst>
                <a:ext uri="{FF2B5EF4-FFF2-40B4-BE49-F238E27FC236}">
                  <a16:creationId xmlns:a16="http://schemas.microsoft.com/office/drawing/2014/main" xmlns="" id="{11F9050D-8353-4877-8DE6-5BD7E0724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2647" y="1935086"/>
              <a:ext cx="459908" cy="428386"/>
              <a:chOff x="3942" y="1627"/>
              <a:chExt cx="503" cy="469"/>
            </a:xfrm>
            <a:grpFill/>
          </p:grpSpPr>
          <p:sp>
            <p:nvSpPr>
              <p:cNvPr id="73" name="AutoShape 244">
                <a:extLst>
                  <a:ext uri="{FF2B5EF4-FFF2-40B4-BE49-F238E27FC236}">
                    <a16:creationId xmlns:a16="http://schemas.microsoft.com/office/drawing/2014/main" xmlns="" id="{34D6ABA6-1CE8-4266-A941-A10411FAA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976" y="1627"/>
                <a:ext cx="469" cy="4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2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500" y="13723"/>
                    </a:moveTo>
                    <a:cubicBezTo>
                      <a:pt x="3128" y="12793"/>
                      <a:pt x="2937" y="11801"/>
                      <a:pt x="2937" y="10800"/>
                    </a:cubicBezTo>
                    <a:cubicBezTo>
                      <a:pt x="2937" y="6457"/>
                      <a:pt x="6457" y="2937"/>
                      <a:pt x="10800" y="2937"/>
                    </a:cubicBezTo>
                    <a:cubicBezTo>
                      <a:pt x="15142" y="2937"/>
                      <a:pt x="18663" y="6457"/>
                      <a:pt x="18663" y="10800"/>
                    </a:cubicBezTo>
                    <a:cubicBezTo>
                      <a:pt x="18663" y="11801"/>
                      <a:pt x="18471" y="12793"/>
                      <a:pt x="18099" y="13723"/>
                    </a:cubicBezTo>
                    <a:lnTo>
                      <a:pt x="20825" y="14815"/>
                    </a:lnTo>
                    <a:cubicBezTo>
                      <a:pt x="21337" y="13538"/>
                      <a:pt x="21600" y="1217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175"/>
                      <a:pt x="262" y="13538"/>
                      <a:pt x="774" y="14815"/>
                    </a:cubicBez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4" name="Rectangle 245">
                <a:extLst>
                  <a:ext uri="{FF2B5EF4-FFF2-40B4-BE49-F238E27FC236}">
                    <a16:creationId xmlns:a16="http://schemas.microsoft.com/office/drawing/2014/main" xmlns="" id="{6D031658-E300-49D1-BE8E-94D661494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2" y="1889"/>
                <a:ext cx="292" cy="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246">
                <a:extLst>
                  <a:ext uri="{FF2B5EF4-FFF2-40B4-BE49-F238E27FC236}">
                    <a16:creationId xmlns:a16="http://schemas.microsoft.com/office/drawing/2014/main" xmlns="" id="{CA7C1C0F-8338-446D-9F6C-C37141CF4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3" y="1806"/>
                <a:ext cx="292" cy="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1A69C4A0-45E1-48A1-9039-782D6B5F95B5}"/>
              </a:ext>
            </a:extLst>
          </p:cNvPr>
          <p:cNvSpPr/>
          <p:nvPr/>
        </p:nvSpPr>
        <p:spPr>
          <a:xfrm>
            <a:off x="948082" y="4383983"/>
            <a:ext cx="461855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ea typeface="Times New Roman" panose="02020603050405020304" pitchFamily="18" charset="0"/>
              </a:rPr>
              <a:t>Ταμείου εγγυοδοσίας ύψους 2 δισ. με συνολική </a:t>
            </a:r>
            <a:r>
              <a:rPr lang="el-GR" b="1" dirty="0" err="1">
                <a:ea typeface="Times New Roman" panose="02020603050405020304" pitchFamily="18" charset="0"/>
              </a:rPr>
              <a:t>μόχλευση</a:t>
            </a:r>
            <a:r>
              <a:rPr lang="el-GR" b="1" dirty="0">
                <a:ea typeface="Times New Roman" panose="02020603050405020304" pitchFamily="18" charset="0"/>
              </a:rPr>
              <a:t> ρευστότητας 7 δισ</a:t>
            </a:r>
            <a:r>
              <a:rPr lang="el-GR" dirty="0">
                <a:ea typeface="Times New Roman" panose="02020603050405020304" pitchFamily="18" charset="0"/>
              </a:rPr>
              <a:t>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ea typeface="Times New Roman" panose="02020603050405020304" pitchFamily="18" charset="0"/>
              </a:rPr>
              <a:t>Εγγύηση κατά 80%</a:t>
            </a:r>
            <a:r>
              <a:rPr lang="el-GR" dirty="0">
                <a:ea typeface="Times New Roman" panose="02020603050405020304" pitchFamily="18" charset="0"/>
              </a:rPr>
              <a:t> του χαρτοφυλακίου δανείων ΜΜΕ και μεγάλων επιχειρήσεων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2EC2075D-0824-430A-8ADA-C786F0F7DC57}"/>
              </a:ext>
            </a:extLst>
          </p:cNvPr>
          <p:cNvSpPr/>
          <p:nvPr/>
        </p:nvSpPr>
        <p:spPr>
          <a:xfrm>
            <a:off x="6493980" y="4030041"/>
            <a:ext cx="46185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u="sng" dirty="0">
                <a:ea typeface="Times New Roman" panose="02020603050405020304" pitchFamily="18" charset="0"/>
              </a:rPr>
              <a:t>ΤΕΠΙΧ ΙΙ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ea typeface="Times New Roman" panose="02020603050405020304" pitchFamily="18" charset="0"/>
              </a:rPr>
              <a:t>Εξασφαλίζει κεφάλαιο κίνησης με </a:t>
            </a:r>
            <a:r>
              <a:rPr lang="el-GR" b="1" dirty="0">
                <a:ea typeface="Times New Roman" panose="02020603050405020304" pitchFamily="18" charset="0"/>
              </a:rPr>
              <a:t>100% άτοκη χρηματοδότηση</a:t>
            </a:r>
            <a:r>
              <a:rPr lang="el-GR" dirty="0">
                <a:ea typeface="Times New Roman" panose="02020603050405020304" pitchFamily="18" charset="0"/>
              </a:rPr>
              <a:t> τα πρώτα 2 χρόνια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ea typeface="Times New Roman" panose="02020603050405020304" pitchFamily="18" charset="0"/>
              </a:rPr>
              <a:t>Μηδενικό επιτόκιο στο 40% </a:t>
            </a:r>
            <a:r>
              <a:rPr lang="el-GR" dirty="0">
                <a:ea typeface="Times New Roman" panose="02020603050405020304" pitchFamily="18" charset="0"/>
              </a:rPr>
              <a:t>του κεφαλαίου της συμμετοχής του ΤΕΠΙΧ ΙΙ για την υπόλοιπη διάρκεια.</a:t>
            </a: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xmlns="" id="{001108BE-603E-424F-9122-534BC8A52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486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40343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6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Στήριξη της ρευστότητας των επιχειρήσεων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C6A6D1F-1028-4632-A3F0-4B0733334C0A}"/>
              </a:ext>
            </a:extLst>
          </p:cNvPr>
          <p:cNvGrpSpPr/>
          <p:nvPr/>
        </p:nvGrpSpPr>
        <p:grpSpPr>
          <a:xfrm>
            <a:off x="745839" y="1628799"/>
            <a:ext cx="8336611" cy="4776628"/>
            <a:chOff x="745839" y="1628799"/>
            <a:chExt cx="8336611" cy="4776628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xmlns="" id="{233DFB2C-6DA7-43C0-B97F-A27F59F96D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839" y="1628799"/>
              <a:ext cx="8273373" cy="4752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Ορθογώνιο 2">
              <a:extLst>
                <a:ext uri="{FF2B5EF4-FFF2-40B4-BE49-F238E27FC236}">
                  <a16:creationId xmlns:a16="http://schemas.microsoft.com/office/drawing/2014/main" xmlns="" id="{34458319-79D1-486C-BA7B-57D757ED7629}"/>
                </a:ext>
              </a:extLst>
            </p:cNvPr>
            <p:cNvSpPr/>
            <p:nvPr/>
          </p:nvSpPr>
          <p:spPr>
            <a:xfrm>
              <a:off x="7554781" y="1652899"/>
              <a:ext cx="1527669" cy="4752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2" name="Δεξιό άγκιστρο 3">
            <a:extLst>
              <a:ext uri="{FF2B5EF4-FFF2-40B4-BE49-F238E27FC236}">
                <a16:creationId xmlns:a16="http://schemas.microsoft.com/office/drawing/2014/main" xmlns="" id="{D7D07742-661B-4659-BB13-00E005C20A04}"/>
              </a:ext>
            </a:extLst>
          </p:cNvPr>
          <p:cNvSpPr/>
          <p:nvPr/>
        </p:nvSpPr>
        <p:spPr>
          <a:xfrm>
            <a:off x="7868858" y="2284052"/>
            <a:ext cx="302989" cy="3731738"/>
          </a:xfrm>
          <a:prstGeom prst="rightBrace">
            <a:avLst>
              <a:gd name="adj1" fmla="val 45957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53CEBAB-E384-4E74-B189-7F67EFC06FD5}"/>
              </a:ext>
            </a:extLst>
          </p:cNvPr>
          <p:cNvSpPr txBox="1"/>
          <p:nvPr/>
        </p:nvSpPr>
        <p:spPr>
          <a:xfrm>
            <a:off x="8461233" y="3629048"/>
            <a:ext cx="2741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Κινητοποίηση άνω των 5 δισ. πραγματική οικονομία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F75CC6C-21AF-4E2F-9884-503A71F8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200" smtClean="0"/>
              <a:pPr algn="r"/>
              <a:t>25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886276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12770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6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Στρατηγικές και μεγάλες επενδύσεις</a:t>
            </a:r>
          </a:p>
        </p:txBody>
      </p:sp>
      <p:sp>
        <p:nvSpPr>
          <p:cNvPr id="34" name="Google Shape;703;p5">
            <a:extLst>
              <a:ext uri="{FF2B5EF4-FFF2-40B4-BE49-F238E27FC236}">
                <a16:creationId xmlns:a16="http://schemas.microsoft.com/office/drawing/2014/main" xmlns="" id="{B4F6A23D-B247-4D9A-B39C-298B829FE043}"/>
              </a:ext>
            </a:extLst>
          </p:cNvPr>
          <p:cNvSpPr/>
          <p:nvPr/>
        </p:nvSpPr>
        <p:spPr>
          <a:xfrm>
            <a:off x="8164281" y="1618342"/>
            <a:ext cx="3415978" cy="4738007"/>
          </a:xfrm>
          <a:prstGeom prst="rect">
            <a:avLst/>
          </a:prstGeom>
          <a:solidFill>
            <a:srgbClr val="DEECEF"/>
          </a:solidFill>
          <a:ln>
            <a:noFill/>
          </a:ln>
        </p:spPr>
        <p:txBody>
          <a:bodyPr spcFirstLastPara="1" wrap="square" lIns="72000" tIns="1440000" rIns="72000" bIns="36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dirty="0">
                <a:cs typeface="Arial"/>
              </a:rPr>
              <a:t>Εγκρίσεις νέων Στρατηγικών Επενδύσεων €700 εκ.</a:t>
            </a:r>
          </a:p>
          <a:p>
            <a:pPr marL="285750" lvl="0" indent="-285750">
              <a:spcBef>
                <a:spcPts val="12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dirty="0" err="1">
                <a:cs typeface="Arial"/>
              </a:rPr>
              <a:t>Αδειοδοτήσεις</a:t>
            </a:r>
            <a:r>
              <a:rPr lang="el-GR" dirty="0">
                <a:cs typeface="Arial"/>
              </a:rPr>
              <a:t> Στρατηγικών Επενδύσεων ΑΠΕ €80 εκ.</a:t>
            </a:r>
          </a:p>
        </p:txBody>
      </p:sp>
      <p:sp>
        <p:nvSpPr>
          <p:cNvPr id="35" name="Rectangle: Diagonal Corners Snipped 34">
            <a:extLst>
              <a:ext uri="{FF2B5EF4-FFF2-40B4-BE49-F238E27FC236}">
                <a16:creationId xmlns:a16="http://schemas.microsoft.com/office/drawing/2014/main" xmlns="" id="{0668D6E4-0CF5-413F-8CF0-1C234E33303E}"/>
              </a:ext>
            </a:extLst>
          </p:cNvPr>
          <p:cNvSpPr/>
          <p:nvPr/>
        </p:nvSpPr>
        <p:spPr>
          <a:xfrm>
            <a:off x="8088106" y="1363160"/>
            <a:ext cx="3265694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Εγκρίσεις νέων Στρατηγικών Επενδύσεων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xmlns="" id="{6A0A6D75-9F57-4031-BD4C-CFEB95E6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26</a:t>
            </a:fld>
            <a:endParaRPr lang="en-US" sz="1400" dirty="0">
              <a:latin typeface="+mn-lt"/>
            </a:endParaRPr>
          </a:p>
        </p:txBody>
      </p:sp>
      <p:sp>
        <p:nvSpPr>
          <p:cNvPr id="11" name="Google Shape;703;p5">
            <a:extLst>
              <a:ext uri="{FF2B5EF4-FFF2-40B4-BE49-F238E27FC236}">
                <a16:creationId xmlns:a16="http://schemas.microsoft.com/office/drawing/2014/main" xmlns="" id="{FE2605F1-5D67-4ECC-871E-D66FF3455829}"/>
              </a:ext>
            </a:extLst>
          </p:cNvPr>
          <p:cNvSpPr/>
          <p:nvPr/>
        </p:nvSpPr>
        <p:spPr>
          <a:xfrm>
            <a:off x="4407138" y="1618342"/>
            <a:ext cx="3415978" cy="4738006"/>
          </a:xfrm>
          <a:prstGeom prst="rect">
            <a:avLst/>
          </a:prstGeom>
          <a:solidFill>
            <a:srgbClr val="9CC7CE"/>
          </a:solidFill>
          <a:ln>
            <a:noFill/>
          </a:ln>
        </p:spPr>
        <p:txBody>
          <a:bodyPr spcFirstLastPara="1" wrap="square" lIns="72000" tIns="1440000" rIns="72000" bIns="36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b="1" dirty="0">
                <a:cs typeface="Arial"/>
              </a:rPr>
              <a:t>Έγκριση νέων έργων</a:t>
            </a:r>
            <a:r>
              <a:rPr lang="el-GR" dirty="0">
                <a:cs typeface="Arial"/>
              </a:rPr>
              <a:t>                   (</a:t>
            </a:r>
            <a:r>
              <a:rPr lang="en-US" dirty="0">
                <a:cs typeface="Arial"/>
              </a:rPr>
              <a:t>4</a:t>
            </a:r>
            <a:r>
              <a:rPr lang="el-GR" dirty="0">
                <a:cs typeface="Arial"/>
              </a:rPr>
              <a:t> έργα ύψους €365 εκ)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b="1" dirty="0">
                <a:cs typeface="Arial"/>
              </a:rPr>
              <a:t>Δημοπρατήσεις έργων </a:t>
            </a:r>
            <a:r>
              <a:rPr lang="el-GR" dirty="0">
                <a:cs typeface="Arial"/>
              </a:rPr>
              <a:t>εντός Ιουνίου (8 έργα ύψους €1,5 δισ.)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b="1" dirty="0">
                <a:cs typeface="Arial"/>
              </a:rPr>
              <a:t>Ενεργοποίηση συνεργασιών </a:t>
            </a:r>
            <a:r>
              <a:rPr lang="el-GR" dirty="0">
                <a:cs typeface="Arial"/>
              </a:rPr>
              <a:t>(π.χ. με </a:t>
            </a:r>
            <a:r>
              <a:rPr lang="en-US" dirty="0">
                <a:cs typeface="Arial"/>
              </a:rPr>
              <a:t>EIB</a:t>
            </a:r>
            <a:r>
              <a:rPr lang="el-GR" dirty="0">
                <a:cs typeface="Arial"/>
              </a:rPr>
              <a:t> και</a:t>
            </a:r>
            <a:r>
              <a:rPr lang="en-US" dirty="0">
                <a:cs typeface="Arial"/>
              </a:rPr>
              <a:t> EBRD</a:t>
            </a:r>
            <a:r>
              <a:rPr lang="el-GR" dirty="0">
                <a:cs typeface="Arial"/>
              </a:rPr>
              <a:t>) για χρηματοδότηση και υποστήριξη έργων ΣΔΙΤ</a:t>
            </a:r>
          </a:p>
          <a:p>
            <a:pPr marL="285750" lvl="0" indent="-285750">
              <a:buSzPts val="1400"/>
              <a:buFont typeface="Wingdings" panose="05000000000000000000" pitchFamily="2" charset="2"/>
              <a:buChar char="q"/>
              <a:defRPr/>
            </a:pP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</p:txBody>
      </p:sp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xmlns="" id="{D36AE896-7F7F-42CC-B1D8-6D37D6083313}"/>
              </a:ext>
            </a:extLst>
          </p:cNvPr>
          <p:cNvSpPr/>
          <p:nvPr/>
        </p:nvSpPr>
        <p:spPr>
          <a:xfrm>
            <a:off x="4330963" y="1363160"/>
            <a:ext cx="313190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Έργα ΣΔΙΤ</a:t>
            </a:r>
          </a:p>
          <a:p>
            <a:pPr lvl="0"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/>
            </a:endParaRPr>
          </a:p>
        </p:txBody>
      </p:sp>
      <p:sp>
        <p:nvSpPr>
          <p:cNvPr id="13" name="Google Shape;703;p5">
            <a:extLst>
              <a:ext uri="{FF2B5EF4-FFF2-40B4-BE49-F238E27FC236}">
                <a16:creationId xmlns:a16="http://schemas.microsoft.com/office/drawing/2014/main" xmlns="" id="{EEBD3F14-61A2-4B56-81E2-641712F82702}"/>
              </a:ext>
            </a:extLst>
          </p:cNvPr>
          <p:cNvSpPr/>
          <p:nvPr/>
        </p:nvSpPr>
        <p:spPr>
          <a:xfrm>
            <a:off x="649995" y="1637940"/>
            <a:ext cx="3415978" cy="4738006"/>
          </a:xfrm>
          <a:prstGeom prst="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72000" tIns="1440000" rIns="72000" bIns="36000" anchor="t" anchorCtr="0">
            <a:noAutofit/>
          </a:bodyPr>
          <a:lstStyle/>
          <a:p>
            <a:pPr lvl="0">
              <a:buClr>
                <a:prstClr val="white"/>
              </a:buClr>
              <a:buSzPts val="1400"/>
              <a:defRPr/>
            </a:pPr>
            <a:endParaRPr lang="el-GR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Pts val="1400"/>
              <a:buFont typeface="Wingdings" panose="05000000000000000000" pitchFamily="2" charset="2"/>
              <a:buChar char="q"/>
              <a:defRPr/>
            </a:pPr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Έγκριση από την ΕΕ </a:t>
            </a:r>
            <a:r>
              <a:rPr lang="el-GR" b="1" dirty="0">
                <a:solidFill>
                  <a:schemeClr val="bg1"/>
                </a:solidFill>
                <a:cs typeface="Arial"/>
                <a:sym typeface="Arial"/>
              </a:rPr>
              <a:t>πρόσθετης ενίσχυσης </a:t>
            </a:r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επενδυτικών σχεδίων ύψους </a:t>
            </a:r>
            <a:r>
              <a:rPr lang="el-GR" sz="2400" b="1" dirty="0">
                <a:solidFill>
                  <a:schemeClr val="bg1"/>
                </a:solidFill>
                <a:cs typeface="Arial"/>
                <a:sym typeface="Arial"/>
              </a:rPr>
              <a:t>€ 2,7 δισ.</a:t>
            </a:r>
            <a:endParaRPr lang="el-GR" dirty="0">
              <a:solidFill>
                <a:schemeClr val="bg1"/>
              </a:solidFill>
              <a:cs typeface="Arial"/>
              <a:sym typeface="Arial"/>
            </a:endParaRPr>
          </a:p>
          <a:p>
            <a:pPr marL="285750" indent="-285750">
              <a:spcBef>
                <a:spcPts val="1800"/>
              </a:spcBef>
              <a:spcAft>
                <a:spcPts val="600"/>
              </a:spcAft>
              <a:buClr>
                <a:prstClr val="white"/>
              </a:buClr>
              <a:buSzPts val="1400"/>
              <a:buFont typeface="Wingdings" panose="05000000000000000000" pitchFamily="2" charset="2"/>
              <a:buChar char="q"/>
              <a:defRPr/>
            </a:pPr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2 νέα προγράμματα το Μάιο </a:t>
            </a:r>
          </a:p>
          <a:p>
            <a:pPr marL="446088" indent="-195263">
              <a:spcAft>
                <a:spcPts val="600"/>
              </a:spcAft>
              <a:buClr>
                <a:prstClr val="white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schemeClr val="bg1"/>
                </a:solidFill>
                <a:cs typeface="Arial"/>
                <a:sym typeface="Arial"/>
              </a:rPr>
              <a:t>«Γενική Επιχειρηματικότητα»</a:t>
            </a:r>
          </a:p>
          <a:p>
            <a:pPr marL="446088" indent="-195263">
              <a:spcAft>
                <a:spcPts val="600"/>
              </a:spcAft>
              <a:buClr>
                <a:prstClr val="white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schemeClr val="bg1"/>
                </a:solidFill>
                <a:cs typeface="Arial"/>
                <a:sym typeface="Arial"/>
              </a:rPr>
              <a:t>«Επιχειρηματικότητα Πολύ Μικρών και Μικρών </a:t>
            </a:r>
            <a:r>
              <a:rPr lang="el-GR" sz="1600" dirty="0" err="1">
                <a:solidFill>
                  <a:schemeClr val="bg1"/>
                </a:solidFill>
                <a:cs typeface="Arial"/>
                <a:sym typeface="Arial"/>
              </a:rPr>
              <a:t>Επιχειρή-σεων</a:t>
            </a:r>
            <a:r>
              <a:rPr lang="el-GR" sz="1600" dirty="0">
                <a:solidFill>
                  <a:schemeClr val="bg1"/>
                </a:solidFill>
                <a:cs typeface="Arial"/>
                <a:sym typeface="Arial"/>
              </a:rPr>
              <a:t>»</a:t>
            </a:r>
          </a:p>
        </p:txBody>
      </p:sp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xmlns="" id="{1D7FD72A-367A-4BAD-B5B9-ABBF2D0710E1}"/>
              </a:ext>
            </a:extLst>
          </p:cNvPr>
          <p:cNvSpPr/>
          <p:nvPr/>
        </p:nvSpPr>
        <p:spPr>
          <a:xfrm>
            <a:off x="573820" y="1382757"/>
            <a:ext cx="313190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Αναπτυξιακός Νόμος</a:t>
            </a:r>
          </a:p>
          <a:p>
            <a:pPr lvl="0">
              <a:defRPr/>
            </a:pPr>
            <a:endParaRPr lang="el-GR" sz="2000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grpSp>
        <p:nvGrpSpPr>
          <p:cNvPr id="37" name="Group 159">
            <a:extLst>
              <a:ext uri="{FF2B5EF4-FFF2-40B4-BE49-F238E27FC236}">
                <a16:creationId xmlns:a16="http://schemas.microsoft.com/office/drawing/2014/main" xmlns="" id="{C68B1B0F-38D2-4394-8507-3B911DCB18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6204" y="2296405"/>
            <a:ext cx="756113" cy="756000"/>
            <a:chOff x="986" y="0"/>
            <a:chExt cx="6714" cy="6713"/>
          </a:xfrm>
          <a:solidFill>
            <a:schemeClr val="bg1"/>
          </a:solidFill>
        </p:grpSpPr>
        <p:sp>
          <p:nvSpPr>
            <p:cNvPr id="38" name="Freeform 160">
              <a:extLst>
                <a:ext uri="{FF2B5EF4-FFF2-40B4-BE49-F238E27FC236}">
                  <a16:creationId xmlns:a16="http://schemas.microsoft.com/office/drawing/2014/main" xmlns="" id="{C47F4F9F-EE2D-4A08-A318-ECBA56FE6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" y="0"/>
              <a:ext cx="6714" cy="6713"/>
            </a:xfrm>
            <a:custGeom>
              <a:avLst/>
              <a:gdLst>
                <a:gd name="T0" fmla="*/ 0 w 6714"/>
                <a:gd name="T1" fmla="*/ 0 h 6713"/>
                <a:gd name="T2" fmla="*/ 0 w 6714"/>
                <a:gd name="T3" fmla="*/ 6713 h 6713"/>
                <a:gd name="T4" fmla="*/ 6714 w 6714"/>
                <a:gd name="T5" fmla="*/ 6713 h 6713"/>
                <a:gd name="T6" fmla="*/ 6714 w 6714"/>
                <a:gd name="T7" fmla="*/ 0 h 6713"/>
                <a:gd name="T8" fmla="*/ 0 w 6714"/>
                <a:gd name="T9" fmla="*/ 0 h 6713"/>
                <a:gd name="T10" fmla="*/ 6428 w 6714"/>
                <a:gd name="T11" fmla="*/ 4819 h 6713"/>
                <a:gd name="T12" fmla="*/ 2920 w 6714"/>
                <a:gd name="T13" fmla="*/ 4819 h 6713"/>
                <a:gd name="T14" fmla="*/ 4242 w 6714"/>
                <a:gd name="T15" fmla="*/ 3497 h 6713"/>
                <a:gd name="T16" fmla="*/ 5106 w 6714"/>
                <a:gd name="T17" fmla="*/ 3497 h 6713"/>
                <a:gd name="T18" fmla="*/ 5378 w 6714"/>
                <a:gd name="T19" fmla="*/ 3222 h 6713"/>
                <a:gd name="T20" fmla="*/ 5378 w 6714"/>
                <a:gd name="T21" fmla="*/ 3499 h 6713"/>
                <a:gd name="T22" fmla="*/ 5668 w 6714"/>
                <a:gd name="T23" fmla="*/ 3499 h 6713"/>
                <a:gd name="T24" fmla="*/ 5668 w 6714"/>
                <a:gd name="T25" fmla="*/ 3212 h 6713"/>
                <a:gd name="T26" fmla="*/ 5386 w 6714"/>
                <a:gd name="T27" fmla="*/ 3212 h 6713"/>
                <a:gd name="T28" fmla="*/ 6428 w 6714"/>
                <a:gd name="T29" fmla="*/ 2160 h 6713"/>
                <a:gd name="T30" fmla="*/ 6428 w 6714"/>
                <a:gd name="T31" fmla="*/ 4819 h 6713"/>
                <a:gd name="T32" fmla="*/ 288 w 6714"/>
                <a:gd name="T33" fmla="*/ 5107 h 6713"/>
                <a:gd name="T34" fmla="*/ 1404 w 6714"/>
                <a:gd name="T35" fmla="*/ 5107 h 6713"/>
                <a:gd name="T36" fmla="*/ 288 w 6714"/>
                <a:gd name="T37" fmla="*/ 6225 h 6713"/>
                <a:gd name="T38" fmla="*/ 288 w 6714"/>
                <a:gd name="T39" fmla="*/ 5107 h 6713"/>
                <a:gd name="T40" fmla="*/ 288 w 6714"/>
                <a:gd name="T41" fmla="*/ 4819 h 6713"/>
                <a:gd name="T42" fmla="*/ 288 w 6714"/>
                <a:gd name="T43" fmla="*/ 3499 h 6713"/>
                <a:gd name="T44" fmla="*/ 454 w 6714"/>
                <a:gd name="T45" fmla="*/ 3499 h 6713"/>
                <a:gd name="T46" fmla="*/ 454 w 6714"/>
                <a:gd name="T47" fmla="*/ 3212 h 6713"/>
                <a:gd name="T48" fmla="*/ 288 w 6714"/>
                <a:gd name="T49" fmla="*/ 3212 h 6713"/>
                <a:gd name="T50" fmla="*/ 288 w 6714"/>
                <a:gd name="T51" fmla="*/ 1892 h 6713"/>
                <a:gd name="T52" fmla="*/ 6290 w 6714"/>
                <a:gd name="T53" fmla="*/ 1892 h 6713"/>
                <a:gd name="T54" fmla="*/ 4986 w 6714"/>
                <a:gd name="T55" fmla="*/ 3210 h 6713"/>
                <a:gd name="T56" fmla="*/ 4124 w 6714"/>
                <a:gd name="T57" fmla="*/ 3210 h 6713"/>
                <a:gd name="T58" fmla="*/ 3930 w 6714"/>
                <a:gd name="T59" fmla="*/ 3405 h 6713"/>
                <a:gd name="T60" fmla="*/ 3930 w 6714"/>
                <a:gd name="T61" fmla="*/ 3212 h 6713"/>
                <a:gd name="T62" fmla="*/ 3640 w 6714"/>
                <a:gd name="T63" fmla="*/ 3212 h 6713"/>
                <a:gd name="T64" fmla="*/ 3640 w 6714"/>
                <a:gd name="T65" fmla="*/ 3499 h 6713"/>
                <a:gd name="T66" fmla="*/ 3834 w 6714"/>
                <a:gd name="T67" fmla="*/ 3499 h 6713"/>
                <a:gd name="T68" fmla="*/ 2514 w 6714"/>
                <a:gd name="T69" fmla="*/ 4819 h 6713"/>
                <a:gd name="T70" fmla="*/ 288 w 6714"/>
                <a:gd name="T71" fmla="*/ 4819 h 6713"/>
                <a:gd name="T72" fmla="*/ 6428 w 6714"/>
                <a:gd name="T73" fmla="*/ 286 h 6713"/>
                <a:gd name="T74" fmla="*/ 6428 w 6714"/>
                <a:gd name="T75" fmla="*/ 1606 h 6713"/>
                <a:gd name="T76" fmla="*/ 288 w 6714"/>
                <a:gd name="T77" fmla="*/ 1606 h 6713"/>
                <a:gd name="T78" fmla="*/ 288 w 6714"/>
                <a:gd name="T79" fmla="*/ 286 h 6713"/>
                <a:gd name="T80" fmla="*/ 6428 w 6714"/>
                <a:gd name="T81" fmla="*/ 286 h 6713"/>
                <a:gd name="T82" fmla="*/ 490 w 6714"/>
                <a:gd name="T83" fmla="*/ 6427 h 6713"/>
                <a:gd name="T84" fmla="*/ 1810 w 6714"/>
                <a:gd name="T85" fmla="*/ 5107 h 6713"/>
                <a:gd name="T86" fmla="*/ 6428 w 6714"/>
                <a:gd name="T87" fmla="*/ 5107 h 6713"/>
                <a:gd name="T88" fmla="*/ 6428 w 6714"/>
                <a:gd name="T89" fmla="*/ 6427 h 6713"/>
                <a:gd name="T90" fmla="*/ 490 w 6714"/>
                <a:gd name="T91" fmla="*/ 6427 h 6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14" h="6713">
                  <a:moveTo>
                    <a:pt x="0" y="0"/>
                  </a:moveTo>
                  <a:lnTo>
                    <a:pt x="0" y="6713"/>
                  </a:lnTo>
                  <a:lnTo>
                    <a:pt x="6714" y="6713"/>
                  </a:lnTo>
                  <a:lnTo>
                    <a:pt x="6714" y="0"/>
                  </a:lnTo>
                  <a:lnTo>
                    <a:pt x="0" y="0"/>
                  </a:lnTo>
                  <a:close/>
                  <a:moveTo>
                    <a:pt x="6428" y="4819"/>
                  </a:moveTo>
                  <a:lnTo>
                    <a:pt x="2920" y="4819"/>
                  </a:lnTo>
                  <a:lnTo>
                    <a:pt x="4242" y="3497"/>
                  </a:lnTo>
                  <a:lnTo>
                    <a:pt x="5106" y="3497"/>
                  </a:lnTo>
                  <a:lnTo>
                    <a:pt x="5378" y="3222"/>
                  </a:lnTo>
                  <a:lnTo>
                    <a:pt x="5378" y="3499"/>
                  </a:lnTo>
                  <a:lnTo>
                    <a:pt x="5668" y="3499"/>
                  </a:lnTo>
                  <a:lnTo>
                    <a:pt x="5668" y="3212"/>
                  </a:lnTo>
                  <a:lnTo>
                    <a:pt x="5386" y="3212"/>
                  </a:lnTo>
                  <a:lnTo>
                    <a:pt x="6428" y="2160"/>
                  </a:lnTo>
                  <a:lnTo>
                    <a:pt x="6428" y="4819"/>
                  </a:lnTo>
                  <a:close/>
                  <a:moveTo>
                    <a:pt x="288" y="5107"/>
                  </a:moveTo>
                  <a:lnTo>
                    <a:pt x="1404" y="5107"/>
                  </a:lnTo>
                  <a:lnTo>
                    <a:pt x="288" y="6225"/>
                  </a:lnTo>
                  <a:lnTo>
                    <a:pt x="288" y="5107"/>
                  </a:lnTo>
                  <a:close/>
                  <a:moveTo>
                    <a:pt x="288" y="4819"/>
                  </a:moveTo>
                  <a:lnTo>
                    <a:pt x="288" y="3499"/>
                  </a:lnTo>
                  <a:lnTo>
                    <a:pt x="454" y="3499"/>
                  </a:lnTo>
                  <a:lnTo>
                    <a:pt x="454" y="3212"/>
                  </a:lnTo>
                  <a:lnTo>
                    <a:pt x="288" y="3212"/>
                  </a:lnTo>
                  <a:lnTo>
                    <a:pt x="288" y="1892"/>
                  </a:lnTo>
                  <a:lnTo>
                    <a:pt x="6290" y="1892"/>
                  </a:lnTo>
                  <a:lnTo>
                    <a:pt x="4986" y="3210"/>
                  </a:lnTo>
                  <a:lnTo>
                    <a:pt x="4124" y="3210"/>
                  </a:lnTo>
                  <a:lnTo>
                    <a:pt x="3930" y="3405"/>
                  </a:lnTo>
                  <a:lnTo>
                    <a:pt x="3930" y="3212"/>
                  </a:lnTo>
                  <a:lnTo>
                    <a:pt x="3640" y="3212"/>
                  </a:lnTo>
                  <a:lnTo>
                    <a:pt x="3640" y="3499"/>
                  </a:lnTo>
                  <a:lnTo>
                    <a:pt x="3834" y="3499"/>
                  </a:lnTo>
                  <a:lnTo>
                    <a:pt x="2514" y="4819"/>
                  </a:lnTo>
                  <a:lnTo>
                    <a:pt x="288" y="4819"/>
                  </a:lnTo>
                  <a:close/>
                  <a:moveTo>
                    <a:pt x="6428" y="286"/>
                  </a:moveTo>
                  <a:lnTo>
                    <a:pt x="6428" y="1606"/>
                  </a:lnTo>
                  <a:lnTo>
                    <a:pt x="288" y="1606"/>
                  </a:lnTo>
                  <a:lnTo>
                    <a:pt x="288" y="286"/>
                  </a:lnTo>
                  <a:lnTo>
                    <a:pt x="6428" y="286"/>
                  </a:lnTo>
                  <a:close/>
                  <a:moveTo>
                    <a:pt x="490" y="6427"/>
                  </a:moveTo>
                  <a:lnTo>
                    <a:pt x="1810" y="5107"/>
                  </a:lnTo>
                  <a:lnTo>
                    <a:pt x="6428" y="5107"/>
                  </a:lnTo>
                  <a:lnTo>
                    <a:pt x="6428" y="6427"/>
                  </a:lnTo>
                  <a:lnTo>
                    <a:pt x="490" y="6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39" name="Rectangle 161">
              <a:extLst>
                <a:ext uri="{FF2B5EF4-FFF2-40B4-BE49-F238E27FC236}">
                  <a16:creationId xmlns:a16="http://schemas.microsoft.com/office/drawing/2014/main" xmlns="" id="{FADEC22E-119A-4E7D-98E4-20AEADC7A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4" y="3212"/>
              <a:ext cx="288" cy="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40" name="Rectangle 162">
              <a:extLst>
                <a:ext uri="{FF2B5EF4-FFF2-40B4-BE49-F238E27FC236}">
                  <a16:creationId xmlns:a16="http://schemas.microsoft.com/office/drawing/2014/main" xmlns="" id="{C014CB96-30A1-4C53-81C9-C993CBE6A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6" y="3212"/>
              <a:ext cx="290" cy="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41" name="Rectangle 163">
              <a:extLst>
                <a:ext uri="{FF2B5EF4-FFF2-40B4-BE49-F238E27FC236}">
                  <a16:creationId xmlns:a16="http://schemas.microsoft.com/office/drawing/2014/main" xmlns="" id="{FB52FE3B-DCBE-4401-A235-BA06A4542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" y="3212"/>
              <a:ext cx="288" cy="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42" name="Rectangle 164">
              <a:extLst>
                <a:ext uri="{FF2B5EF4-FFF2-40B4-BE49-F238E27FC236}">
                  <a16:creationId xmlns:a16="http://schemas.microsoft.com/office/drawing/2014/main" xmlns="" id="{ADFFFB73-362D-4015-8C62-8D8A7B69E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8" y="3212"/>
              <a:ext cx="290" cy="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43" name="Rectangle 165">
              <a:extLst>
                <a:ext uri="{FF2B5EF4-FFF2-40B4-BE49-F238E27FC236}">
                  <a16:creationId xmlns:a16="http://schemas.microsoft.com/office/drawing/2014/main" xmlns="" id="{20DBE68F-0BCE-4467-9AC9-A21B60CA6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3212"/>
              <a:ext cx="288" cy="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44" name="Rectangle 166">
              <a:extLst>
                <a:ext uri="{FF2B5EF4-FFF2-40B4-BE49-F238E27FC236}">
                  <a16:creationId xmlns:a16="http://schemas.microsoft.com/office/drawing/2014/main" xmlns="" id="{505E8E7F-8905-42C6-A245-5AE0ED36D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" y="3212"/>
              <a:ext cx="290" cy="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EB7C7B8D-31EB-4628-9030-E070F79419A6}"/>
              </a:ext>
            </a:extLst>
          </p:cNvPr>
          <p:cNvGrpSpPr/>
          <p:nvPr/>
        </p:nvGrpSpPr>
        <p:grpSpPr>
          <a:xfrm>
            <a:off x="8408969" y="2296405"/>
            <a:ext cx="847521" cy="850057"/>
            <a:chOff x="8687158" y="2668240"/>
            <a:chExt cx="720000" cy="720000"/>
          </a:xfrm>
        </p:grpSpPr>
        <p:sp>
          <p:nvSpPr>
            <p:cNvPr id="46" name="Freeform 166">
              <a:extLst>
                <a:ext uri="{FF2B5EF4-FFF2-40B4-BE49-F238E27FC236}">
                  <a16:creationId xmlns:a16="http://schemas.microsoft.com/office/drawing/2014/main" xmlns="" id="{710544F5-0A4F-4165-A2ED-84F01D2ABB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7158" y="2757562"/>
              <a:ext cx="449323" cy="211128"/>
            </a:xfrm>
            <a:custGeom>
              <a:avLst/>
              <a:gdLst>
                <a:gd name="T0" fmla="*/ 33 w 166"/>
                <a:gd name="T1" fmla="*/ 55 h 78"/>
                <a:gd name="T2" fmla="*/ 45 w 166"/>
                <a:gd name="T3" fmla="*/ 55 h 78"/>
                <a:gd name="T4" fmla="*/ 45 w 166"/>
                <a:gd name="T5" fmla="*/ 68 h 78"/>
                <a:gd name="T6" fmla="*/ 33 w 166"/>
                <a:gd name="T7" fmla="*/ 68 h 78"/>
                <a:gd name="T8" fmla="*/ 33 w 166"/>
                <a:gd name="T9" fmla="*/ 55 h 78"/>
                <a:gd name="T10" fmla="*/ 78 w 166"/>
                <a:gd name="T11" fmla="*/ 11 h 78"/>
                <a:gd name="T12" fmla="*/ 89 w 166"/>
                <a:gd name="T13" fmla="*/ 11 h 78"/>
                <a:gd name="T14" fmla="*/ 89 w 166"/>
                <a:gd name="T15" fmla="*/ 68 h 78"/>
                <a:gd name="T16" fmla="*/ 78 w 166"/>
                <a:gd name="T17" fmla="*/ 68 h 78"/>
                <a:gd name="T18" fmla="*/ 78 w 166"/>
                <a:gd name="T19" fmla="*/ 11 h 78"/>
                <a:gd name="T20" fmla="*/ 122 w 166"/>
                <a:gd name="T21" fmla="*/ 33 h 78"/>
                <a:gd name="T22" fmla="*/ 133 w 166"/>
                <a:gd name="T23" fmla="*/ 33 h 78"/>
                <a:gd name="T24" fmla="*/ 133 w 166"/>
                <a:gd name="T25" fmla="*/ 68 h 78"/>
                <a:gd name="T26" fmla="*/ 122 w 166"/>
                <a:gd name="T27" fmla="*/ 68 h 78"/>
                <a:gd name="T28" fmla="*/ 122 w 166"/>
                <a:gd name="T29" fmla="*/ 33 h 78"/>
                <a:gd name="T30" fmla="*/ 54 w 166"/>
                <a:gd name="T31" fmla="*/ 78 h 78"/>
                <a:gd name="T32" fmla="*/ 65 w 166"/>
                <a:gd name="T33" fmla="*/ 78 h 78"/>
                <a:gd name="T34" fmla="*/ 99 w 166"/>
                <a:gd name="T35" fmla="*/ 78 h 78"/>
                <a:gd name="T36" fmla="*/ 111 w 166"/>
                <a:gd name="T37" fmla="*/ 78 h 78"/>
                <a:gd name="T38" fmla="*/ 143 w 166"/>
                <a:gd name="T39" fmla="*/ 78 h 78"/>
                <a:gd name="T40" fmla="*/ 166 w 166"/>
                <a:gd name="T41" fmla="*/ 78 h 78"/>
                <a:gd name="T42" fmla="*/ 166 w 166"/>
                <a:gd name="T43" fmla="*/ 68 h 78"/>
                <a:gd name="T44" fmla="*/ 143 w 166"/>
                <a:gd name="T45" fmla="*/ 68 h 78"/>
                <a:gd name="T46" fmla="*/ 143 w 166"/>
                <a:gd name="T47" fmla="*/ 22 h 78"/>
                <a:gd name="T48" fmla="*/ 111 w 166"/>
                <a:gd name="T49" fmla="*/ 22 h 78"/>
                <a:gd name="T50" fmla="*/ 111 w 166"/>
                <a:gd name="T51" fmla="*/ 68 h 78"/>
                <a:gd name="T52" fmla="*/ 99 w 166"/>
                <a:gd name="T53" fmla="*/ 68 h 78"/>
                <a:gd name="T54" fmla="*/ 99 w 166"/>
                <a:gd name="T55" fmla="*/ 0 h 78"/>
                <a:gd name="T56" fmla="*/ 65 w 166"/>
                <a:gd name="T57" fmla="*/ 0 h 78"/>
                <a:gd name="T58" fmla="*/ 65 w 166"/>
                <a:gd name="T59" fmla="*/ 68 h 78"/>
                <a:gd name="T60" fmla="*/ 54 w 166"/>
                <a:gd name="T61" fmla="*/ 68 h 78"/>
                <a:gd name="T62" fmla="*/ 54 w 166"/>
                <a:gd name="T63" fmla="*/ 44 h 78"/>
                <a:gd name="T64" fmla="*/ 21 w 166"/>
                <a:gd name="T65" fmla="*/ 44 h 78"/>
                <a:gd name="T66" fmla="*/ 21 w 166"/>
                <a:gd name="T67" fmla="*/ 68 h 78"/>
                <a:gd name="T68" fmla="*/ 0 w 166"/>
                <a:gd name="T69" fmla="*/ 68 h 78"/>
                <a:gd name="T70" fmla="*/ 0 w 166"/>
                <a:gd name="T71" fmla="*/ 78 h 78"/>
                <a:gd name="T72" fmla="*/ 21 w 166"/>
                <a:gd name="T73" fmla="*/ 78 h 78"/>
                <a:gd name="T74" fmla="*/ 54 w 166"/>
                <a:gd name="T7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78">
                  <a:moveTo>
                    <a:pt x="33" y="55"/>
                  </a:moveTo>
                  <a:lnTo>
                    <a:pt x="45" y="55"/>
                  </a:lnTo>
                  <a:lnTo>
                    <a:pt x="45" y="68"/>
                  </a:lnTo>
                  <a:lnTo>
                    <a:pt x="33" y="68"/>
                  </a:lnTo>
                  <a:lnTo>
                    <a:pt x="33" y="55"/>
                  </a:lnTo>
                  <a:close/>
                  <a:moveTo>
                    <a:pt x="78" y="11"/>
                  </a:moveTo>
                  <a:lnTo>
                    <a:pt x="89" y="11"/>
                  </a:lnTo>
                  <a:lnTo>
                    <a:pt x="89" y="68"/>
                  </a:lnTo>
                  <a:lnTo>
                    <a:pt x="78" y="68"/>
                  </a:lnTo>
                  <a:lnTo>
                    <a:pt x="78" y="11"/>
                  </a:lnTo>
                  <a:close/>
                  <a:moveTo>
                    <a:pt x="122" y="33"/>
                  </a:moveTo>
                  <a:lnTo>
                    <a:pt x="133" y="33"/>
                  </a:lnTo>
                  <a:lnTo>
                    <a:pt x="133" y="68"/>
                  </a:lnTo>
                  <a:lnTo>
                    <a:pt x="122" y="68"/>
                  </a:lnTo>
                  <a:lnTo>
                    <a:pt x="122" y="33"/>
                  </a:lnTo>
                  <a:close/>
                  <a:moveTo>
                    <a:pt x="54" y="78"/>
                  </a:moveTo>
                  <a:lnTo>
                    <a:pt x="65" y="78"/>
                  </a:lnTo>
                  <a:lnTo>
                    <a:pt x="99" y="78"/>
                  </a:lnTo>
                  <a:lnTo>
                    <a:pt x="111" y="78"/>
                  </a:lnTo>
                  <a:lnTo>
                    <a:pt x="143" y="78"/>
                  </a:lnTo>
                  <a:lnTo>
                    <a:pt x="166" y="78"/>
                  </a:lnTo>
                  <a:lnTo>
                    <a:pt x="166" y="68"/>
                  </a:lnTo>
                  <a:lnTo>
                    <a:pt x="143" y="68"/>
                  </a:lnTo>
                  <a:lnTo>
                    <a:pt x="143" y="22"/>
                  </a:lnTo>
                  <a:lnTo>
                    <a:pt x="111" y="22"/>
                  </a:lnTo>
                  <a:lnTo>
                    <a:pt x="111" y="68"/>
                  </a:lnTo>
                  <a:lnTo>
                    <a:pt x="99" y="68"/>
                  </a:lnTo>
                  <a:lnTo>
                    <a:pt x="99" y="0"/>
                  </a:lnTo>
                  <a:lnTo>
                    <a:pt x="65" y="0"/>
                  </a:lnTo>
                  <a:lnTo>
                    <a:pt x="65" y="68"/>
                  </a:lnTo>
                  <a:lnTo>
                    <a:pt x="54" y="68"/>
                  </a:lnTo>
                  <a:lnTo>
                    <a:pt x="54" y="44"/>
                  </a:lnTo>
                  <a:lnTo>
                    <a:pt x="21" y="44"/>
                  </a:lnTo>
                  <a:lnTo>
                    <a:pt x="21" y="68"/>
                  </a:lnTo>
                  <a:lnTo>
                    <a:pt x="0" y="68"/>
                  </a:lnTo>
                  <a:lnTo>
                    <a:pt x="0" y="78"/>
                  </a:lnTo>
                  <a:lnTo>
                    <a:pt x="21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7" name="Freeform 167">
              <a:extLst>
                <a:ext uri="{FF2B5EF4-FFF2-40B4-BE49-F238E27FC236}">
                  <a16:creationId xmlns:a16="http://schemas.microsoft.com/office/drawing/2014/main" xmlns="" id="{1EF8B3BF-7213-41AE-A876-05645F94CA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7158" y="2668240"/>
              <a:ext cx="720000" cy="720000"/>
            </a:xfrm>
            <a:custGeom>
              <a:avLst/>
              <a:gdLst>
                <a:gd name="T0" fmla="*/ 96 w 192"/>
                <a:gd name="T1" fmla="*/ 124 h 192"/>
                <a:gd name="T2" fmla="*/ 104 w 192"/>
                <a:gd name="T3" fmla="*/ 105 h 192"/>
                <a:gd name="T4" fmla="*/ 124 w 192"/>
                <a:gd name="T5" fmla="*/ 96 h 192"/>
                <a:gd name="T6" fmla="*/ 143 w 192"/>
                <a:gd name="T7" fmla="*/ 105 h 192"/>
                <a:gd name="T8" fmla="*/ 152 w 192"/>
                <a:gd name="T9" fmla="*/ 124 h 192"/>
                <a:gd name="T10" fmla="*/ 143 w 192"/>
                <a:gd name="T11" fmla="*/ 144 h 192"/>
                <a:gd name="T12" fmla="*/ 124 w 192"/>
                <a:gd name="T13" fmla="*/ 152 h 192"/>
                <a:gd name="T14" fmla="*/ 107 w 192"/>
                <a:gd name="T15" fmla="*/ 147 h 192"/>
                <a:gd name="T16" fmla="*/ 128 w 192"/>
                <a:gd name="T17" fmla="*/ 126 h 192"/>
                <a:gd name="T18" fmla="*/ 128 w 192"/>
                <a:gd name="T19" fmla="*/ 136 h 192"/>
                <a:gd name="T20" fmla="*/ 136 w 192"/>
                <a:gd name="T21" fmla="*/ 136 h 192"/>
                <a:gd name="T22" fmla="*/ 136 w 192"/>
                <a:gd name="T23" fmla="*/ 112 h 192"/>
                <a:gd name="T24" fmla="*/ 112 w 192"/>
                <a:gd name="T25" fmla="*/ 112 h 192"/>
                <a:gd name="T26" fmla="*/ 112 w 192"/>
                <a:gd name="T27" fmla="*/ 120 h 192"/>
                <a:gd name="T28" fmla="*/ 122 w 192"/>
                <a:gd name="T29" fmla="*/ 120 h 192"/>
                <a:gd name="T30" fmla="*/ 101 w 192"/>
                <a:gd name="T31" fmla="*/ 141 h 192"/>
                <a:gd name="T32" fmla="*/ 96 w 192"/>
                <a:gd name="T33" fmla="*/ 124 h 192"/>
                <a:gd name="T34" fmla="*/ 0 w 192"/>
                <a:gd name="T35" fmla="*/ 0 h 192"/>
                <a:gd name="T36" fmla="*/ 0 w 192"/>
                <a:gd name="T37" fmla="*/ 64 h 192"/>
                <a:gd name="T38" fmla="*/ 8 w 192"/>
                <a:gd name="T39" fmla="*/ 64 h 192"/>
                <a:gd name="T40" fmla="*/ 8 w 192"/>
                <a:gd name="T41" fmla="*/ 8 h 192"/>
                <a:gd name="T42" fmla="*/ 184 w 192"/>
                <a:gd name="T43" fmla="*/ 8 h 192"/>
                <a:gd name="T44" fmla="*/ 184 w 192"/>
                <a:gd name="T45" fmla="*/ 184 h 192"/>
                <a:gd name="T46" fmla="*/ 29 w 192"/>
                <a:gd name="T47" fmla="*/ 184 h 192"/>
                <a:gd name="T48" fmla="*/ 68 w 192"/>
                <a:gd name="T49" fmla="*/ 146 h 192"/>
                <a:gd name="T50" fmla="*/ 88 w 192"/>
                <a:gd name="T51" fmla="*/ 166 h 192"/>
                <a:gd name="T52" fmla="*/ 101 w 192"/>
                <a:gd name="T53" fmla="*/ 152 h 192"/>
                <a:gd name="T54" fmla="*/ 124 w 192"/>
                <a:gd name="T55" fmla="*/ 160 h 192"/>
                <a:gd name="T56" fmla="*/ 146 w 192"/>
                <a:gd name="T57" fmla="*/ 152 h 192"/>
                <a:gd name="T58" fmla="*/ 169 w 192"/>
                <a:gd name="T59" fmla="*/ 175 h 192"/>
                <a:gd name="T60" fmla="*/ 174 w 192"/>
                <a:gd name="T61" fmla="*/ 169 h 192"/>
                <a:gd name="T62" fmla="*/ 152 w 192"/>
                <a:gd name="T63" fmla="*/ 147 h 192"/>
                <a:gd name="T64" fmla="*/ 149 w 192"/>
                <a:gd name="T65" fmla="*/ 99 h 192"/>
                <a:gd name="T66" fmla="*/ 98 w 192"/>
                <a:gd name="T67" fmla="*/ 99 h 192"/>
                <a:gd name="T68" fmla="*/ 96 w 192"/>
                <a:gd name="T69" fmla="*/ 147 h 192"/>
                <a:gd name="T70" fmla="*/ 88 w 192"/>
                <a:gd name="T71" fmla="*/ 155 h 192"/>
                <a:gd name="T72" fmla="*/ 68 w 192"/>
                <a:gd name="T73" fmla="*/ 135 h 192"/>
                <a:gd name="T74" fmla="*/ 18 w 192"/>
                <a:gd name="T75" fmla="*/ 184 h 192"/>
                <a:gd name="T76" fmla="*/ 8 w 192"/>
                <a:gd name="T77" fmla="*/ 184 h 192"/>
                <a:gd name="T78" fmla="*/ 8 w 192"/>
                <a:gd name="T79" fmla="*/ 88 h 192"/>
                <a:gd name="T80" fmla="*/ 0 w 192"/>
                <a:gd name="T81" fmla="*/ 88 h 192"/>
                <a:gd name="T82" fmla="*/ 0 w 192"/>
                <a:gd name="T83" fmla="*/ 192 h 192"/>
                <a:gd name="T84" fmla="*/ 192 w 192"/>
                <a:gd name="T85" fmla="*/ 192 h 192"/>
                <a:gd name="T86" fmla="*/ 192 w 192"/>
                <a:gd name="T87" fmla="*/ 0 h 192"/>
                <a:gd name="T88" fmla="*/ 0 w 192"/>
                <a:gd name="T8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2" h="192">
                  <a:moveTo>
                    <a:pt x="96" y="124"/>
                  </a:moveTo>
                  <a:cubicBezTo>
                    <a:pt x="96" y="117"/>
                    <a:pt x="99" y="110"/>
                    <a:pt x="104" y="105"/>
                  </a:cubicBezTo>
                  <a:cubicBezTo>
                    <a:pt x="109" y="99"/>
                    <a:pt x="116" y="96"/>
                    <a:pt x="124" y="96"/>
                  </a:cubicBezTo>
                  <a:cubicBezTo>
                    <a:pt x="131" y="96"/>
                    <a:pt x="138" y="99"/>
                    <a:pt x="143" y="105"/>
                  </a:cubicBezTo>
                  <a:cubicBezTo>
                    <a:pt x="149" y="110"/>
                    <a:pt x="152" y="117"/>
                    <a:pt x="152" y="124"/>
                  </a:cubicBezTo>
                  <a:cubicBezTo>
                    <a:pt x="152" y="132"/>
                    <a:pt x="149" y="139"/>
                    <a:pt x="143" y="144"/>
                  </a:cubicBezTo>
                  <a:cubicBezTo>
                    <a:pt x="138" y="149"/>
                    <a:pt x="131" y="152"/>
                    <a:pt x="124" y="152"/>
                  </a:cubicBezTo>
                  <a:cubicBezTo>
                    <a:pt x="118" y="152"/>
                    <a:pt x="112" y="150"/>
                    <a:pt x="107" y="14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01" y="141"/>
                    <a:pt x="101" y="141"/>
                    <a:pt x="101" y="141"/>
                  </a:cubicBezTo>
                  <a:cubicBezTo>
                    <a:pt x="98" y="136"/>
                    <a:pt x="96" y="130"/>
                    <a:pt x="96" y="124"/>
                  </a:cubicBezTo>
                  <a:close/>
                  <a:moveTo>
                    <a:pt x="0" y="0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4" y="184"/>
                    <a:pt x="184" y="184"/>
                    <a:pt x="184" y="184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88" y="166"/>
                    <a:pt x="88" y="166"/>
                    <a:pt x="88" y="166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8" y="157"/>
                    <a:pt x="116" y="160"/>
                    <a:pt x="124" y="160"/>
                  </a:cubicBezTo>
                  <a:cubicBezTo>
                    <a:pt x="132" y="160"/>
                    <a:pt x="139" y="157"/>
                    <a:pt x="146" y="152"/>
                  </a:cubicBezTo>
                  <a:cubicBezTo>
                    <a:pt x="169" y="175"/>
                    <a:pt x="169" y="175"/>
                    <a:pt x="169" y="175"/>
                  </a:cubicBezTo>
                  <a:cubicBezTo>
                    <a:pt x="174" y="169"/>
                    <a:pt x="174" y="169"/>
                    <a:pt x="174" y="169"/>
                  </a:cubicBezTo>
                  <a:cubicBezTo>
                    <a:pt x="152" y="147"/>
                    <a:pt x="152" y="147"/>
                    <a:pt x="152" y="147"/>
                  </a:cubicBezTo>
                  <a:cubicBezTo>
                    <a:pt x="163" y="132"/>
                    <a:pt x="162" y="112"/>
                    <a:pt x="149" y="99"/>
                  </a:cubicBezTo>
                  <a:cubicBezTo>
                    <a:pt x="135" y="85"/>
                    <a:pt x="112" y="85"/>
                    <a:pt x="98" y="99"/>
                  </a:cubicBezTo>
                  <a:cubicBezTo>
                    <a:pt x="85" y="112"/>
                    <a:pt x="84" y="132"/>
                    <a:pt x="96" y="147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68" y="135"/>
                    <a:pt x="68" y="135"/>
                    <a:pt x="68" y="135"/>
                  </a:cubicBezTo>
                  <a:cubicBezTo>
                    <a:pt x="18" y="184"/>
                    <a:pt x="18" y="184"/>
                    <a:pt x="18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0"/>
                    <a:pt x="192" y="0"/>
                    <a:pt x="19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8" name="Rectangle 168">
              <a:extLst>
                <a:ext uri="{FF2B5EF4-FFF2-40B4-BE49-F238E27FC236}">
                  <a16:creationId xmlns:a16="http://schemas.microsoft.com/office/drawing/2014/main" xmlns="" id="{03481B89-5812-4578-9941-5CCE78C98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6708" y="2757562"/>
              <a:ext cx="151579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9" name="Rectangle 169">
              <a:extLst>
                <a:ext uri="{FF2B5EF4-FFF2-40B4-BE49-F238E27FC236}">
                  <a16:creationId xmlns:a16="http://schemas.microsoft.com/office/drawing/2014/main" xmlns="" id="{F6524DB1-3D15-42D8-8278-FF8EF570C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8060" y="2757562"/>
              <a:ext cx="24362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0" name="Rectangle 170">
              <a:extLst>
                <a:ext uri="{FF2B5EF4-FFF2-40B4-BE49-F238E27FC236}">
                  <a16:creationId xmlns:a16="http://schemas.microsoft.com/office/drawing/2014/main" xmlns="" id="{9FE65F85-AF8B-4FD7-94C0-40CBC9E9A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3098" y="2817111"/>
              <a:ext cx="89324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1" name="Rectangle 171">
              <a:extLst>
                <a:ext uri="{FF2B5EF4-FFF2-40B4-BE49-F238E27FC236}">
                  <a16:creationId xmlns:a16="http://schemas.microsoft.com/office/drawing/2014/main" xmlns="" id="{4F0AB3A5-85C6-4215-B283-BD2DD6217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6481" y="2817111"/>
              <a:ext cx="56843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2" name="Rectangle 172">
              <a:extLst>
                <a:ext uri="{FF2B5EF4-FFF2-40B4-BE49-F238E27FC236}">
                  <a16:creationId xmlns:a16="http://schemas.microsoft.com/office/drawing/2014/main" xmlns="" id="{062DDA4E-572A-4080-9A8E-87F634AB2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3323" y="3028239"/>
              <a:ext cx="154287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3" name="Rectangle 173">
              <a:extLst>
                <a:ext uri="{FF2B5EF4-FFF2-40B4-BE49-F238E27FC236}">
                  <a16:creationId xmlns:a16="http://schemas.microsoft.com/office/drawing/2014/main" xmlns="" id="{B9DD713C-0B00-4460-B715-AD286C9B8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6482" y="3028239"/>
              <a:ext cx="32481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4" name="Rectangle 174">
              <a:extLst>
                <a:ext uri="{FF2B5EF4-FFF2-40B4-BE49-F238E27FC236}">
                  <a16:creationId xmlns:a16="http://schemas.microsoft.com/office/drawing/2014/main" xmlns="" id="{EF7B2030-EA8E-434E-AA2C-0079C0DE1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6482" y="3087788"/>
              <a:ext cx="86617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5" name="Rectangle 175">
              <a:extLst>
                <a:ext uri="{FF2B5EF4-FFF2-40B4-BE49-F238E27FC236}">
                  <a16:creationId xmlns:a16="http://schemas.microsoft.com/office/drawing/2014/main" xmlns="" id="{6D92D35B-591A-4EA1-8B53-4201ECCBB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8286" y="3087788"/>
              <a:ext cx="56843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56" name="Freeform 24">
            <a:extLst>
              <a:ext uri="{FF2B5EF4-FFF2-40B4-BE49-F238E27FC236}">
                <a16:creationId xmlns:a16="http://schemas.microsoft.com/office/drawing/2014/main" xmlns="" id="{075073D9-37DA-4ECD-A8B2-16B065CE407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94877" y="2296405"/>
            <a:ext cx="756000" cy="756000"/>
          </a:xfrm>
          <a:custGeom>
            <a:avLst/>
            <a:gdLst>
              <a:gd name="T0" fmla="*/ 0 w 346"/>
              <a:gd name="T1" fmla="*/ 0 h 346"/>
              <a:gd name="T2" fmla="*/ 346 w 346"/>
              <a:gd name="T3" fmla="*/ 346 h 346"/>
              <a:gd name="T4" fmla="*/ 346 w 346"/>
              <a:gd name="T5" fmla="*/ 0 h 346"/>
              <a:gd name="T6" fmla="*/ 83 w 346"/>
              <a:gd name="T7" fmla="*/ 243 h 346"/>
              <a:gd name="T8" fmla="*/ 130 w 346"/>
              <a:gd name="T9" fmla="*/ 298 h 346"/>
              <a:gd name="T10" fmla="*/ 120 w 346"/>
              <a:gd name="T11" fmla="*/ 297 h 346"/>
              <a:gd name="T12" fmla="*/ 81 w 346"/>
              <a:gd name="T13" fmla="*/ 245 h 346"/>
              <a:gd name="T14" fmla="*/ 70 w 346"/>
              <a:gd name="T15" fmla="*/ 206 h 346"/>
              <a:gd name="T16" fmla="*/ 14 w 346"/>
              <a:gd name="T17" fmla="*/ 142 h 346"/>
              <a:gd name="T18" fmla="*/ 96 w 346"/>
              <a:gd name="T19" fmla="*/ 108 h 346"/>
              <a:gd name="T20" fmla="*/ 160 w 346"/>
              <a:gd name="T21" fmla="*/ 94 h 346"/>
              <a:gd name="T22" fmla="*/ 89 w 346"/>
              <a:gd name="T23" fmla="*/ 160 h 346"/>
              <a:gd name="T24" fmla="*/ 87 w 346"/>
              <a:gd name="T25" fmla="*/ 196 h 346"/>
              <a:gd name="T26" fmla="*/ 148 w 346"/>
              <a:gd name="T27" fmla="*/ 176 h 346"/>
              <a:gd name="T28" fmla="*/ 275 w 346"/>
              <a:gd name="T29" fmla="*/ 217 h 346"/>
              <a:gd name="T30" fmla="*/ 276 w 346"/>
              <a:gd name="T31" fmla="*/ 222 h 346"/>
              <a:gd name="T32" fmla="*/ 205 w 346"/>
              <a:gd name="T33" fmla="*/ 287 h 346"/>
              <a:gd name="T34" fmla="*/ 85 w 346"/>
              <a:gd name="T35" fmla="*/ 227 h 346"/>
              <a:gd name="T36" fmla="*/ 269 w 346"/>
              <a:gd name="T37" fmla="*/ 197 h 346"/>
              <a:gd name="T38" fmla="*/ 139 w 346"/>
              <a:gd name="T39" fmla="*/ 164 h 346"/>
              <a:gd name="T40" fmla="*/ 98 w 346"/>
              <a:gd name="T41" fmla="*/ 186 h 346"/>
              <a:gd name="T42" fmla="*/ 99 w 346"/>
              <a:gd name="T43" fmla="*/ 171 h 346"/>
              <a:gd name="T44" fmla="*/ 197 w 346"/>
              <a:gd name="T45" fmla="*/ 103 h 346"/>
              <a:gd name="T46" fmla="*/ 331 w 346"/>
              <a:gd name="T47" fmla="*/ 24 h 346"/>
              <a:gd name="T48" fmla="*/ 270 w 346"/>
              <a:gd name="T49" fmla="*/ 176 h 346"/>
              <a:gd name="T50" fmla="*/ 221 w 346"/>
              <a:gd name="T51" fmla="*/ 98 h 346"/>
              <a:gd name="T52" fmla="*/ 178 w 346"/>
              <a:gd name="T53" fmla="*/ 87 h 346"/>
              <a:gd name="T54" fmla="*/ 122 w 346"/>
              <a:gd name="T55" fmla="*/ 79 h 346"/>
              <a:gd name="T56" fmla="*/ 14 w 346"/>
              <a:gd name="T57" fmla="*/ 42 h 346"/>
              <a:gd name="T58" fmla="*/ 319 w 346"/>
              <a:gd name="T59" fmla="*/ 15 h 346"/>
              <a:gd name="T60" fmla="*/ 14 w 346"/>
              <a:gd name="T61" fmla="*/ 159 h 346"/>
              <a:gd name="T62" fmla="*/ 55 w 346"/>
              <a:gd name="T63" fmla="*/ 209 h 346"/>
              <a:gd name="T64" fmla="*/ 69 w 346"/>
              <a:gd name="T65" fmla="*/ 265 h 346"/>
              <a:gd name="T66" fmla="*/ 124 w 346"/>
              <a:gd name="T67" fmla="*/ 314 h 346"/>
              <a:gd name="T68" fmla="*/ 140 w 346"/>
              <a:gd name="T69" fmla="*/ 309 h 346"/>
              <a:gd name="T70" fmla="*/ 189 w 346"/>
              <a:gd name="T71" fmla="*/ 302 h 346"/>
              <a:gd name="T72" fmla="*/ 217 w 346"/>
              <a:gd name="T73" fmla="*/ 296 h 346"/>
              <a:gd name="T74" fmla="*/ 292 w 346"/>
              <a:gd name="T75" fmla="*/ 217 h 346"/>
              <a:gd name="T76" fmla="*/ 284 w 346"/>
              <a:gd name="T77" fmla="*/ 183 h 346"/>
              <a:gd name="T78" fmla="*/ 331 w 346"/>
              <a:gd name="T79" fmla="*/ 332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46" h="346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81" y="245"/>
                </a:moveTo>
                <a:cubicBezTo>
                  <a:pt x="83" y="243"/>
                  <a:pt x="83" y="243"/>
                  <a:pt x="83" y="243"/>
                </a:cubicBezTo>
                <a:cubicBezTo>
                  <a:pt x="151" y="280"/>
                  <a:pt x="151" y="280"/>
                  <a:pt x="151" y="280"/>
                </a:cubicBezTo>
                <a:cubicBezTo>
                  <a:pt x="130" y="298"/>
                  <a:pt x="130" y="298"/>
                  <a:pt x="130" y="298"/>
                </a:cubicBezTo>
                <a:cubicBezTo>
                  <a:pt x="129" y="299"/>
                  <a:pt x="127" y="300"/>
                  <a:pt x="125" y="300"/>
                </a:cubicBezTo>
                <a:cubicBezTo>
                  <a:pt x="123" y="300"/>
                  <a:pt x="121" y="299"/>
                  <a:pt x="120" y="297"/>
                </a:cubicBezTo>
                <a:cubicBezTo>
                  <a:pt x="80" y="255"/>
                  <a:pt x="80" y="255"/>
                  <a:pt x="80" y="255"/>
                </a:cubicBezTo>
                <a:cubicBezTo>
                  <a:pt x="78" y="252"/>
                  <a:pt x="78" y="248"/>
                  <a:pt x="81" y="245"/>
                </a:cubicBezTo>
                <a:close/>
                <a:moveTo>
                  <a:pt x="85" y="227"/>
                </a:moveTo>
                <a:cubicBezTo>
                  <a:pt x="77" y="223"/>
                  <a:pt x="72" y="215"/>
                  <a:pt x="70" y="206"/>
                </a:cubicBezTo>
                <a:cubicBezTo>
                  <a:pt x="64" y="171"/>
                  <a:pt x="64" y="171"/>
                  <a:pt x="64" y="171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14" y="59"/>
                  <a:pt x="14" y="59"/>
                  <a:pt x="14" y="59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39" y="88"/>
                  <a:pt x="150" y="88"/>
                  <a:pt x="160" y="94"/>
                </a:cubicBezTo>
                <a:cubicBezTo>
                  <a:pt x="163" y="96"/>
                  <a:pt x="163" y="96"/>
                  <a:pt x="163" y="96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4" y="165"/>
                  <a:pt x="81" y="171"/>
                  <a:pt x="81" y="178"/>
                </a:cubicBezTo>
                <a:cubicBezTo>
                  <a:pt x="80" y="184"/>
                  <a:pt x="82" y="191"/>
                  <a:pt x="87" y="196"/>
                </a:cubicBezTo>
                <a:cubicBezTo>
                  <a:pt x="96" y="206"/>
                  <a:pt x="112" y="208"/>
                  <a:pt x="123" y="198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61" y="164"/>
                  <a:pt x="175" y="163"/>
                  <a:pt x="191" y="174"/>
                </a:cubicBezTo>
                <a:cubicBezTo>
                  <a:pt x="275" y="217"/>
                  <a:pt x="275" y="217"/>
                  <a:pt x="275" y="217"/>
                </a:cubicBezTo>
                <a:cubicBezTo>
                  <a:pt x="277" y="218"/>
                  <a:pt x="277" y="219"/>
                  <a:pt x="277" y="219"/>
                </a:cubicBezTo>
                <a:cubicBezTo>
                  <a:pt x="277" y="220"/>
                  <a:pt x="277" y="221"/>
                  <a:pt x="276" y="222"/>
                </a:cubicBezTo>
                <a:cubicBezTo>
                  <a:pt x="206" y="286"/>
                  <a:pt x="206" y="286"/>
                  <a:pt x="206" y="286"/>
                </a:cubicBezTo>
                <a:cubicBezTo>
                  <a:pt x="205" y="287"/>
                  <a:pt x="205" y="287"/>
                  <a:pt x="205" y="287"/>
                </a:cubicBezTo>
                <a:cubicBezTo>
                  <a:pt x="204" y="290"/>
                  <a:pt x="200" y="291"/>
                  <a:pt x="197" y="289"/>
                </a:cubicBezTo>
                <a:lnTo>
                  <a:pt x="85" y="227"/>
                </a:lnTo>
                <a:close/>
                <a:moveTo>
                  <a:pt x="270" y="176"/>
                </a:moveTo>
                <a:cubicBezTo>
                  <a:pt x="269" y="197"/>
                  <a:pt x="269" y="197"/>
                  <a:pt x="269" y="197"/>
                </a:cubicBezTo>
                <a:cubicBezTo>
                  <a:pt x="198" y="161"/>
                  <a:pt x="198" y="161"/>
                  <a:pt x="198" y="161"/>
                </a:cubicBezTo>
                <a:cubicBezTo>
                  <a:pt x="177" y="147"/>
                  <a:pt x="157" y="149"/>
                  <a:pt x="139" y="164"/>
                </a:cubicBezTo>
                <a:cubicBezTo>
                  <a:pt x="113" y="187"/>
                  <a:pt x="113" y="187"/>
                  <a:pt x="113" y="187"/>
                </a:cubicBezTo>
                <a:cubicBezTo>
                  <a:pt x="108" y="191"/>
                  <a:pt x="102" y="191"/>
                  <a:pt x="98" y="186"/>
                </a:cubicBezTo>
                <a:cubicBezTo>
                  <a:pt x="96" y="184"/>
                  <a:pt x="95" y="181"/>
                  <a:pt x="95" y="179"/>
                </a:cubicBezTo>
                <a:cubicBezTo>
                  <a:pt x="95" y="176"/>
                  <a:pt x="97" y="173"/>
                  <a:pt x="99" y="171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80" y="101"/>
                  <a:pt x="189" y="99"/>
                  <a:pt x="197" y="103"/>
                </a:cubicBezTo>
                <a:cubicBezTo>
                  <a:pt x="223" y="115"/>
                  <a:pt x="223" y="115"/>
                  <a:pt x="223" y="115"/>
                </a:cubicBezTo>
                <a:cubicBezTo>
                  <a:pt x="331" y="24"/>
                  <a:pt x="331" y="24"/>
                  <a:pt x="331" y="24"/>
                </a:cubicBezTo>
                <a:cubicBezTo>
                  <a:pt x="331" y="124"/>
                  <a:pt x="331" y="124"/>
                  <a:pt x="331" y="124"/>
                </a:cubicBezTo>
                <a:lnTo>
                  <a:pt x="270" y="176"/>
                </a:lnTo>
                <a:close/>
                <a:moveTo>
                  <a:pt x="319" y="15"/>
                </a:moveTo>
                <a:cubicBezTo>
                  <a:pt x="221" y="98"/>
                  <a:pt x="221" y="98"/>
                  <a:pt x="221" y="98"/>
                </a:cubicBezTo>
                <a:cubicBezTo>
                  <a:pt x="204" y="90"/>
                  <a:pt x="204" y="90"/>
                  <a:pt x="204" y="90"/>
                </a:cubicBezTo>
                <a:cubicBezTo>
                  <a:pt x="195" y="86"/>
                  <a:pt x="186" y="85"/>
                  <a:pt x="178" y="87"/>
                </a:cubicBezTo>
                <a:cubicBezTo>
                  <a:pt x="167" y="81"/>
                  <a:pt x="167" y="81"/>
                  <a:pt x="167" y="81"/>
                </a:cubicBezTo>
                <a:cubicBezTo>
                  <a:pt x="153" y="73"/>
                  <a:pt x="137" y="72"/>
                  <a:pt x="122" y="79"/>
                </a:cubicBezTo>
                <a:cubicBezTo>
                  <a:pt x="97" y="92"/>
                  <a:pt x="97" y="92"/>
                  <a:pt x="97" y="9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15"/>
                  <a:pt x="14" y="15"/>
                  <a:pt x="14" y="15"/>
                </a:cubicBezTo>
                <a:lnTo>
                  <a:pt x="319" y="15"/>
                </a:lnTo>
                <a:close/>
                <a:moveTo>
                  <a:pt x="14" y="332"/>
                </a:moveTo>
                <a:cubicBezTo>
                  <a:pt x="14" y="159"/>
                  <a:pt x="14" y="159"/>
                  <a:pt x="14" y="159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57" y="219"/>
                  <a:pt x="63" y="228"/>
                  <a:pt x="70" y="235"/>
                </a:cubicBezTo>
                <a:cubicBezTo>
                  <a:pt x="62" y="243"/>
                  <a:pt x="61" y="256"/>
                  <a:pt x="69" y="265"/>
                </a:cubicBezTo>
                <a:cubicBezTo>
                  <a:pt x="109" y="307"/>
                  <a:pt x="109" y="307"/>
                  <a:pt x="109" y="307"/>
                </a:cubicBezTo>
                <a:cubicBezTo>
                  <a:pt x="113" y="311"/>
                  <a:pt x="118" y="314"/>
                  <a:pt x="124" y="314"/>
                </a:cubicBezTo>
                <a:cubicBezTo>
                  <a:pt x="125" y="314"/>
                  <a:pt x="125" y="314"/>
                  <a:pt x="126" y="314"/>
                </a:cubicBezTo>
                <a:cubicBezTo>
                  <a:pt x="131" y="314"/>
                  <a:pt x="136" y="313"/>
                  <a:pt x="140" y="309"/>
                </a:cubicBezTo>
                <a:cubicBezTo>
                  <a:pt x="165" y="288"/>
                  <a:pt x="165" y="288"/>
                  <a:pt x="165" y="288"/>
                </a:cubicBezTo>
                <a:cubicBezTo>
                  <a:pt x="189" y="302"/>
                  <a:pt x="189" y="302"/>
                  <a:pt x="189" y="302"/>
                </a:cubicBezTo>
                <a:cubicBezTo>
                  <a:pt x="193" y="304"/>
                  <a:pt x="196" y="305"/>
                  <a:pt x="200" y="305"/>
                </a:cubicBezTo>
                <a:cubicBezTo>
                  <a:pt x="207" y="305"/>
                  <a:pt x="213" y="301"/>
                  <a:pt x="217" y="296"/>
                </a:cubicBezTo>
                <a:cubicBezTo>
                  <a:pt x="286" y="233"/>
                  <a:pt x="286" y="233"/>
                  <a:pt x="286" y="233"/>
                </a:cubicBezTo>
                <a:cubicBezTo>
                  <a:pt x="290" y="229"/>
                  <a:pt x="292" y="223"/>
                  <a:pt x="292" y="217"/>
                </a:cubicBezTo>
                <a:cubicBezTo>
                  <a:pt x="291" y="212"/>
                  <a:pt x="288" y="208"/>
                  <a:pt x="283" y="204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331" y="143"/>
                  <a:pt x="331" y="143"/>
                  <a:pt x="331" y="143"/>
                </a:cubicBezTo>
                <a:cubicBezTo>
                  <a:pt x="331" y="332"/>
                  <a:pt x="331" y="332"/>
                  <a:pt x="331" y="332"/>
                </a:cubicBezTo>
                <a:lnTo>
                  <a:pt x="14" y="3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1688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601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27037" name="think-cell Slide" r:id="rId4" imgW="360" imgH="360" progId="">
              <p:embed/>
            </p:oleObj>
          </a:graphicData>
        </a:graphic>
      </p:graphicFrame>
      <p:sp>
        <p:nvSpPr>
          <p:cNvPr id="19" name="Google Shape;703;p5">
            <a:extLst>
              <a:ext uri="{FF2B5EF4-FFF2-40B4-BE49-F238E27FC236}">
                <a16:creationId xmlns:a16="http://schemas.microsoft.com/office/drawing/2014/main" xmlns="" id="{723C2DDD-5D15-4156-BF2A-FB91D1036F2F}"/>
              </a:ext>
            </a:extLst>
          </p:cNvPr>
          <p:cNvSpPr/>
          <p:nvPr/>
        </p:nvSpPr>
        <p:spPr>
          <a:xfrm>
            <a:off x="4858475" y="1799685"/>
            <a:ext cx="3502280" cy="4556727"/>
          </a:xfrm>
          <a:prstGeom prst="rect">
            <a:avLst/>
          </a:prstGeom>
          <a:solidFill>
            <a:srgbClr val="9CC7CE"/>
          </a:solidFill>
          <a:ln>
            <a:noFill/>
          </a:ln>
        </p:spPr>
        <p:txBody>
          <a:bodyPr spcFirstLastPara="1" wrap="square" lIns="144000" tIns="612000" rIns="216000" bIns="62335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lang="el-GR" dirty="0">
              <a:solidFill>
                <a:prstClr val="black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lang="el-GR" sz="2000" dirty="0">
              <a:solidFill>
                <a:prstClr val="black"/>
              </a:solidFill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</a:pPr>
            <a:endParaRPr lang="en-US" sz="2800" dirty="0">
              <a:solidFill>
                <a:prstClr val="black"/>
              </a:solidFill>
              <a:cs typeface="Arial"/>
              <a:sym typeface="Arial"/>
            </a:endParaRPr>
          </a:p>
          <a:p>
            <a:pPr marL="285750" indent="-285750">
              <a:spcAft>
                <a:spcPts val="12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prstClr val="black"/>
                </a:solidFill>
                <a:cs typeface="Arial"/>
                <a:sym typeface="Arial"/>
              </a:rPr>
              <a:t>Βελτιωμένοι μηχανισμοί ωρίμανσης και παρακολούθησης στρατηγικών έργων</a:t>
            </a:r>
          </a:p>
          <a:p>
            <a:pPr marL="285750" indent="-285750">
              <a:spcAft>
                <a:spcPts val="12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prstClr val="black"/>
                </a:solidFill>
                <a:cs typeface="Arial"/>
                <a:sym typeface="Arial"/>
              </a:rPr>
              <a:t>Εξασφάλιση</a:t>
            </a:r>
            <a:r>
              <a:rPr lang="en-US" sz="2000" dirty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l-GR" sz="2000" dirty="0">
                <a:solidFill>
                  <a:prstClr val="black"/>
                </a:solidFill>
                <a:cs typeface="Arial"/>
                <a:sym typeface="Arial"/>
              </a:rPr>
              <a:t>της έγκυρης προετοιμασίας και διευκόλυνση της ιδιωτικής χρηματοδότησης</a:t>
            </a:r>
          </a:p>
        </p:txBody>
      </p:sp>
      <p:sp>
        <p:nvSpPr>
          <p:cNvPr id="17" name="Google Shape;703;p5">
            <a:extLst>
              <a:ext uri="{FF2B5EF4-FFF2-40B4-BE49-F238E27FC236}">
                <a16:creationId xmlns:a16="http://schemas.microsoft.com/office/drawing/2014/main" xmlns="" id="{A837BC17-787D-49FA-893D-F22B11DF05BA}"/>
              </a:ext>
            </a:extLst>
          </p:cNvPr>
          <p:cNvSpPr/>
          <p:nvPr/>
        </p:nvSpPr>
        <p:spPr>
          <a:xfrm>
            <a:off x="795521" y="1793290"/>
            <a:ext cx="3463068" cy="4563122"/>
          </a:xfrm>
          <a:prstGeom prst="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144000" tIns="612000" rIns="144000" bIns="62335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lang="el-GR" sz="2400" dirty="0">
              <a:solidFill>
                <a:prstClr val="black"/>
              </a:solidFill>
              <a:cs typeface="Arial"/>
              <a:sym typeface="Arial"/>
            </a:endParaRPr>
          </a:p>
          <a:p>
            <a:pPr marL="180000" indent="-180000">
              <a:buFont typeface="Wingdings" panose="05000000000000000000" pitchFamily="2" charset="2"/>
              <a:buChar char="q"/>
              <a:defRPr/>
            </a:pPr>
            <a:endParaRPr lang="en-US" sz="2400" dirty="0">
              <a:solidFill>
                <a:schemeClr val="bg1"/>
              </a:solidFill>
              <a:cs typeface="Arial"/>
              <a:sym typeface="Arial"/>
            </a:endParaRPr>
          </a:p>
          <a:p>
            <a:pPr>
              <a:buClr>
                <a:schemeClr val="bg1"/>
              </a:buClr>
              <a:buSzPct val="100000"/>
            </a:pPr>
            <a:endParaRPr lang="el-GR" sz="2400" dirty="0">
              <a:solidFill>
                <a:schemeClr val="bg1"/>
              </a:solidFill>
              <a:cs typeface="Arial"/>
              <a:sym typeface="Arial"/>
            </a:endParaRPr>
          </a:p>
          <a:p>
            <a:pPr marL="285750" indent="-285750">
              <a:spcAft>
                <a:spcPts val="1200"/>
              </a:spcAft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schemeClr val="bg1"/>
                </a:solidFill>
                <a:cs typeface="Arial"/>
                <a:sym typeface="Arial"/>
              </a:rPr>
              <a:t>Σχεδιασμός και συντονισμός μελλοντικών στρατηγικών επενδύσεων</a:t>
            </a:r>
          </a:p>
          <a:p>
            <a:pPr marL="285750" indent="-285750">
              <a:spcAft>
                <a:spcPts val="1200"/>
              </a:spcAft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schemeClr val="bg1"/>
                </a:solidFill>
                <a:cs typeface="Arial"/>
                <a:sym typeface="Arial"/>
              </a:rPr>
              <a:t>Μεγιστοποίηση της συμπληρωματικότητας μεταξύ ιδιωτικών, δημόσιων</a:t>
            </a:r>
            <a:r>
              <a:rPr lang="en-US" sz="2000" dirty="0">
                <a:solidFill>
                  <a:schemeClr val="bg1"/>
                </a:solidFill>
                <a:cs typeface="Arial"/>
                <a:sym typeface="Arial"/>
              </a:rPr>
              <a:t> </a:t>
            </a:r>
            <a:r>
              <a:rPr lang="el-GR" sz="2000" dirty="0">
                <a:solidFill>
                  <a:schemeClr val="bg1"/>
                </a:solidFill>
                <a:cs typeface="Arial"/>
                <a:sym typeface="Arial"/>
              </a:rPr>
              <a:t>έργων και έργων ΕΣΠΑ</a:t>
            </a:r>
          </a:p>
        </p:txBody>
      </p:sp>
      <p:sp>
        <p:nvSpPr>
          <p:cNvPr id="18" name="Rectangle: Diagonal Corners Snipped 17">
            <a:extLst>
              <a:ext uri="{FF2B5EF4-FFF2-40B4-BE49-F238E27FC236}">
                <a16:creationId xmlns:a16="http://schemas.microsoft.com/office/drawing/2014/main" xmlns="" id="{A4FFB951-6B40-4150-AE97-BE3413C39458}"/>
              </a:ext>
            </a:extLst>
          </p:cNvPr>
          <p:cNvSpPr/>
          <p:nvPr/>
        </p:nvSpPr>
        <p:spPr>
          <a:xfrm>
            <a:off x="712976" y="1533782"/>
            <a:ext cx="2987595" cy="736252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b="1" dirty="0">
                <a:solidFill>
                  <a:schemeClr val="bg1"/>
                </a:solidFill>
                <a:cs typeface="Arial"/>
                <a:sym typeface="Arial"/>
              </a:rPr>
              <a:t>Προγραμματισμός  στρατηγικών έργων</a:t>
            </a:r>
            <a:endParaRPr lang="el-GR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20" name="Rectangle: Diagonal Corners Snipped 19">
            <a:extLst>
              <a:ext uri="{FF2B5EF4-FFF2-40B4-BE49-F238E27FC236}">
                <a16:creationId xmlns:a16="http://schemas.microsoft.com/office/drawing/2014/main" xmlns="" id="{9AC4FB0C-F8D6-4508-8F6E-2E1918E92169}"/>
              </a:ext>
            </a:extLst>
          </p:cNvPr>
          <p:cNvSpPr/>
          <p:nvPr/>
        </p:nvSpPr>
        <p:spPr>
          <a:xfrm>
            <a:off x="4762880" y="1524906"/>
            <a:ext cx="2987595" cy="736252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r>
              <a:rPr lang="el-GR" b="1" dirty="0">
                <a:solidFill>
                  <a:prstClr val="white"/>
                </a:solidFill>
                <a:cs typeface="Arial"/>
                <a:sym typeface="Georgia"/>
              </a:rPr>
              <a:t>Δημιουργία μηχανισμού ωρίμανσης έργων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>
              <a:defRPr/>
            </a:pPr>
            <a:r>
              <a:rPr lang="el-GR" sz="2600" dirty="0">
                <a:solidFill>
                  <a:prstClr val="white"/>
                </a:solidFill>
                <a:cs typeface="Calibri" panose="020F0502020204030204" pitchFamily="34" charset="0"/>
                <a:sym typeface="Georgia"/>
              </a:rPr>
              <a:t>Δημιουργία μηχανισμού ε</a:t>
            </a:r>
            <a:r>
              <a:rPr lang="el-GR" sz="26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πιτάχυνσης μεγάλων έργων</a:t>
            </a:r>
            <a:endParaRPr lang="el-GR" sz="2600" dirty="0">
              <a:solidFill>
                <a:prstClr val="white"/>
              </a:solidFill>
              <a:cs typeface="Calibri" panose="020F0502020204030204" pitchFamily="34" charset="0"/>
              <a:sym typeface="Georgia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xmlns="" id="{C6C576B3-0B92-420F-A541-A5F85E38F14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53536" y="2459041"/>
            <a:ext cx="756000" cy="756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105 w 396"/>
              <a:gd name="T5" fmla="*/ 16 h 396"/>
              <a:gd name="T6" fmla="*/ 16 w 396"/>
              <a:gd name="T7" fmla="*/ 169 h 396"/>
              <a:gd name="T8" fmla="*/ 105 w 396"/>
              <a:gd name="T9" fmla="*/ 16 h 396"/>
              <a:gd name="T10" fmla="*/ 29 w 396"/>
              <a:gd name="T11" fmla="*/ 296 h 396"/>
              <a:gd name="T12" fmla="*/ 16 w 396"/>
              <a:gd name="T13" fmla="*/ 278 h 396"/>
              <a:gd name="T14" fmla="*/ 121 w 396"/>
              <a:gd name="T15" fmla="*/ 186 h 396"/>
              <a:gd name="T16" fmla="*/ 379 w 396"/>
              <a:gd name="T17" fmla="*/ 16 h 396"/>
              <a:gd name="T18" fmla="*/ 279 w 396"/>
              <a:gd name="T19" fmla="*/ 210 h 396"/>
              <a:gd name="T20" fmla="*/ 16 w 396"/>
              <a:gd name="T21" fmla="*/ 379 h 396"/>
              <a:gd name="T22" fmla="*/ 296 w 396"/>
              <a:gd name="T23" fmla="*/ 379 h 396"/>
              <a:gd name="T24" fmla="*/ 379 w 396"/>
              <a:gd name="T25" fmla="*/ 227 h 396"/>
              <a:gd name="T26" fmla="*/ 296 w 396"/>
              <a:gd name="T27" fmla="*/ 379 h 396"/>
              <a:gd name="T28" fmla="*/ 96 w 396"/>
              <a:gd name="T29" fmla="*/ 278 h 396"/>
              <a:gd name="T30" fmla="*/ 79 w 396"/>
              <a:gd name="T31" fmla="*/ 296 h 396"/>
              <a:gd name="T32" fmla="*/ 113 w 396"/>
              <a:gd name="T33" fmla="*/ 278 h 396"/>
              <a:gd name="T34" fmla="*/ 129 w 396"/>
              <a:gd name="T35" fmla="*/ 296 h 396"/>
              <a:gd name="T36" fmla="*/ 113 w 396"/>
              <a:gd name="T37" fmla="*/ 278 h 396"/>
              <a:gd name="T38" fmla="*/ 164 w 396"/>
              <a:gd name="T39" fmla="*/ 278 h 396"/>
              <a:gd name="T40" fmla="*/ 146 w 396"/>
              <a:gd name="T41" fmla="*/ 296 h 396"/>
              <a:gd name="T42" fmla="*/ 46 w 396"/>
              <a:gd name="T43" fmla="*/ 278 h 396"/>
              <a:gd name="T44" fmla="*/ 62 w 396"/>
              <a:gd name="T45" fmla="*/ 296 h 396"/>
              <a:gd name="T46" fmla="*/ 46 w 396"/>
              <a:gd name="T47" fmla="*/ 278 h 396"/>
              <a:gd name="T48" fmla="*/ 272 w 396"/>
              <a:gd name="T49" fmla="*/ 117 h 396"/>
              <a:gd name="T50" fmla="*/ 289 w 396"/>
              <a:gd name="T51" fmla="*/ 100 h 396"/>
              <a:gd name="T52" fmla="*/ 191 w 396"/>
              <a:gd name="T53" fmla="*/ 155 h 396"/>
              <a:gd name="T54" fmla="*/ 208 w 396"/>
              <a:gd name="T55" fmla="*/ 171 h 396"/>
              <a:gd name="T56" fmla="*/ 191 w 396"/>
              <a:gd name="T57" fmla="*/ 155 h 396"/>
              <a:gd name="T58" fmla="*/ 208 w 396"/>
              <a:gd name="T59" fmla="*/ 120 h 396"/>
              <a:gd name="T60" fmla="*/ 191 w 396"/>
              <a:gd name="T61" fmla="*/ 138 h 396"/>
              <a:gd name="T62" fmla="*/ 205 w 396"/>
              <a:gd name="T63" fmla="*/ 100 h 396"/>
              <a:gd name="T64" fmla="*/ 222 w 396"/>
              <a:gd name="T65" fmla="*/ 117 h 396"/>
              <a:gd name="T66" fmla="*/ 205 w 396"/>
              <a:gd name="T67" fmla="*/ 100 h 396"/>
              <a:gd name="T68" fmla="*/ 197 w 396"/>
              <a:gd name="T69" fmla="*/ 278 h 396"/>
              <a:gd name="T70" fmla="*/ 181 w 396"/>
              <a:gd name="T71" fmla="*/ 296 h 396"/>
              <a:gd name="T72" fmla="*/ 238 w 396"/>
              <a:gd name="T73" fmla="*/ 100 h 396"/>
              <a:gd name="T74" fmla="*/ 255 w 396"/>
              <a:gd name="T75" fmla="*/ 117 h 396"/>
              <a:gd name="T76" fmla="*/ 238 w 396"/>
              <a:gd name="T77" fmla="*/ 100 h 396"/>
              <a:gd name="T78" fmla="*/ 208 w 396"/>
              <a:gd name="T79" fmla="*/ 222 h 396"/>
              <a:gd name="T80" fmla="*/ 191 w 396"/>
              <a:gd name="T81" fmla="*/ 238 h 396"/>
              <a:gd name="T82" fmla="*/ 191 w 396"/>
              <a:gd name="T83" fmla="*/ 188 h 396"/>
              <a:gd name="T84" fmla="*/ 208 w 396"/>
              <a:gd name="T85" fmla="*/ 205 h 396"/>
              <a:gd name="T86" fmla="*/ 191 w 396"/>
              <a:gd name="T87" fmla="*/ 188 h 396"/>
              <a:gd name="T88" fmla="*/ 208 w 396"/>
              <a:gd name="T89" fmla="*/ 255 h 396"/>
              <a:gd name="T90" fmla="*/ 191 w 396"/>
              <a:gd name="T91" fmla="*/ 273 h 396"/>
              <a:gd name="T92" fmla="*/ 307 w 396"/>
              <a:gd name="T93" fmla="*/ 152 h 396"/>
              <a:gd name="T94" fmla="*/ 307 w 396"/>
              <a:gd name="T95" fmla="*/ 69 h 396"/>
              <a:gd name="T96" fmla="*/ 315 w 396"/>
              <a:gd name="T97" fmla="*/ 100 h 396"/>
              <a:gd name="T98" fmla="*/ 305 w 396"/>
              <a:gd name="T99" fmla="*/ 117 h 396"/>
              <a:gd name="T100" fmla="*/ 294 w 396"/>
              <a:gd name="T101" fmla="*/ 140 h 396"/>
              <a:gd name="T102" fmla="*/ 323 w 396"/>
              <a:gd name="T103" fmla="*/ 109 h 396"/>
              <a:gd name="T104" fmla="*/ 323 w 396"/>
              <a:gd name="T105" fmla="*/ 111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105" y="16"/>
                </a:moveTo>
                <a:lnTo>
                  <a:pt x="105" y="169"/>
                </a:lnTo>
                <a:lnTo>
                  <a:pt x="16" y="169"/>
                </a:lnTo>
                <a:lnTo>
                  <a:pt x="16" y="16"/>
                </a:lnTo>
                <a:lnTo>
                  <a:pt x="105" y="16"/>
                </a:lnTo>
                <a:close/>
                <a:moveTo>
                  <a:pt x="16" y="296"/>
                </a:moveTo>
                <a:lnTo>
                  <a:pt x="29" y="296"/>
                </a:lnTo>
                <a:lnTo>
                  <a:pt x="29" y="278"/>
                </a:lnTo>
                <a:lnTo>
                  <a:pt x="16" y="278"/>
                </a:lnTo>
                <a:lnTo>
                  <a:pt x="16" y="186"/>
                </a:lnTo>
                <a:lnTo>
                  <a:pt x="121" y="186"/>
                </a:lnTo>
                <a:lnTo>
                  <a:pt x="121" y="16"/>
                </a:lnTo>
                <a:lnTo>
                  <a:pt x="379" y="16"/>
                </a:lnTo>
                <a:lnTo>
                  <a:pt x="379" y="210"/>
                </a:lnTo>
                <a:lnTo>
                  <a:pt x="279" y="210"/>
                </a:lnTo>
                <a:lnTo>
                  <a:pt x="279" y="379"/>
                </a:lnTo>
                <a:lnTo>
                  <a:pt x="16" y="379"/>
                </a:lnTo>
                <a:lnTo>
                  <a:pt x="16" y="296"/>
                </a:lnTo>
                <a:close/>
                <a:moveTo>
                  <a:pt x="296" y="379"/>
                </a:moveTo>
                <a:lnTo>
                  <a:pt x="296" y="227"/>
                </a:lnTo>
                <a:lnTo>
                  <a:pt x="379" y="227"/>
                </a:lnTo>
                <a:lnTo>
                  <a:pt x="379" y="379"/>
                </a:lnTo>
                <a:lnTo>
                  <a:pt x="296" y="379"/>
                </a:lnTo>
                <a:close/>
                <a:moveTo>
                  <a:pt x="79" y="278"/>
                </a:moveTo>
                <a:lnTo>
                  <a:pt x="96" y="278"/>
                </a:lnTo>
                <a:lnTo>
                  <a:pt x="96" y="296"/>
                </a:lnTo>
                <a:lnTo>
                  <a:pt x="79" y="296"/>
                </a:lnTo>
                <a:lnTo>
                  <a:pt x="79" y="278"/>
                </a:lnTo>
                <a:close/>
                <a:moveTo>
                  <a:pt x="113" y="278"/>
                </a:moveTo>
                <a:lnTo>
                  <a:pt x="129" y="278"/>
                </a:lnTo>
                <a:lnTo>
                  <a:pt x="129" y="296"/>
                </a:lnTo>
                <a:lnTo>
                  <a:pt x="113" y="296"/>
                </a:lnTo>
                <a:lnTo>
                  <a:pt x="113" y="278"/>
                </a:lnTo>
                <a:close/>
                <a:moveTo>
                  <a:pt x="146" y="278"/>
                </a:moveTo>
                <a:lnTo>
                  <a:pt x="164" y="278"/>
                </a:lnTo>
                <a:lnTo>
                  <a:pt x="164" y="296"/>
                </a:lnTo>
                <a:lnTo>
                  <a:pt x="146" y="296"/>
                </a:lnTo>
                <a:lnTo>
                  <a:pt x="146" y="278"/>
                </a:lnTo>
                <a:close/>
                <a:moveTo>
                  <a:pt x="46" y="278"/>
                </a:moveTo>
                <a:lnTo>
                  <a:pt x="62" y="278"/>
                </a:lnTo>
                <a:lnTo>
                  <a:pt x="62" y="296"/>
                </a:lnTo>
                <a:lnTo>
                  <a:pt x="46" y="296"/>
                </a:lnTo>
                <a:lnTo>
                  <a:pt x="46" y="278"/>
                </a:lnTo>
                <a:close/>
                <a:moveTo>
                  <a:pt x="289" y="117"/>
                </a:moveTo>
                <a:lnTo>
                  <a:pt x="272" y="117"/>
                </a:lnTo>
                <a:lnTo>
                  <a:pt x="272" y="100"/>
                </a:lnTo>
                <a:lnTo>
                  <a:pt x="289" y="100"/>
                </a:lnTo>
                <a:lnTo>
                  <a:pt x="289" y="117"/>
                </a:lnTo>
                <a:close/>
                <a:moveTo>
                  <a:pt x="191" y="155"/>
                </a:moveTo>
                <a:lnTo>
                  <a:pt x="208" y="155"/>
                </a:lnTo>
                <a:lnTo>
                  <a:pt x="208" y="171"/>
                </a:lnTo>
                <a:lnTo>
                  <a:pt x="191" y="171"/>
                </a:lnTo>
                <a:lnTo>
                  <a:pt x="191" y="155"/>
                </a:lnTo>
                <a:close/>
                <a:moveTo>
                  <a:pt x="191" y="120"/>
                </a:moveTo>
                <a:lnTo>
                  <a:pt x="208" y="120"/>
                </a:lnTo>
                <a:lnTo>
                  <a:pt x="208" y="138"/>
                </a:lnTo>
                <a:lnTo>
                  <a:pt x="191" y="138"/>
                </a:lnTo>
                <a:lnTo>
                  <a:pt x="191" y="120"/>
                </a:lnTo>
                <a:close/>
                <a:moveTo>
                  <a:pt x="205" y="100"/>
                </a:moveTo>
                <a:lnTo>
                  <a:pt x="222" y="100"/>
                </a:lnTo>
                <a:lnTo>
                  <a:pt x="222" y="117"/>
                </a:lnTo>
                <a:lnTo>
                  <a:pt x="205" y="117"/>
                </a:lnTo>
                <a:lnTo>
                  <a:pt x="205" y="100"/>
                </a:lnTo>
                <a:close/>
                <a:moveTo>
                  <a:pt x="181" y="278"/>
                </a:moveTo>
                <a:lnTo>
                  <a:pt x="197" y="278"/>
                </a:lnTo>
                <a:lnTo>
                  <a:pt x="197" y="296"/>
                </a:lnTo>
                <a:lnTo>
                  <a:pt x="181" y="296"/>
                </a:lnTo>
                <a:lnTo>
                  <a:pt x="181" y="278"/>
                </a:lnTo>
                <a:close/>
                <a:moveTo>
                  <a:pt x="238" y="100"/>
                </a:moveTo>
                <a:lnTo>
                  <a:pt x="255" y="100"/>
                </a:lnTo>
                <a:lnTo>
                  <a:pt x="255" y="117"/>
                </a:lnTo>
                <a:lnTo>
                  <a:pt x="238" y="117"/>
                </a:lnTo>
                <a:lnTo>
                  <a:pt x="238" y="100"/>
                </a:lnTo>
                <a:close/>
                <a:moveTo>
                  <a:pt x="191" y="222"/>
                </a:moveTo>
                <a:lnTo>
                  <a:pt x="208" y="222"/>
                </a:lnTo>
                <a:lnTo>
                  <a:pt x="208" y="238"/>
                </a:lnTo>
                <a:lnTo>
                  <a:pt x="191" y="238"/>
                </a:lnTo>
                <a:lnTo>
                  <a:pt x="191" y="222"/>
                </a:lnTo>
                <a:close/>
                <a:moveTo>
                  <a:pt x="191" y="188"/>
                </a:moveTo>
                <a:lnTo>
                  <a:pt x="208" y="188"/>
                </a:lnTo>
                <a:lnTo>
                  <a:pt x="208" y="205"/>
                </a:lnTo>
                <a:lnTo>
                  <a:pt x="191" y="205"/>
                </a:lnTo>
                <a:lnTo>
                  <a:pt x="191" y="188"/>
                </a:lnTo>
                <a:close/>
                <a:moveTo>
                  <a:pt x="191" y="255"/>
                </a:moveTo>
                <a:lnTo>
                  <a:pt x="208" y="255"/>
                </a:lnTo>
                <a:lnTo>
                  <a:pt x="208" y="273"/>
                </a:lnTo>
                <a:lnTo>
                  <a:pt x="191" y="273"/>
                </a:lnTo>
                <a:lnTo>
                  <a:pt x="191" y="255"/>
                </a:lnTo>
                <a:close/>
                <a:moveTo>
                  <a:pt x="307" y="152"/>
                </a:moveTo>
                <a:lnTo>
                  <a:pt x="348" y="110"/>
                </a:lnTo>
                <a:lnTo>
                  <a:pt x="307" y="69"/>
                </a:lnTo>
                <a:lnTo>
                  <a:pt x="295" y="82"/>
                </a:lnTo>
                <a:lnTo>
                  <a:pt x="315" y="100"/>
                </a:lnTo>
                <a:lnTo>
                  <a:pt x="305" y="100"/>
                </a:lnTo>
                <a:lnTo>
                  <a:pt x="305" y="117"/>
                </a:lnTo>
                <a:lnTo>
                  <a:pt x="317" y="117"/>
                </a:lnTo>
                <a:lnTo>
                  <a:pt x="294" y="140"/>
                </a:lnTo>
                <a:lnTo>
                  <a:pt x="307" y="152"/>
                </a:lnTo>
                <a:close/>
                <a:moveTo>
                  <a:pt x="323" y="109"/>
                </a:moveTo>
                <a:lnTo>
                  <a:pt x="325" y="110"/>
                </a:lnTo>
                <a:lnTo>
                  <a:pt x="323" y="111"/>
                </a:lnTo>
                <a:lnTo>
                  <a:pt x="323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1000" kern="1200" dirty="0">
              <a:solidFill>
                <a:srgbClr val="D04A02"/>
              </a:solidFill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CECAD59-25F5-4400-8B08-905B6E68B3F5}"/>
              </a:ext>
            </a:extLst>
          </p:cNvPr>
          <p:cNvGrpSpPr/>
          <p:nvPr/>
        </p:nvGrpSpPr>
        <p:grpSpPr>
          <a:xfrm>
            <a:off x="5076102" y="2456981"/>
            <a:ext cx="756897" cy="756000"/>
            <a:chOff x="5562664" y="2456981"/>
            <a:chExt cx="756897" cy="756000"/>
          </a:xfrm>
        </p:grpSpPr>
        <p:sp>
          <p:nvSpPr>
            <p:cNvPr id="42" name="Freeform 239">
              <a:extLst>
                <a:ext uri="{FF2B5EF4-FFF2-40B4-BE49-F238E27FC236}">
                  <a16:creationId xmlns:a16="http://schemas.microsoft.com/office/drawing/2014/main" xmlns="" id="{435780C4-6E96-4525-9449-AD13F00DC3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8140" y="2601918"/>
              <a:ext cx="289875" cy="289874"/>
            </a:xfrm>
            <a:custGeom>
              <a:avLst/>
              <a:gdLst>
                <a:gd name="T0" fmla="*/ 111 w 221"/>
                <a:gd name="T1" fmla="*/ 0 h 221"/>
                <a:gd name="T2" fmla="*/ 0 w 221"/>
                <a:gd name="T3" fmla="*/ 110 h 221"/>
                <a:gd name="T4" fmla="*/ 111 w 221"/>
                <a:gd name="T5" fmla="*/ 221 h 221"/>
                <a:gd name="T6" fmla="*/ 221 w 221"/>
                <a:gd name="T7" fmla="*/ 110 h 221"/>
                <a:gd name="T8" fmla="*/ 111 w 221"/>
                <a:gd name="T9" fmla="*/ 0 h 221"/>
                <a:gd name="T10" fmla="*/ 123 w 221"/>
                <a:gd name="T11" fmla="*/ 113 h 221"/>
                <a:gd name="T12" fmla="*/ 123 w 221"/>
                <a:gd name="T13" fmla="*/ 25 h 221"/>
                <a:gd name="T14" fmla="*/ 197 w 221"/>
                <a:gd name="T15" fmla="*/ 110 h 221"/>
                <a:gd name="T16" fmla="*/ 111 w 221"/>
                <a:gd name="T17" fmla="*/ 197 h 221"/>
                <a:gd name="T18" fmla="*/ 85 w 221"/>
                <a:gd name="T19" fmla="*/ 193 h 221"/>
                <a:gd name="T20" fmla="*/ 123 w 221"/>
                <a:gd name="T21" fmla="*/ 113 h 221"/>
                <a:gd name="T22" fmla="*/ 51 w 221"/>
                <a:gd name="T23" fmla="*/ 48 h 221"/>
                <a:gd name="T24" fmla="*/ 99 w 221"/>
                <a:gd name="T25" fmla="*/ 25 h 221"/>
                <a:gd name="T26" fmla="*/ 99 w 221"/>
                <a:gd name="T27" fmla="*/ 84 h 221"/>
                <a:gd name="T28" fmla="*/ 51 w 221"/>
                <a:gd name="T29" fmla="*/ 48 h 221"/>
                <a:gd name="T30" fmla="*/ 96 w 221"/>
                <a:gd name="T31" fmla="*/ 113 h 221"/>
                <a:gd name="T32" fmla="*/ 63 w 221"/>
                <a:gd name="T33" fmla="*/ 183 h 221"/>
                <a:gd name="T34" fmla="*/ 32 w 221"/>
                <a:gd name="T35" fmla="*/ 74 h 221"/>
                <a:gd name="T36" fmla="*/ 36 w 221"/>
                <a:gd name="T37" fmla="*/ 67 h 221"/>
                <a:gd name="T38" fmla="*/ 96 w 221"/>
                <a:gd name="T39" fmla="*/ 1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1" h="221">
                  <a:moveTo>
                    <a:pt x="111" y="0"/>
                  </a:moveTo>
                  <a:cubicBezTo>
                    <a:pt x="50" y="0"/>
                    <a:pt x="0" y="49"/>
                    <a:pt x="0" y="110"/>
                  </a:cubicBezTo>
                  <a:cubicBezTo>
                    <a:pt x="0" y="172"/>
                    <a:pt x="49" y="221"/>
                    <a:pt x="111" y="221"/>
                  </a:cubicBezTo>
                  <a:cubicBezTo>
                    <a:pt x="172" y="221"/>
                    <a:pt x="221" y="171"/>
                    <a:pt x="221" y="110"/>
                  </a:cubicBezTo>
                  <a:cubicBezTo>
                    <a:pt x="221" y="49"/>
                    <a:pt x="172" y="0"/>
                    <a:pt x="111" y="0"/>
                  </a:cubicBezTo>
                  <a:close/>
                  <a:moveTo>
                    <a:pt x="123" y="113"/>
                  </a:moveTo>
                  <a:cubicBezTo>
                    <a:pt x="123" y="25"/>
                    <a:pt x="123" y="25"/>
                    <a:pt x="123" y="25"/>
                  </a:cubicBezTo>
                  <a:cubicBezTo>
                    <a:pt x="165" y="31"/>
                    <a:pt x="197" y="67"/>
                    <a:pt x="197" y="110"/>
                  </a:cubicBezTo>
                  <a:cubicBezTo>
                    <a:pt x="197" y="158"/>
                    <a:pt x="158" y="197"/>
                    <a:pt x="111" y="197"/>
                  </a:cubicBezTo>
                  <a:cubicBezTo>
                    <a:pt x="101" y="197"/>
                    <a:pt x="93" y="196"/>
                    <a:pt x="85" y="193"/>
                  </a:cubicBezTo>
                  <a:lnTo>
                    <a:pt x="123" y="113"/>
                  </a:lnTo>
                  <a:close/>
                  <a:moveTo>
                    <a:pt x="51" y="48"/>
                  </a:moveTo>
                  <a:cubicBezTo>
                    <a:pt x="64" y="35"/>
                    <a:pt x="80" y="27"/>
                    <a:pt x="99" y="25"/>
                  </a:cubicBezTo>
                  <a:cubicBezTo>
                    <a:pt x="99" y="84"/>
                    <a:pt x="99" y="84"/>
                    <a:pt x="99" y="84"/>
                  </a:cubicBezTo>
                  <a:lnTo>
                    <a:pt x="51" y="48"/>
                  </a:lnTo>
                  <a:close/>
                  <a:moveTo>
                    <a:pt x="96" y="113"/>
                  </a:moveTo>
                  <a:cubicBezTo>
                    <a:pt x="63" y="183"/>
                    <a:pt x="63" y="183"/>
                    <a:pt x="63" y="183"/>
                  </a:cubicBezTo>
                  <a:cubicBezTo>
                    <a:pt x="27" y="160"/>
                    <a:pt x="14" y="113"/>
                    <a:pt x="32" y="74"/>
                  </a:cubicBezTo>
                  <a:cubicBezTo>
                    <a:pt x="33" y="71"/>
                    <a:pt x="34" y="69"/>
                    <a:pt x="36" y="67"/>
                  </a:cubicBezTo>
                  <a:lnTo>
                    <a:pt x="96" y="1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8" name="Freeform 240">
              <a:extLst>
                <a:ext uri="{FF2B5EF4-FFF2-40B4-BE49-F238E27FC236}">
                  <a16:creationId xmlns:a16="http://schemas.microsoft.com/office/drawing/2014/main" xmlns="" id="{ED63EFD5-6A76-4318-ACB5-868D3CBAB4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2664" y="2456981"/>
              <a:ext cx="756897" cy="756000"/>
            </a:xfrm>
            <a:custGeom>
              <a:avLst/>
              <a:gdLst>
                <a:gd name="T0" fmla="*/ 576 w 576"/>
                <a:gd name="T1" fmla="*/ 80 h 576"/>
                <a:gd name="T2" fmla="*/ 576 w 576"/>
                <a:gd name="T3" fmla="*/ 0 h 576"/>
                <a:gd name="T4" fmla="*/ 0 w 576"/>
                <a:gd name="T5" fmla="*/ 0 h 576"/>
                <a:gd name="T6" fmla="*/ 0 w 576"/>
                <a:gd name="T7" fmla="*/ 80 h 576"/>
                <a:gd name="T8" fmla="*/ 32 w 576"/>
                <a:gd name="T9" fmla="*/ 80 h 576"/>
                <a:gd name="T10" fmla="*/ 32 w 576"/>
                <a:gd name="T11" fmla="*/ 466 h 576"/>
                <a:gd name="T12" fmla="*/ 0 w 576"/>
                <a:gd name="T13" fmla="*/ 466 h 576"/>
                <a:gd name="T14" fmla="*/ 0 w 576"/>
                <a:gd name="T15" fmla="*/ 546 h 576"/>
                <a:gd name="T16" fmla="*/ 263 w 576"/>
                <a:gd name="T17" fmla="*/ 546 h 576"/>
                <a:gd name="T18" fmla="*/ 303 w 576"/>
                <a:gd name="T19" fmla="*/ 576 h 576"/>
                <a:gd name="T20" fmla="*/ 343 w 576"/>
                <a:gd name="T21" fmla="*/ 546 h 576"/>
                <a:gd name="T22" fmla="*/ 576 w 576"/>
                <a:gd name="T23" fmla="*/ 546 h 576"/>
                <a:gd name="T24" fmla="*/ 576 w 576"/>
                <a:gd name="T25" fmla="*/ 466 h 576"/>
                <a:gd name="T26" fmla="*/ 544 w 576"/>
                <a:gd name="T27" fmla="*/ 466 h 576"/>
                <a:gd name="T28" fmla="*/ 544 w 576"/>
                <a:gd name="T29" fmla="*/ 80 h 576"/>
                <a:gd name="T30" fmla="*/ 576 w 576"/>
                <a:gd name="T31" fmla="*/ 80 h 576"/>
                <a:gd name="T32" fmla="*/ 316 w 576"/>
                <a:gd name="T33" fmla="*/ 546 h 576"/>
                <a:gd name="T34" fmla="*/ 303 w 576"/>
                <a:gd name="T35" fmla="*/ 552 h 576"/>
                <a:gd name="T36" fmla="*/ 290 w 576"/>
                <a:gd name="T37" fmla="*/ 546 h 576"/>
                <a:gd name="T38" fmla="*/ 316 w 576"/>
                <a:gd name="T39" fmla="*/ 546 h 576"/>
                <a:gd name="T40" fmla="*/ 552 w 576"/>
                <a:gd name="T41" fmla="*/ 491 h 576"/>
                <a:gd name="T42" fmla="*/ 552 w 576"/>
                <a:gd name="T43" fmla="*/ 522 h 576"/>
                <a:gd name="T44" fmla="*/ 24 w 576"/>
                <a:gd name="T45" fmla="*/ 522 h 576"/>
                <a:gd name="T46" fmla="*/ 24 w 576"/>
                <a:gd name="T47" fmla="*/ 491 h 576"/>
                <a:gd name="T48" fmla="*/ 552 w 576"/>
                <a:gd name="T49" fmla="*/ 491 h 576"/>
                <a:gd name="T50" fmla="*/ 57 w 576"/>
                <a:gd name="T51" fmla="*/ 466 h 576"/>
                <a:gd name="T52" fmla="*/ 57 w 576"/>
                <a:gd name="T53" fmla="*/ 80 h 576"/>
                <a:gd name="T54" fmla="*/ 519 w 576"/>
                <a:gd name="T55" fmla="*/ 80 h 576"/>
                <a:gd name="T56" fmla="*/ 519 w 576"/>
                <a:gd name="T57" fmla="*/ 466 h 576"/>
                <a:gd name="T58" fmla="*/ 57 w 576"/>
                <a:gd name="T59" fmla="*/ 466 h 576"/>
                <a:gd name="T60" fmla="*/ 552 w 576"/>
                <a:gd name="T61" fmla="*/ 25 h 576"/>
                <a:gd name="T62" fmla="*/ 552 w 576"/>
                <a:gd name="T63" fmla="*/ 56 h 576"/>
                <a:gd name="T64" fmla="*/ 24 w 576"/>
                <a:gd name="T65" fmla="*/ 56 h 576"/>
                <a:gd name="T66" fmla="*/ 24 w 576"/>
                <a:gd name="T67" fmla="*/ 25 h 576"/>
                <a:gd name="T68" fmla="*/ 552 w 576"/>
                <a:gd name="T69" fmla="*/ 25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6" h="576">
                  <a:moveTo>
                    <a:pt x="576" y="80"/>
                  </a:moveTo>
                  <a:cubicBezTo>
                    <a:pt x="576" y="0"/>
                    <a:pt x="576" y="0"/>
                    <a:pt x="5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2" y="466"/>
                    <a:pt x="32" y="466"/>
                    <a:pt x="32" y="466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0" y="546"/>
                    <a:pt x="0" y="546"/>
                    <a:pt x="0" y="546"/>
                  </a:cubicBezTo>
                  <a:cubicBezTo>
                    <a:pt x="263" y="546"/>
                    <a:pt x="263" y="546"/>
                    <a:pt x="263" y="546"/>
                  </a:cubicBezTo>
                  <a:cubicBezTo>
                    <a:pt x="268" y="564"/>
                    <a:pt x="285" y="576"/>
                    <a:pt x="303" y="576"/>
                  </a:cubicBezTo>
                  <a:cubicBezTo>
                    <a:pt x="321" y="576"/>
                    <a:pt x="338" y="564"/>
                    <a:pt x="343" y="546"/>
                  </a:cubicBezTo>
                  <a:cubicBezTo>
                    <a:pt x="576" y="546"/>
                    <a:pt x="576" y="546"/>
                    <a:pt x="576" y="546"/>
                  </a:cubicBezTo>
                  <a:cubicBezTo>
                    <a:pt x="576" y="466"/>
                    <a:pt x="576" y="466"/>
                    <a:pt x="576" y="466"/>
                  </a:cubicBezTo>
                  <a:cubicBezTo>
                    <a:pt x="544" y="466"/>
                    <a:pt x="544" y="466"/>
                    <a:pt x="544" y="466"/>
                  </a:cubicBezTo>
                  <a:cubicBezTo>
                    <a:pt x="544" y="80"/>
                    <a:pt x="544" y="80"/>
                    <a:pt x="544" y="80"/>
                  </a:cubicBezTo>
                  <a:lnTo>
                    <a:pt x="576" y="80"/>
                  </a:lnTo>
                  <a:close/>
                  <a:moveTo>
                    <a:pt x="316" y="546"/>
                  </a:moveTo>
                  <a:cubicBezTo>
                    <a:pt x="312" y="550"/>
                    <a:pt x="308" y="552"/>
                    <a:pt x="303" y="552"/>
                  </a:cubicBezTo>
                  <a:cubicBezTo>
                    <a:pt x="298" y="552"/>
                    <a:pt x="293" y="550"/>
                    <a:pt x="290" y="546"/>
                  </a:cubicBezTo>
                  <a:lnTo>
                    <a:pt x="316" y="546"/>
                  </a:lnTo>
                  <a:close/>
                  <a:moveTo>
                    <a:pt x="552" y="491"/>
                  </a:moveTo>
                  <a:cubicBezTo>
                    <a:pt x="552" y="522"/>
                    <a:pt x="552" y="522"/>
                    <a:pt x="552" y="522"/>
                  </a:cubicBezTo>
                  <a:cubicBezTo>
                    <a:pt x="24" y="522"/>
                    <a:pt x="24" y="522"/>
                    <a:pt x="24" y="522"/>
                  </a:cubicBezTo>
                  <a:cubicBezTo>
                    <a:pt x="24" y="491"/>
                    <a:pt x="24" y="491"/>
                    <a:pt x="24" y="491"/>
                  </a:cubicBezTo>
                  <a:lnTo>
                    <a:pt x="552" y="491"/>
                  </a:lnTo>
                  <a:close/>
                  <a:moveTo>
                    <a:pt x="57" y="466"/>
                  </a:moveTo>
                  <a:cubicBezTo>
                    <a:pt x="57" y="80"/>
                    <a:pt x="57" y="80"/>
                    <a:pt x="57" y="80"/>
                  </a:cubicBezTo>
                  <a:cubicBezTo>
                    <a:pt x="519" y="80"/>
                    <a:pt x="519" y="80"/>
                    <a:pt x="519" y="80"/>
                  </a:cubicBezTo>
                  <a:cubicBezTo>
                    <a:pt x="519" y="466"/>
                    <a:pt x="519" y="466"/>
                    <a:pt x="519" y="466"/>
                  </a:cubicBezTo>
                  <a:lnTo>
                    <a:pt x="57" y="466"/>
                  </a:lnTo>
                  <a:close/>
                  <a:moveTo>
                    <a:pt x="552" y="25"/>
                  </a:moveTo>
                  <a:cubicBezTo>
                    <a:pt x="552" y="56"/>
                    <a:pt x="552" y="56"/>
                    <a:pt x="552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552" y="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9" name="Rectangle 241">
              <a:extLst>
                <a:ext uri="{FF2B5EF4-FFF2-40B4-BE49-F238E27FC236}">
                  <a16:creationId xmlns:a16="http://schemas.microsoft.com/office/drawing/2014/main" xmlns="" id="{7D6AA983-01B2-4AA4-8193-1251E9E5E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9805" y="2958893"/>
              <a:ext cx="32208" cy="501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0" name="Rectangle 242">
              <a:extLst>
                <a:ext uri="{FF2B5EF4-FFF2-40B4-BE49-F238E27FC236}">
                  <a16:creationId xmlns:a16="http://schemas.microsoft.com/office/drawing/2014/main" xmlns="" id="{F30D32C9-5AC3-4FBB-B5E1-8CCBCB93C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1696" y="2934737"/>
              <a:ext cx="33103" cy="742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1" name="Rectangle 243">
              <a:extLst>
                <a:ext uri="{FF2B5EF4-FFF2-40B4-BE49-F238E27FC236}">
                  <a16:creationId xmlns:a16="http://schemas.microsoft.com/office/drawing/2014/main" xmlns="" id="{2209B7DA-D88D-43E0-ABD5-AB6EA6C5E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482" y="2858689"/>
              <a:ext cx="31314" cy="1503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2" name="Rectangle 244">
              <a:extLst>
                <a:ext uri="{FF2B5EF4-FFF2-40B4-BE49-F238E27FC236}">
                  <a16:creationId xmlns:a16="http://schemas.microsoft.com/office/drawing/2014/main" xmlns="" id="{DD90F46C-6E34-4834-A4D6-890C705E5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7268" y="2899844"/>
              <a:ext cx="31314" cy="109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3" name="Rectangle 245">
              <a:extLst>
                <a:ext uri="{FF2B5EF4-FFF2-40B4-BE49-F238E27FC236}">
                  <a16:creationId xmlns:a16="http://schemas.microsoft.com/office/drawing/2014/main" xmlns="" id="{4A438B86-44AF-4859-BB77-B551BB643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8117" y="2619812"/>
              <a:ext cx="126150" cy="322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4" name="Rectangle 246">
              <a:extLst>
                <a:ext uri="{FF2B5EF4-FFF2-40B4-BE49-F238E27FC236}">
                  <a16:creationId xmlns:a16="http://schemas.microsoft.com/office/drawing/2014/main" xmlns="" id="{9F6D0168-6564-45CE-A63D-01366549C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8117" y="2677965"/>
              <a:ext cx="126150" cy="33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5" name="Rectangle 247">
              <a:extLst>
                <a:ext uri="{FF2B5EF4-FFF2-40B4-BE49-F238E27FC236}">
                  <a16:creationId xmlns:a16="http://schemas.microsoft.com/office/drawing/2014/main" xmlns="" id="{4FFF599D-3937-4225-A128-5399B6E5A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455" y="2934737"/>
              <a:ext cx="126150" cy="322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6" name="Rectangle 248">
              <a:extLst>
                <a:ext uri="{FF2B5EF4-FFF2-40B4-BE49-F238E27FC236}">
                  <a16:creationId xmlns:a16="http://schemas.microsoft.com/office/drawing/2014/main" xmlns="" id="{5003B335-E900-40FB-A281-CC002248D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455" y="2992891"/>
              <a:ext cx="126150" cy="313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7D2C99E-63C3-471B-A230-854658D159D7}"/>
              </a:ext>
            </a:extLst>
          </p:cNvPr>
          <p:cNvSpPr/>
          <p:nvPr/>
        </p:nvSpPr>
        <p:spPr>
          <a:xfrm>
            <a:off x="8833607" y="3215042"/>
            <a:ext cx="2448822" cy="156966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Clr>
                <a:srgbClr val="000000"/>
              </a:buClr>
              <a:buSzPts val="1400"/>
            </a:pPr>
            <a:r>
              <a:rPr lang="el-GR" sz="2400" b="1" dirty="0">
                <a:solidFill>
                  <a:prstClr val="black"/>
                </a:solidFill>
                <a:cs typeface="Arial"/>
                <a:sym typeface="Arial"/>
              </a:rPr>
              <a:t>40 μεγάλα έργα συνολικού προϋπολογισμού      €6 δισ.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4BFEF3D-5063-4B52-B213-D0FE36C7D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100" smtClean="0"/>
              <a:pPr algn="r"/>
              <a:t>27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xmlns="" val="3873220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534947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28058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>
              <a:defRPr/>
            </a:pPr>
            <a:r>
              <a:rPr lang="el-GR" sz="2600" dirty="0">
                <a:solidFill>
                  <a:prstClr val="white"/>
                </a:solidFill>
                <a:cs typeface="Calibri" panose="020F0502020204030204" pitchFamily="34" charset="0"/>
                <a:sym typeface="Georgia"/>
              </a:rPr>
              <a:t>Νέο ΕΣΠΑ 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F3F095E2-7A25-427E-9926-794B308E94E7}"/>
              </a:ext>
            </a:extLst>
          </p:cNvPr>
          <p:cNvSpPr/>
          <p:nvPr/>
        </p:nvSpPr>
        <p:spPr>
          <a:xfrm>
            <a:off x="1859070" y="1828800"/>
            <a:ext cx="8199330" cy="3799483"/>
          </a:xfrm>
          <a:prstGeom prst="snip2DiagRect">
            <a:avLst/>
          </a:prstGeom>
          <a:solidFill>
            <a:srgbClr val="5AA2AE">
              <a:lumMod val="75000"/>
            </a:srgbClr>
          </a:solidFill>
          <a:ln w="9525" cap="flat" cmpd="sng">
            <a:solidFill>
              <a:sysClr val="window" lastClr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Georgi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A1D5CF0-6564-4C03-8380-19A5866649AE}"/>
              </a:ext>
            </a:extLst>
          </p:cNvPr>
          <p:cNvSpPr/>
          <p:nvPr/>
        </p:nvSpPr>
        <p:spPr>
          <a:xfrm>
            <a:off x="2373353" y="2329314"/>
            <a:ext cx="7117156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ts val="1400"/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bg1"/>
                </a:solidFill>
                <a:cs typeface="Arial"/>
                <a:sym typeface="Arial"/>
              </a:rPr>
              <a:t>Νέο ΕΣΠΑ (2021-2027) με  </a:t>
            </a:r>
            <a:r>
              <a:rPr lang="el-GR" sz="2400" b="1" dirty="0" err="1">
                <a:solidFill>
                  <a:schemeClr val="bg1"/>
                </a:solidFill>
                <a:cs typeface="Arial"/>
                <a:sym typeface="Arial"/>
              </a:rPr>
              <a:t>εμπροσθοβαρή</a:t>
            </a:r>
            <a:r>
              <a:rPr lang="el-GR" sz="2400" b="1" dirty="0">
                <a:solidFill>
                  <a:schemeClr val="bg1"/>
                </a:solidFill>
                <a:cs typeface="Arial"/>
                <a:sym typeface="Arial"/>
              </a:rPr>
              <a:t> χρηματοδότηση από τις αρχές του χρόνου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ts val="1400"/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bg1"/>
                </a:solidFill>
                <a:cs typeface="Arial"/>
                <a:sym typeface="Arial"/>
              </a:rPr>
              <a:t>Πρόσθετοι πόροι από το European </a:t>
            </a:r>
            <a:r>
              <a:rPr lang="el-GR" sz="2400" b="1" dirty="0" err="1">
                <a:solidFill>
                  <a:schemeClr val="bg1"/>
                </a:solidFill>
                <a:cs typeface="Arial"/>
                <a:sym typeface="Arial"/>
              </a:rPr>
              <a:t>Recovery</a:t>
            </a:r>
            <a:r>
              <a:rPr lang="el-GR" sz="2400" b="1" dirty="0">
                <a:solidFill>
                  <a:schemeClr val="bg1"/>
                </a:solidFill>
                <a:cs typeface="Arial"/>
                <a:sym typeface="Arial"/>
              </a:rPr>
              <a:t> Fund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ts val="1400"/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bg1"/>
                </a:solidFill>
                <a:cs typeface="Arial"/>
                <a:sym typeface="Arial"/>
              </a:rPr>
              <a:t>Θα χρηματοδοτήσουν μεσοπρόθεσμα την οικονομική ανάκαμψη της χώρας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AB04856-B0DC-4D07-AB26-4C47AEDB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200" smtClean="0"/>
              <a:pPr algn="r"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263147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xmlns="" id="{1A311278-BB8C-49F5-973E-CE40320D498E}"/>
              </a:ext>
            </a:extLst>
          </p:cNvPr>
          <p:cNvSpPr/>
          <p:nvPr/>
        </p:nvSpPr>
        <p:spPr>
          <a:xfrm>
            <a:off x="656945" y="1619308"/>
            <a:ext cx="6054573" cy="777663"/>
          </a:xfrm>
          <a:prstGeom prst="snip2DiagRect">
            <a:avLst/>
          </a:prstGeom>
          <a:noFill/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4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Τουρισμός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D63DD8B3-68DB-440B-AA35-5A348B69D5F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543827-C2B0-46E7-89AA-B56A23F9ACD0}" type="slidenum">
              <a:rPr lang="en-US" sz="1400" smtClean="0">
                <a:solidFill>
                  <a:schemeClr val="bg1"/>
                </a:solidFill>
              </a:rPr>
              <a:pPr algn="r"/>
              <a:t>29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EA94416-AEAA-46B3-93E4-CCD54705BDDB}"/>
              </a:ext>
            </a:extLst>
          </p:cNvPr>
          <p:cNvSpPr/>
          <p:nvPr/>
        </p:nvSpPr>
        <p:spPr>
          <a:xfrm>
            <a:off x="933906" y="4963803"/>
            <a:ext cx="1353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Χ. Θεοχάρης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48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21916" name="think-cell Slide" r:id="rId5" imgW="360" imgH="36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2DB3460E-B1F6-4B81-A7A9-5A597EC1E0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Georgia"/>
                <a:cs typeface="Georgia"/>
                <a:sym typeface="Georgia"/>
              </a:rPr>
              <a:t>Το άνοιγμα των επιχειρήσεων με αριθμούς</a:t>
            </a:r>
          </a:p>
        </p:txBody>
      </p:sp>
      <p:graphicFrame>
        <p:nvGraphicFramePr>
          <p:cNvPr id="6" name="5 - Διάγραμμα">
            <a:extLst>
              <a:ext uri="{FF2B5EF4-FFF2-40B4-BE49-F238E27FC236}">
                <a16:creationId xmlns:a16="http://schemas.microsoft.com/office/drawing/2014/main" xmlns="" id="{B6CDE94D-9406-4EC5-A938-40B7D2D9B58D}"/>
              </a:ext>
            </a:extLst>
          </p:cNvPr>
          <p:cNvGraphicFramePr/>
          <p:nvPr/>
        </p:nvGraphicFramePr>
        <p:xfrm>
          <a:off x="1970018" y="1896693"/>
          <a:ext cx="8139945" cy="1840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7 - Ορθογώνιο">
            <a:extLst>
              <a:ext uri="{FF2B5EF4-FFF2-40B4-BE49-F238E27FC236}">
                <a16:creationId xmlns:a16="http://schemas.microsoft.com/office/drawing/2014/main" xmlns="" id="{16B1BCC0-1542-4148-A459-2B6A242DA4F6}"/>
              </a:ext>
            </a:extLst>
          </p:cNvPr>
          <p:cNvSpPr/>
          <p:nvPr/>
        </p:nvSpPr>
        <p:spPr>
          <a:xfrm>
            <a:off x="1857307" y="5207895"/>
            <a:ext cx="2702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297F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Εμπορικές επιχειρήσεις</a:t>
            </a:r>
          </a:p>
        </p:txBody>
      </p:sp>
      <p:sp>
        <p:nvSpPr>
          <p:cNvPr id="9" name="9 - Ορθογώνιο">
            <a:extLst>
              <a:ext uri="{FF2B5EF4-FFF2-40B4-BE49-F238E27FC236}">
                <a16:creationId xmlns:a16="http://schemas.microsoft.com/office/drawing/2014/main" xmlns="" id="{6B91F535-A410-48CC-BB06-80E402BCA118}"/>
              </a:ext>
            </a:extLst>
          </p:cNvPr>
          <p:cNvSpPr/>
          <p:nvPr/>
        </p:nvSpPr>
        <p:spPr>
          <a:xfrm>
            <a:off x="2004197" y="1779477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Μαΐου</a:t>
            </a:r>
          </a:p>
        </p:txBody>
      </p:sp>
      <p:sp>
        <p:nvSpPr>
          <p:cNvPr id="10" name="10 - Ορθογώνιο">
            <a:extLst>
              <a:ext uri="{FF2B5EF4-FFF2-40B4-BE49-F238E27FC236}">
                <a16:creationId xmlns:a16="http://schemas.microsoft.com/office/drawing/2014/main" xmlns="" id="{15A33CD9-99D9-4DB6-B2FF-3894EEC5DA17}"/>
              </a:ext>
            </a:extLst>
          </p:cNvPr>
          <p:cNvSpPr/>
          <p:nvPr/>
        </p:nvSpPr>
        <p:spPr>
          <a:xfrm>
            <a:off x="3779753" y="1779477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Μαΐου</a:t>
            </a:r>
          </a:p>
        </p:txBody>
      </p:sp>
      <p:sp>
        <p:nvSpPr>
          <p:cNvPr id="11" name="11 - Ορθογώνιο">
            <a:extLst>
              <a:ext uri="{FF2B5EF4-FFF2-40B4-BE49-F238E27FC236}">
                <a16:creationId xmlns:a16="http://schemas.microsoft.com/office/drawing/2014/main" xmlns="" id="{B34C7A5D-C3E7-41AF-8B0A-73EEFADD4856}"/>
              </a:ext>
            </a:extLst>
          </p:cNvPr>
          <p:cNvSpPr/>
          <p:nvPr/>
        </p:nvSpPr>
        <p:spPr>
          <a:xfrm>
            <a:off x="5477175" y="1783711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 Μαΐου</a:t>
            </a:r>
          </a:p>
        </p:txBody>
      </p:sp>
      <p:sp>
        <p:nvSpPr>
          <p:cNvPr id="12" name="16 - Ορθογώνιο">
            <a:extLst>
              <a:ext uri="{FF2B5EF4-FFF2-40B4-BE49-F238E27FC236}">
                <a16:creationId xmlns:a16="http://schemas.microsoft.com/office/drawing/2014/main" xmlns="" id="{A8F3CC5B-FF75-47A2-9B50-9C24FD6BC4FA}"/>
              </a:ext>
            </a:extLst>
          </p:cNvPr>
          <p:cNvSpPr/>
          <p:nvPr/>
        </p:nvSpPr>
        <p:spPr>
          <a:xfrm>
            <a:off x="1840504" y="3352987"/>
            <a:ext cx="2021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7F8FA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Απασχολούμενοι</a:t>
            </a:r>
          </a:p>
        </p:txBody>
      </p:sp>
      <p:sp>
        <p:nvSpPr>
          <p:cNvPr id="13" name="15 - Ορθογώνιο">
            <a:extLst>
              <a:ext uri="{FF2B5EF4-FFF2-40B4-BE49-F238E27FC236}">
                <a16:creationId xmlns:a16="http://schemas.microsoft.com/office/drawing/2014/main" xmlns="" id="{DD6EEF69-C879-4F5D-B397-F9B52475A6CB}"/>
              </a:ext>
            </a:extLst>
          </p:cNvPr>
          <p:cNvSpPr/>
          <p:nvPr/>
        </p:nvSpPr>
        <p:spPr>
          <a:xfrm>
            <a:off x="9118207" y="1737267"/>
            <a:ext cx="962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Σύνολο</a:t>
            </a:r>
          </a:p>
        </p:txBody>
      </p:sp>
      <p:sp>
        <p:nvSpPr>
          <p:cNvPr id="14" name="18 - Ορθογώνιο">
            <a:extLst>
              <a:ext uri="{FF2B5EF4-FFF2-40B4-BE49-F238E27FC236}">
                <a16:creationId xmlns:a16="http://schemas.microsoft.com/office/drawing/2014/main" xmlns="" id="{16C666E4-810D-4068-845D-C3AF4218CD97}"/>
              </a:ext>
            </a:extLst>
          </p:cNvPr>
          <p:cNvSpPr/>
          <p:nvPr/>
        </p:nvSpPr>
        <p:spPr>
          <a:xfrm>
            <a:off x="7360405" y="1779477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Μαΐου</a:t>
            </a:r>
          </a:p>
        </p:txBody>
      </p:sp>
      <p:graphicFrame>
        <p:nvGraphicFramePr>
          <p:cNvPr id="15" name="5 - Διάγραμμα">
            <a:extLst>
              <a:ext uri="{FF2B5EF4-FFF2-40B4-BE49-F238E27FC236}">
                <a16:creationId xmlns:a16="http://schemas.microsoft.com/office/drawing/2014/main" xmlns="" id="{96FA3DDF-C436-404D-BD0F-337627EF0A6C}"/>
              </a:ext>
            </a:extLst>
          </p:cNvPr>
          <p:cNvGraphicFramePr/>
          <p:nvPr/>
        </p:nvGraphicFramePr>
        <p:xfrm>
          <a:off x="1940577" y="3737431"/>
          <a:ext cx="8139945" cy="1840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xmlns="" id="{834D54E1-FB90-4CC3-9624-2CCD0AE4B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651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00480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Η σημασία του τουρισμού για τη χώρα</a:t>
            </a:r>
          </a:p>
        </p:txBody>
      </p:sp>
      <p:sp>
        <p:nvSpPr>
          <p:cNvPr id="51" name="Rectangle: Diagonal Corners Snipped 50">
            <a:extLst>
              <a:ext uri="{FF2B5EF4-FFF2-40B4-BE49-F238E27FC236}">
                <a16:creationId xmlns:a16="http://schemas.microsoft.com/office/drawing/2014/main" xmlns="" id="{45564BEA-AC54-4171-A46A-04D913AC70C1}"/>
              </a:ext>
            </a:extLst>
          </p:cNvPr>
          <p:cNvSpPr/>
          <p:nvPr/>
        </p:nvSpPr>
        <p:spPr>
          <a:xfrm>
            <a:off x="1286165" y="1478286"/>
            <a:ext cx="4314611" cy="2130875"/>
          </a:xfrm>
          <a:prstGeom prst="snip2DiagRect">
            <a:avLst/>
          </a:prstGeom>
          <a:solidFill>
            <a:srgbClr val="417B8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ym typeface="Georgia"/>
            </a:endParaRPr>
          </a:p>
        </p:txBody>
      </p:sp>
      <p:sp>
        <p:nvSpPr>
          <p:cNvPr id="52" name="Rectangle: Diagonal Corners Snipped 51">
            <a:extLst>
              <a:ext uri="{FF2B5EF4-FFF2-40B4-BE49-F238E27FC236}">
                <a16:creationId xmlns:a16="http://schemas.microsoft.com/office/drawing/2014/main" xmlns="" id="{BD3487B0-FFEF-4813-BC0D-FF9F475F9C77}"/>
              </a:ext>
            </a:extLst>
          </p:cNvPr>
          <p:cNvSpPr/>
          <p:nvPr/>
        </p:nvSpPr>
        <p:spPr>
          <a:xfrm>
            <a:off x="6385065" y="3932401"/>
            <a:ext cx="4411486" cy="2140640"/>
          </a:xfrm>
          <a:prstGeom prst="snip2DiagRect">
            <a:avLst/>
          </a:prstGeom>
          <a:solidFill>
            <a:srgbClr val="D6DCE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ym typeface="Georgia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0C735309-100C-4EDB-8E18-34FB21932614}"/>
              </a:ext>
            </a:extLst>
          </p:cNvPr>
          <p:cNvSpPr/>
          <p:nvPr/>
        </p:nvSpPr>
        <p:spPr>
          <a:xfrm>
            <a:off x="6881322" y="4078597"/>
            <a:ext cx="352957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Συνεισφορά στην απασχόληση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l-G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360.000 εργαζόμενοι</a:t>
            </a:r>
          </a:p>
          <a:p>
            <a:pPr algn="ctr"/>
            <a:r>
              <a:rPr lang="el-GR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(ΕΡΓΑΝΗ: απασχολούμενοι σε καταλύματα και εστίαση)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FC67C1D-0334-41DD-98FB-A9CC2109D2CB}"/>
              </a:ext>
            </a:extLst>
          </p:cNvPr>
          <p:cNvSpPr/>
          <p:nvPr/>
        </p:nvSpPr>
        <p:spPr>
          <a:xfrm>
            <a:off x="1285131" y="2050401"/>
            <a:ext cx="4411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Εισπράξεις 2019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l-GR" sz="2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€19 δισ.</a:t>
            </a:r>
          </a:p>
          <a:p>
            <a:pPr algn="ctr"/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l-GR" sz="1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ΤτΕ</a:t>
            </a:r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Ταξιδιωτικό ισοζύγιο πληρωμών)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7E943AFB-CEC1-442A-8AF8-2F49A8316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30</a:t>
            </a:fld>
            <a:endParaRPr lang="en-US" sz="1400" dirty="0">
              <a:latin typeface="+mn-lt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7EC4DC10-BC2B-4E90-9B54-B50CEC1A4E7E}"/>
              </a:ext>
            </a:extLst>
          </p:cNvPr>
          <p:cNvSpPr/>
          <p:nvPr/>
        </p:nvSpPr>
        <p:spPr>
          <a:xfrm>
            <a:off x="1286165" y="3779076"/>
            <a:ext cx="4411485" cy="2130875"/>
          </a:xfrm>
          <a:prstGeom prst="snip2DiagRect">
            <a:avLst/>
          </a:prstGeom>
          <a:solidFill>
            <a:srgbClr val="9CC7CE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ym typeface="Georgi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8711761-98DE-426B-9E4C-FBDB7BF7C6FC}"/>
              </a:ext>
            </a:extLst>
          </p:cNvPr>
          <p:cNvSpPr/>
          <p:nvPr/>
        </p:nvSpPr>
        <p:spPr>
          <a:xfrm>
            <a:off x="1286165" y="4255702"/>
            <a:ext cx="4411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Πρώτο δίμηνο 2020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l-GR" sz="2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+23 %</a:t>
            </a:r>
          </a:p>
          <a:p>
            <a:pPr algn="ctr"/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l-GR" sz="1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ΤτΕ</a:t>
            </a:r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Ταξιδιωτικό ισοζύγιο πληρωμών)</a:t>
            </a:r>
          </a:p>
        </p:txBody>
      </p:sp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xmlns="" id="{54E3411D-0393-4C3A-93E3-22FAF3D244B7}"/>
              </a:ext>
            </a:extLst>
          </p:cNvPr>
          <p:cNvSpPr/>
          <p:nvPr/>
        </p:nvSpPr>
        <p:spPr>
          <a:xfrm>
            <a:off x="6385065" y="1555901"/>
            <a:ext cx="4190906" cy="2130875"/>
          </a:xfrm>
          <a:prstGeom prst="snip2DiagRect">
            <a:avLst/>
          </a:prstGeom>
          <a:solidFill>
            <a:schemeClr val="accent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ym typeface="Georgi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7888B11-B032-48FD-93F0-8D59DDCF4999}"/>
              </a:ext>
            </a:extLst>
          </p:cNvPr>
          <p:cNvSpPr/>
          <p:nvPr/>
        </p:nvSpPr>
        <p:spPr>
          <a:xfrm>
            <a:off x="6338000" y="2050402"/>
            <a:ext cx="4411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Επισκέπτες 2019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l-GR" sz="2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33 εκ.</a:t>
            </a:r>
          </a:p>
          <a:p>
            <a:pPr algn="ctr"/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l-GR" sz="1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ΤτΕ</a:t>
            </a:r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Ταξιδιωτικό ισοζύγιο πληρωμών)</a:t>
            </a:r>
          </a:p>
        </p:txBody>
      </p:sp>
      <p:sp>
        <p:nvSpPr>
          <p:cNvPr id="16" name="Freeform 212">
            <a:extLst>
              <a:ext uri="{FF2B5EF4-FFF2-40B4-BE49-F238E27FC236}">
                <a16:creationId xmlns:a16="http://schemas.microsoft.com/office/drawing/2014/main" xmlns="" id="{3AA26B29-AA39-4F94-8AF6-C7B42871240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42515" y="1625981"/>
            <a:ext cx="571500" cy="571500"/>
          </a:xfrm>
          <a:custGeom>
            <a:avLst/>
            <a:gdLst>
              <a:gd name="T0" fmla="*/ 0 w 77"/>
              <a:gd name="T1" fmla="*/ 0 h 78"/>
              <a:gd name="T2" fmla="*/ 0 w 77"/>
              <a:gd name="T3" fmla="*/ 78 h 78"/>
              <a:gd name="T4" fmla="*/ 10 w 77"/>
              <a:gd name="T5" fmla="*/ 78 h 78"/>
              <a:gd name="T6" fmla="*/ 10 w 77"/>
              <a:gd name="T7" fmla="*/ 67 h 78"/>
              <a:gd name="T8" fmla="*/ 23 w 77"/>
              <a:gd name="T9" fmla="*/ 67 h 78"/>
              <a:gd name="T10" fmla="*/ 23 w 77"/>
              <a:gd name="T11" fmla="*/ 78 h 78"/>
              <a:gd name="T12" fmla="*/ 32 w 77"/>
              <a:gd name="T13" fmla="*/ 78 h 78"/>
              <a:gd name="T14" fmla="*/ 32 w 77"/>
              <a:gd name="T15" fmla="*/ 53 h 78"/>
              <a:gd name="T16" fmla="*/ 45 w 77"/>
              <a:gd name="T17" fmla="*/ 53 h 78"/>
              <a:gd name="T18" fmla="*/ 45 w 77"/>
              <a:gd name="T19" fmla="*/ 78 h 78"/>
              <a:gd name="T20" fmla="*/ 54 w 77"/>
              <a:gd name="T21" fmla="*/ 78 h 78"/>
              <a:gd name="T22" fmla="*/ 54 w 77"/>
              <a:gd name="T23" fmla="*/ 34 h 78"/>
              <a:gd name="T24" fmla="*/ 66 w 77"/>
              <a:gd name="T25" fmla="*/ 34 h 78"/>
              <a:gd name="T26" fmla="*/ 66 w 77"/>
              <a:gd name="T27" fmla="*/ 78 h 78"/>
              <a:gd name="T28" fmla="*/ 77 w 77"/>
              <a:gd name="T29" fmla="*/ 78 h 78"/>
              <a:gd name="T30" fmla="*/ 77 w 77"/>
              <a:gd name="T31" fmla="*/ 0 h 78"/>
              <a:gd name="T32" fmla="*/ 0 w 77"/>
              <a:gd name="T33" fmla="*/ 0 h 78"/>
              <a:gd name="T34" fmla="*/ 74 w 77"/>
              <a:gd name="T35" fmla="*/ 74 h 78"/>
              <a:gd name="T36" fmla="*/ 70 w 77"/>
              <a:gd name="T37" fmla="*/ 74 h 78"/>
              <a:gd name="T38" fmla="*/ 70 w 77"/>
              <a:gd name="T39" fmla="*/ 31 h 78"/>
              <a:gd name="T40" fmla="*/ 51 w 77"/>
              <a:gd name="T41" fmla="*/ 31 h 78"/>
              <a:gd name="T42" fmla="*/ 51 w 77"/>
              <a:gd name="T43" fmla="*/ 74 h 78"/>
              <a:gd name="T44" fmla="*/ 48 w 77"/>
              <a:gd name="T45" fmla="*/ 74 h 78"/>
              <a:gd name="T46" fmla="*/ 48 w 77"/>
              <a:gd name="T47" fmla="*/ 50 h 78"/>
              <a:gd name="T48" fmla="*/ 29 w 77"/>
              <a:gd name="T49" fmla="*/ 50 h 78"/>
              <a:gd name="T50" fmla="*/ 29 w 77"/>
              <a:gd name="T51" fmla="*/ 74 h 78"/>
              <a:gd name="T52" fmla="*/ 26 w 77"/>
              <a:gd name="T53" fmla="*/ 74 h 78"/>
              <a:gd name="T54" fmla="*/ 26 w 77"/>
              <a:gd name="T55" fmla="*/ 63 h 78"/>
              <a:gd name="T56" fmla="*/ 7 w 77"/>
              <a:gd name="T57" fmla="*/ 63 h 78"/>
              <a:gd name="T58" fmla="*/ 7 w 77"/>
              <a:gd name="T59" fmla="*/ 74 h 78"/>
              <a:gd name="T60" fmla="*/ 3 w 77"/>
              <a:gd name="T61" fmla="*/ 74 h 78"/>
              <a:gd name="T62" fmla="*/ 3 w 77"/>
              <a:gd name="T63" fmla="*/ 62 h 78"/>
              <a:gd name="T64" fmla="*/ 28 w 77"/>
              <a:gd name="T65" fmla="*/ 38 h 78"/>
              <a:gd name="T66" fmla="*/ 33 w 77"/>
              <a:gd name="T67" fmla="*/ 42 h 78"/>
              <a:gd name="T68" fmla="*/ 59 w 77"/>
              <a:gd name="T69" fmla="*/ 16 h 78"/>
              <a:gd name="T70" fmla="*/ 59 w 77"/>
              <a:gd name="T71" fmla="*/ 23 h 78"/>
              <a:gd name="T72" fmla="*/ 62 w 77"/>
              <a:gd name="T73" fmla="*/ 23 h 78"/>
              <a:gd name="T74" fmla="*/ 62 w 77"/>
              <a:gd name="T75" fmla="*/ 10 h 78"/>
              <a:gd name="T76" fmla="*/ 49 w 77"/>
              <a:gd name="T77" fmla="*/ 10 h 78"/>
              <a:gd name="T78" fmla="*/ 49 w 77"/>
              <a:gd name="T79" fmla="*/ 13 h 78"/>
              <a:gd name="T80" fmla="*/ 57 w 77"/>
              <a:gd name="T81" fmla="*/ 13 h 78"/>
              <a:gd name="T82" fmla="*/ 33 w 77"/>
              <a:gd name="T83" fmla="*/ 37 h 78"/>
              <a:gd name="T84" fmla="*/ 28 w 77"/>
              <a:gd name="T85" fmla="*/ 33 h 78"/>
              <a:gd name="T86" fmla="*/ 3 w 77"/>
              <a:gd name="T87" fmla="*/ 58 h 78"/>
              <a:gd name="T88" fmla="*/ 3 w 77"/>
              <a:gd name="T89" fmla="*/ 3 h 78"/>
              <a:gd name="T90" fmla="*/ 74 w 77"/>
              <a:gd name="T91" fmla="*/ 3 h 78"/>
              <a:gd name="T92" fmla="*/ 74 w 77"/>
              <a:gd name="T93" fmla="*/ 7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" h="78">
                <a:moveTo>
                  <a:pt x="0" y="0"/>
                </a:moveTo>
                <a:lnTo>
                  <a:pt x="0" y="78"/>
                </a:lnTo>
                <a:lnTo>
                  <a:pt x="10" y="78"/>
                </a:lnTo>
                <a:lnTo>
                  <a:pt x="10" y="67"/>
                </a:lnTo>
                <a:lnTo>
                  <a:pt x="23" y="67"/>
                </a:lnTo>
                <a:lnTo>
                  <a:pt x="23" y="78"/>
                </a:lnTo>
                <a:lnTo>
                  <a:pt x="32" y="78"/>
                </a:lnTo>
                <a:lnTo>
                  <a:pt x="32" y="53"/>
                </a:lnTo>
                <a:lnTo>
                  <a:pt x="45" y="53"/>
                </a:lnTo>
                <a:lnTo>
                  <a:pt x="45" y="78"/>
                </a:lnTo>
                <a:lnTo>
                  <a:pt x="54" y="78"/>
                </a:lnTo>
                <a:lnTo>
                  <a:pt x="54" y="34"/>
                </a:lnTo>
                <a:lnTo>
                  <a:pt x="66" y="34"/>
                </a:lnTo>
                <a:lnTo>
                  <a:pt x="66" y="78"/>
                </a:lnTo>
                <a:lnTo>
                  <a:pt x="77" y="78"/>
                </a:lnTo>
                <a:lnTo>
                  <a:pt x="77" y="0"/>
                </a:lnTo>
                <a:lnTo>
                  <a:pt x="0" y="0"/>
                </a:lnTo>
                <a:close/>
                <a:moveTo>
                  <a:pt x="74" y="74"/>
                </a:moveTo>
                <a:lnTo>
                  <a:pt x="70" y="74"/>
                </a:lnTo>
                <a:lnTo>
                  <a:pt x="70" y="31"/>
                </a:lnTo>
                <a:lnTo>
                  <a:pt x="51" y="31"/>
                </a:lnTo>
                <a:lnTo>
                  <a:pt x="51" y="74"/>
                </a:lnTo>
                <a:lnTo>
                  <a:pt x="48" y="74"/>
                </a:lnTo>
                <a:lnTo>
                  <a:pt x="48" y="50"/>
                </a:lnTo>
                <a:lnTo>
                  <a:pt x="29" y="50"/>
                </a:lnTo>
                <a:lnTo>
                  <a:pt x="29" y="74"/>
                </a:lnTo>
                <a:lnTo>
                  <a:pt x="26" y="74"/>
                </a:lnTo>
                <a:lnTo>
                  <a:pt x="26" y="63"/>
                </a:lnTo>
                <a:lnTo>
                  <a:pt x="7" y="63"/>
                </a:lnTo>
                <a:lnTo>
                  <a:pt x="7" y="74"/>
                </a:lnTo>
                <a:lnTo>
                  <a:pt x="3" y="74"/>
                </a:lnTo>
                <a:lnTo>
                  <a:pt x="3" y="62"/>
                </a:lnTo>
                <a:lnTo>
                  <a:pt x="28" y="38"/>
                </a:lnTo>
                <a:lnTo>
                  <a:pt x="33" y="42"/>
                </a:lnTo>
                <a:lnTo>
                  <a:pt x="59" y="16"/>
                </a:lnTo>
                <a:lnTo>
                  <a:pt x="59" y="23"/>
                </a:lnTo>
                <a:lnTo>
                  <a:pt x="62" y="23"/>
                </a:lnTo>
                <a:lnTo>
                  <a:pt x="62" y="10"/>
                </a:lnTo>
                <a:lnTo>
                  <a:pt x="49" y="10"/>
                </a:lnTo>
                <a:lnTo>
                  <a:pt x="49" y="13"/>
                </a:lnTo>
                <a:lnTo>
                  <a:pt x="57" y="13"/>
                </a:lnTo>
                <a:lnTo>
                  <a:pt x="33" y="37"/>
                </a:lnTo>
                <a:lnTo>
                  <a:pt x="28" y="33"/>
                </a:lnTo>
                <a:lnTo>
                  <a:pt x="3" y="58"/>
                </a:lnTo>
                <a:lnTo>
                  <a:pt x="3" y="3"/>
                </a:lnTo>
                <a:lnTo>
                  <a:pt x="74" y="3"/>
                </a:lnTo>
                <a:lnTo>
                  <a:pt x="74" y="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2250" kern="1200">
              <a:solidFill>
                <a:schemeClr val="bg1"/>
              </a:solidFill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EDBA646-D840-4402-BE4A-BFD538FF998E}"/>
              </a:ext>
            </a:extLst>
          </p:cNvPr>
          <p:cNvGrpSpPr>
            <a:grpSpLocks noChangeAspect="1"/>
          </p:cNvGrpSpPr>
          <p:nvPr/>
        </p:nvGrpSpPr>
        <p:grpSpPr>
          <a:xfrm>
            <a:off x="6536906" y="1683745"/>
            <a:ext cx="571500" cy="578921"/>
            <a:chOff x="5380038" y="1219200"/>
            <a:chExt cx="122238" cy="123825"/>
          </a:xfrm>
          <a:solidFill>
            <a:schemeClr val="bg1"/>
          </a:solidFill>
        </p:grpSpPr>
        <p:sp>
          <p:nvSpPr>
            <p:cNvPr id="18" name="Freeform 99">
              <a:extLst>
                <a:ext uri="{FF2B5EF4-FFF2-40B4-BE49-F238E27FC236}">
                  <a16:creationId xmlns:a16="http://schemas.microsoft.com/office/drawing/2014/main" xmlns="" id="{C22A8F78-9169-451E-9AAB-2FF240660A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113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23 h 109"/>
                <a:gd name="T16" fmla="*/ 59 w 82"/>
                <a:gd name="T17" fmla="*/ 45 h 109"/>
                <a:gd name="T18" fmla="*/ 41 w 82"/>
                <a:gd name="T19" fmla="*/ 86 h 109"/>
                <a:gd name="T20" fmla="*/ 23 w 82"/>
                <a:gd name="T21" fmla="*/ 45 h 109"/>
                <a:gd name="T22" fmla="*/ 41 w 82"/>
                <a:gd name="T23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4" y="109"/>
                    <a:pt x="62" y="101"/>
                    <a:pt x="69" y="94"/>
                  </a:cubicBezTo>
                  <a:cubicBezTo>
                    <a:pt x="77" y="84"/>
                    <a:pt x="82" y="67"/>
                    <a:pt x="82" y="45"/>
                  </a:cubicBezTo>
                  <a:cubicBezTo>
                    <a:pt x="82" y="20"/>
                    <a:pt x="63" y="0"/>
                    <a:pt x="41" y="0"/>
                  </a:cubicBezTo>
                  <a:cubicBezTo>
                    <a:pt x="18" y="0"/>
                    <a:pt x="0" y="20"/>
                    <a:pt x="0" y="45"/>
                  </a:cubicBezTo>
                  <a:cubicBezTo>
                    <a:pt x="0" y="67"/>
                    <a:pt x="4" y="84"/>
                    <a:pt x="13" y="94"/>
                  </a:cubicBezTo>
                  <a:cubicBezTo>
                    <a:pt x="20" y="101"/>
                    <a:pt x="27" y="109"/>
                    <a:pt x="41" y="109"/>
                  </a:cubicBezTo>
                  <a:close/>
                  <a:moveTo>
                    <a:pt x="41" y="23"/>
                  </a:move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19" name="Freeform 100">
              <a:extLst>
                <a:ext uri="{FF2B5EF4-FFF2-40B4-BE49-F238E27FC236}">
                  <a16:creationId xmlns:a16="http://schemas.microsoft.com/office/drawing/2014/main" xmlns="" id="{FE219BE9-B721-45CC-BEAC-A06D5438CB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738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86 h 109"/>
                <a:gd name="T16" fmla="*/ 23 w 82"/>
                <a:gd name="T17" fmla="*/ 45 h 109"/>
                <a:gd name="T18" fmla="*/ 41 w 82"/>
                <a:gd name="T19" fmla="*/ 23 h 109"/>
                <a:gd name="T20" fmla="*/ 59 w 82"/>
                <a:gd name="T21" fmla="*/ 45 h 109"/>
                <a:gd name="T22" fmla="*/ 41 w 82"/>
                <a:gd name="T23" fmla="*/ 8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5" y="109"/>
                    <a:pt x="62" y="101"/>
                    <a:pt x="69" y="94"/>
                  </a:cubicBezTo>
                  <a:cubicBezTo>
                    <a:pt x="78" y="84"/>
                    <a:pt x="82" y="67"/>
                    <a:pt x="82" y="45"/>
                  </a:cubicBezTo>
                  <a:cubicBezTo>
                    <a:pt x="82" y="20"/>
                    <a:pt x="64" y="0"/>
                    <a:pt x="41" y="0"/>
                  </a:cubicBezTo>
                  <a:cubicBezTo>
                    <a:pt x="19" y="0"/>
                    <a:pt x="0" y="20"/>
                    <a:pt x="0" y="45"/>
                  </a:cubicBezTo>
                  <a:cubicBezTo>
                    <a:pt x="0" y="67"/>
                    <a:pt x="5" y="84"/>
                    <a:pt x="13" y="94"/>
                  </a:cubicBezTo>
                  <a:cubicBezTo>
                    <a:pt x="20" y="101"/>
                    <a:pt x="28" y="109"/>
                    <a:pt x="41" y="109"/>
                  </a:cubicBezTo>
                  <a:close/>
                  <a:moveTo>
                    <a:pt x="41" y="86"/>
                  </a:move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20" name="Freeform 101">
              <a:extLst>
                <a:ext uri="{FF2B5EF4-FFF2-40B4-BE49-F238E27FC236}">
                  <a16:creationId xmlns:a16="http://schemas.microsoft.com/office/drawing/2014/main" xmlns="" id="{AB56EA51-9ED8-4D9D-AC4E-16465FFD54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0038" y="1219200"/>
              <a:ext cx="122238" cy="123825"/>
            </a:xfrm>
            <a:custGeom>
              <a:avLst/>
              <a:gdLst>
                <a:gd name="T0" fmla="*/ 0 w 576"/>
                <a:gd name="T1" fmla="*/ 576 h 576"/>
                <a:gd name="T2" fmla="*/ 106 w 576"/>
                <a:gd name="T3" fmla="*/ 419 h 576"/>
                <a:gd name="T4" fmla="*/ 238 w 576"/>
                <a:gd name="T5" fmla="*/ 344 h 576"/>
                <a:gd name="T6" fmla="*/ 248 w 576"/>
                <a:gd name="T7" fmla="*/ 351 h 576"/>
                <a:gd name="T8" fmla="*/ 328 w 576"/>
                <a:gd name="T9" fmla="*/ 351 h 576"/>
                <a:gd name="T10" fmla="*/ 338 w 576"/>
                <a:gd name="T11" fmla="*/ 344 h 576"/>
                <a:gd name="T12" fmla="*/ 470 w 576"/>
                <a:gd name="T13" fmla="*/ 419 h 576"/>
                <a:gd name="T14" fmla="*/ 576 w 576"/>
                <a:gd name="T15" fmla="*/ 576 h 576"/>
                <a:gd name="T16" fmla="*/ 0 w 576"/>
                <a:gd name="T17" fmla="*/ 0 h 576"/>
                <a:gd name="T18" fmla="*/ 83 w 576"/>
                <a:gd name="T19" fmla="*/ 412 h 576"/>
                <a:gd name="T20" fmla="*/ 25 w 576"/>
                <a:gd name="T21" fmla="*/ 551 h 576"/>
                <a:gd name="T22" fmla="*/ 27 w 576"/>
                <a:gd name="T23" fmla="*/ 350 h 576"/>
                <a:gd name="T24" fmla="*/ 80 w 576"/>
                <a:gd name="T25" fmla="*/ 321 h 576"/>
                <a:gd name="T26" fmla="*/ 103 w 576"/>
                <a:gd name="T27" fmla="*/ 331 h 576"/>
                <a:gd name="T28" fmla="*/ 127 w 576"/>
                <a:gd name="T29" fmla="*/ 321 h 576"/>
                <a:gd name="T30" fmla="*/ 173 w 576"/>
                <a:gd name="T31" fmla="*/ 340 h 576"/>
                <a:gd name="T32" fmla="*/ 317 w 576"/>
                <a:gd name="T33" fmla="*/ 327 h 576"/>
                <a:gd name="T34" fmla="*/ 288 w 576"/>
                <a:gd name="T35" fmla="*/ 344 h 576"/>
                <a:gd name="T36" fmla="*/ 259 w 576"/>
                <a:gd name="T37" fmla="*/ 327 h 576"/>
                <a:gd name="T38" fmla="*/ 196 w 576"/>
                <a:gd name="T39" fmla="*/ 332 h 576"/>
                <a:gd name="T40" fmla="*/ 131 w 576"/>
                <a:gd name="T41" fmla="*/ 298 h 576"/>
                <a:gd name="T42" fmla="*/ 109 w 576"/>
                <a:gd name="T43" fmla="*/ 306 h 576"/>
                <a:gd name="T44" fmla="*/ 94 w 576"/>
                <a:gd name="T45" fmla="*/ 303 h 576"/>
                <a:gd name="T46" fmla="*/ 36 w 576"/>
                <a:gd name="T47" fmla="*/ 311 h 576"/>
                <a:gd name="T48" fmla="*/ 25 w 576"/>
                <a:gd name="T49" fmla="*/ 25 h 576"/>
                <a:gd name="T50" fmla="*/ 551 w 576"/>
                <a:gd name="T51" fmla="*/ 317 h 576"/>
                <a:gd name="T52" fmla="*/ 501 w 576"/>
                <a:gd name="T53" fmla="*/ 298 h 576"/>
                <a:gd name="T54" fmla="*/ 479 w 576"/>
                <a:gd name="T55" fmla="*/ 306 h 576"/>
                <a:gd name="T56" fmla="*/ 464 w 576"/>
                <a:gd name="T57" fmla="*/ 303 h 576"/>
                <a:gd name="T58" fmla="*/ 406 w 576"/>
                <a:gd name="T59" fmla="*/ 311 h 576"/>
                <a:gd name="T60" fmla="*/ 346 w 576"/>
                <a:gd name="T61" fmla="*/ 320 h 576"/>
                <a:gd name="T62" fmla="*/ 508 w 576"/>
                <a:gd name="T63" fmla="*/ 551 h 576"/>
                <a:gd name="T64" fmla="*/ 493 w 576"/>
                <a:gd name="T65" fmla="*/ 412 h 576"/>
                <a:gd name="T66" fmla="*/ 403 w 576"/>
                <a:gd name="T67" fmla="*/ 340 h 576"/>
                <a:gd name="T68" fmla="*/ 449 w 576"/>
                <a:gd name="T69" fmla="*/ 321 h 576"/>
                <a:gd name="T70" fmla="*/ 473 w 576"/>
                <a:gd name="T71" fmla="*/ 331 h 576"/>
                <a:gd name="T72" fmla="*/ 496 w 576"/>
                <a:gd name="T73" fmla="*/ 321 h 576"/>
                <a:gd name="T74" fmla="*/ 549 w 576"/>
                <a:gd name="T75" fmla="*/ 350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90" y="576"/>
                    <a:pt x="90" y="576"/>
                    <a:pt x="90" y="576"/>
                  </a:cubicBezTo>
                  <a:cubicBezTo>
                    <a:pt x="106" y="419"/>
                    <a:pt x="106" y="419"/>
                    <a:pt x="106" y="419"/>
                  </a:cubicBezTo>
                  <a:cubicBezTo>
                    <a:pt x="114" y="397"/>
                    <a:pt x="131" y="380"/>
                    <a:pt x="152" y="373"/>
                  </a:cubicBezTo>
                  <a:cubicBezTo>
                    <a:pt x="238" y="344"/>
                    <a:pt x="238" y="344"/>
                    <a:pt x="238" y="344"/>
                  </a:cubicBezTo>
                  <a:cubicBezTo>
                    <a:pt x="239" y="343"/>
                    <a:pt x="240" y="344"/>
                    <a:pt x="241" y="344"/>
                  </a:cubicBezTo>
                  <a:cubicBezTo>
                    <a:pt x="248" y="351"/>
                    <a:pt x="248" y="351"/>
                    <a:pt x="248" y="351"/>
                  </a:cubicBezTo>
                  <a:cubicBezTo>
                    <a:pt x="258" y="362"/>
                    <a:pt x="273" y="368"/>
                    <a:pt x="288" y="368"/>
                  </a:cubicBezTo>
                  <a:cubicBezTo>
                    <a:pt x="303" y="368"/>
                    <a:pt x="318" y="362"/>
                    <a:pt x="328" y="351"/>
                  </a:cubicBezTo>
                  <a:cubicBezTo>
                    <a:pt x="335" y="344"/>
                    <a:pt x="335" y="344"/>
                    <a:pt x="335" y="344"/>
                  </a:cubicBezTo>
                  <a:cubicBezTo>
                    <a:pt x="336" y="344"/>
                    <a:pt x="337" y="343"/>
                    <a:pt x="338" y="344"/>
                  </a:cubicBezTo>
                  <a:cubicBezTo>
                    <a:pt x="424" y="373"/>
                    <a:pt x="424" y="373"/>
                    <a:pt x="424" y="373"/>
                  </a:cubicBezTo>
                  <a:cubicBezTo>
                    <a:pt x="446" y="380"/>
                    <a:pt x="462" y="397"/>
                    <a:pt x="470" y="419"/>
                  </a:cubicBezTo>
                  <a:cubicBezTo>
                    <a:pt x="486" y="576"/>
                    <a:pt x="486" y="576"/>
                    <a:pt x="486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144" y="350"/>
                  </a:moveTo>
                  <a:cubicBezTo>
                    <a:pt x="115" y="360"/>
                    <a:pt x="92" y="383"/>
                    <a:pt x="83" y="412"/>
                  </a:cubicBezTo>
                  <a:cubicBezTo>
                    <a:pt x="68" y="551"/>
                    <a:pt x="68" y="551"/>
                    <a:pt x="68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369"/>
                    <a:pt x="25" y="369"/>
                    <a:pt x="25" y="369"/>
                  </a:cubicBezTo>
                  <a:cubicBezTo>
                    <a:pt x="27" y="350"/>
                    <a:pt x="27" y="350"/>
                    <a:pt x="27" y="350"/>
                  </a:cubicBezTo>
                  <a:cubicBezTo>
                    <a:pt x="30" y="342"/>
                    <a:pt x="36" y="336"/>
                    <a:pt x="44" y="333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81" y="322"/>
                    <a:pt x="81" y="322"/>
                    <a:pt x="81" y="322"/>
                  </a:cubicBezTo>
                  <a:cubicBezTo>
                    <a:pt x="87" y="328"/>
                    <a:pt x="95" y="331"/>
                    <a:pt x="103" y="331"/>
                  </a:cubicBezTo>
                  <a:cubicBezTo>
                    <a:pt x="112" y="331"/>
                    <a:pt x="120" y="328"/>
                    <a:pt x="126" y="322"/>
                  </a:cubicBezTo>
                  <a:cubicBezTo>
                    <a:pt x="127" y="321"/>
                    <a:pt x="127" y="321"/>
                    <a:pt x="127" y="321"/>
                  </a:cubicBezTo>
                  <a:cubicBezTo>
                    <a:pt x="163" y="333"/>
                    <a:pt x="163" y="333"/>
                    <a:pt x="163" y="333"/>
                  </a:cubicBezTo>
                  <a:cubicBezTo>
                    <a:pt x="167" y="335"/>
                    <a:pt x="170" y="337"/>
                    <a:pt x="173" y="340"/>
                  </a:cubicBezTo>
                  <a:lnTo>
                    <a:pt x="144" y="350"/>
                  </a:lnTo>
                  <a:close/>
                  <a:moveTo>
                    <a:pt x="317" y="327"/>
                  </a:moveTo>
                  <a:cubicBezTo>
                    <a:pt x="311" y="334"/>
                    <a:pt x="311" y="334"/>
                    <a:pt x="311" y="334"/>
                  </a:cubicBezTo>
                  <a:cubicBezTo>
                    <a:pt x="305" y="340"/>
                    <a:pt x="297" y="344"/>
                    <a:pt x="288" y="344"/>
                  </a:cubicBezTo>
                  <a:cubicBezTo>
                    <a:pt x="279" y="344"/>
                    <a:pt x="271" y="340"/>
                    <a:pt x="265" y="334"/>
                  </a:cubicBezTo>
                  <a:cubicBezTo>
                    <a:pt x="259" y="327"/>
                    <a:pt x="259" y="327"/>
                    <a:pt x="259" y="327"/>
                  </a:cubicBezTo>
                  <a:cubicBezTo>
                    <a:pt x="251" y="320"/>
                    <a:pt x="240" y="317"/>
                    <a:pt x="230" y="320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190" y="322"/>
                    <a:pt x="181" y="315"/>
                    <a:pt x="170" y="311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25" y="296"/>
                    <a:pt x="117" y="298"/>
                    <a:pt x="112" y="303"/>
                  </a:cubicBezTo>
                  <a:cubicBezTo>
                    <a:pt x="109" y="306"/>
                    <a:pt x="109" y="306"/>
                    <a:pt x="109" y="306"/>
                  </a:cubicBezTo>
                  <a:cubicBezTo>
                    <a:pt x="106" y="309"/>
                    <a:pt x="100" y="309"/>
                    <a:pt x="97" y="306"/>
                  </a:cubicBezTo>
                  <a:cubicBezTo>
                    <a:pt x="94" y="303"/>
                    <a:pt x="94" y="303"/>
                    <a:pt x="94" y="303"/>
                  </a:cubicBezTo>
                  <a:cubicBezTo>
                    <a:pt x="89" y="298"/>
                    <a:pt x="82" y="296"/>
                    <a:pt x="75" y="298"/>
                  </a:cubicBezTo>
                  <a:cubicBezTo>
                    <a:pt x="36" y="311"/>
                    <a:pt x="36" y="311"/>
                    <a:pt x="36" y="311"/>
                  </a:cubicBezTo>
                  <a:cubicBezTo>
                    <a:pt x="32" y="313"/>
                    <a:pt x="28" y="315"/>
                    <a:pt x="25" y="317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cubicBezTo>
                    <a:pt x="551" y="317"/>
                    <a:pt x="551" y="317"/>
                    <a:pt x="551" y="317"/>
                  </a:cubicBezTo>
                  <a:cubicBezTo>
                    <a:pt x="548" y="315"/>
                    <a:pt x="544" y="313"/>
                    <a:pt x="540" y="311"/>
                  </a:cubicBezTo>
                  <a:cubicBezTo>
                    <a:pt x="501" y="298"/>
                    <a:pt x="501" y="298"/>
                    <a:pt x="501" y="298"/>
                  </a:cubicBezTo>
                  <a:cubicBezTo>
                    <a:pt x="494" y="296"/>
                    <a:pt x="487" y="298"/>
                    <a:pt x="482" y="303"/>
                  </a:cubicBezTo>
                  <a:cubicBezTo>
                    <a:pt x="479" y="306"/>
                    <a:pt x="479" y="306"/>
                    <a:pt x="479" y="306"/>
                  </a:cubicBezTo>
                  <a:cubicBezTo>
                    <a:pt x="476" y="309"/>
                    <a:pt x="470" y="309"/>
                    <a:pt x="467" y="306"/>
                  </a:cubicBezTo>
                  <a:cubicBezTo>
                    <a:pt x="464" y="303"/>
                    <a:pt x="464" y="303"/>
                    <a:pt x="464" y="303"/>
                  </a:cubicBezTo>
                  <a:cubicBezTo>
                    <a:pt x="459" y="298"/>
                    <a:pt x="451" y="296"/>
                    <a:pt x="445" y="298"/>
                  </a:cubicBezTo>
                  <a:cubicBezTo>
                    <a:pt x="406" y="311"/>
                    <a:pt x="406" y="311"/>
                    <a:pt x="406" y="311"/>
                  </a:cubicBezTo>
                  <a:cubicBezTo>
                    <a:pt x="395" y="315"/>
                    <a:pt x="386" y="322"/>
                    <a:pt x="380" y="332"/>
                  </a:cubicBezTo>
                  <a:cubicBezTo>
                    <a:pt x="346" y="320"/>
                    <a:pt x="346" y="320"/>
                    <a:pt x="346" y="320"/>
                  </a:cubicBezTo>
                  <a:cubicBezTo>
                    <a:pt x="336" y="317"/>
                    <a:pt x="325" y="320"/>
                    <a:pt x="317" y="327"/>
                  </a:cubicBezTo>
                  <a:close/>
                  <a:moveTo>
                    <a:pt x="508" y="551"/>
                  </a:moveTo>
                  <a:cubicBezTo>
                    <a:pt x="494" y="415"/>
                    <a:pt x="494" y="415"/>
                    <a:pt x="494" y="415"/>
                  </a:cubicBezTo>
                  <a:cubicBezTo>
                    <a:pt x="493" y="412"/>
                    <a:pt x="493" y="412"/>
                    <a:pt x="493" y="412"/>
                  </a:cubicBezTo>
                  <a:cubicBezTo>
                    <a:pt x="484" y="383"/>
                    <a:pt x="461" y="360"/>
                    <a:pt x="432" y="350"/>
                  </a:cubicBezTo>
                  <a:cubicBezTo>
                    <a:pt x="403" y="340"/>
                    <a:pt x="403" y="340"/>
                    <a:pt x="403" y="340"/>
                  </a:cubicBezTo>
                  <a:cubicBezTo>
                    <a:pt x="406" y="337"/>
                    <a:pt x="409" y="335"/>
                    <a:pt x="413" y="333"/>
                  </a:cubicBezTo>
                  <a:cubicBezTo>
                    <a:pt x="449" y="321"/>
                    <a:pt x="449" y="321"/>
                    <a:pt x="449" y="321"/>
                  </a:cubicBezTo>
                  <a:cubicBezTo>
                    <a:pt x="450" y="322"/>
                    <a:pt x="450" y="322"/>
                    <a:pt x="450" y="322"/>
                  </a:cubicBezTo>
                  <a:cubicBezTo>
                    <a:pt x="456" y="328"/>
                    <a:pt x="464" y="331"/>
                    <a:pt x="473" y="331"/>
                  </a:cubicBezTo>
                  <a:cubicBezTo>
                    <a:pt x="481" y="331"/>
                    <a:pt x="489" y="328"/>
                    <a:pt x="495" y="322"/>
                  </a:cubicBezTo>
                  <a:cubicBezTo>
                    <a:pt x="496" y="321"/>
                    <a:pt x="496" y="321"/>
                    <a:pt x="496" y="321"/>
                  </a:cubicBezTo>
                  <a:cubicBezTo>
                    <a:pt x="532" y="333"/>
                    <a:pt x="532" y="333"/>
                    <a:pt x="532" y="333"/>
                  </a:cubicBezTo>
                  <a:cubicBezTo>
                    <a:pt x="540" y="336"/>
                    <a:pt x="546" y="342"/>
                    <a:pt x="549" y="350"/>
                  </a:cubicBezTo>
                  <a:cubicBezTo>
                    <a:pt x="551" y="369"/>
                    <a:pt x="551" y="369"/>
                    <a:pt x="551" y="369"/>
                  </a:cubicBezTo>
                  <a:cubicBezTo>
                    <a:pt x="551" y="551"/>
                    <a:pt x="551" y="551"/>
                    <a:pt x="551" y="551"/>
                  </a:cubicBezTo>
                  <a:lnTo>
                    <a:pt x="508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21" name="Freeform 102">
              <a:extLst>
                <a:ext uri="{FF2B5EF4-FFF2-40B4-BE49-F238E27FC236}">
                  <a16:creationId xmlns:a16="http://schemas.microsoft.com/office/drawing/2014/main" xmlns="" id="{AA727E42-8A0E-45DA-BE30-F4EB9B6A9F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1239838"/>
              <a:ext cx="33338" cy="44450"/>
            </a:xfrm>
            <a:custGeom>
              <a:avLst/>
              <a:gdLst>
                <a:gd name="T0" fmla="*/ 78 w 156"/>
                <a:gd name="T1" fmla="*/ 0 h 213"/>
                <a:gd name="T2" fmla="*/ 0 w 156"/>
                <a:gd name="T3" fmla="*/ 86 h 213"/>
                <a:gd name="T4" fmla="*/ 26 w 156"/>
                <a:gd name="T5" fmla="*/ 184 h 213"/>
                <a:gd name="T6" fmla="*/ 78 w 156"/>
                <a:gd name="T7" fmla="*/ 213 h 213"/>
                <a:gd name="T8" fmla="*/ 130 w 156"/>
                <a:gd name="T9" fmla="*/ 184 h 213"/>
                <a:gd name="T10" fmla="*/ 156 w 156"/>
                <a:gd name="T11" fmla="*/ 86 h 213"/>
                <a:gd name="T12" fmla="*/ 78 w 156"/>
                <a:gd name="T13" fmla="*/ 0 h 213"/>
                <a:gd name="T14" fmla="*/ 112 w 156"/>
                <a:gd name="T15" fmla="*/ 168 h 213"/>
                <a:gd name="T16" fmla="*/ 78 w 156"/>
                <a:gd name="T17" fmla="*/ 189 h 213"/>
                <a:gd name="T18" fmla="*/ 44 w 156"/>
                <a:gd name="T19" fmla="*/ 168 h 213"/>
                <a:gd name="T20" fmla="*/ 25 w 156"/>
                <a:gd name="T21" fmla="*/ 86 h 213"/>
                <a:gd name="T22" fmla="*/ 78 w 156"/>
                <a:gd name="T23" fmla="*/ 24 h 213"/>
                <a:gd name="T24" fmla="*/ 131 w 156"/>
                <a:gd name="T25" fmla="*/ 86 h 213"/>
                <a:gd name="T26" fmla="*/ 112 w 156"/>
                <a:gd name="T27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213">
                  <a:moveTo>
                    <a:pt x="78" y="0"/>
                  </a:moveTo>
                  <a:cubicBezTo>
                    <a:pt x="35" y="0"/>
                    <a:pt x="0" y="38"/>
                    <a:pt x="0" y="86"/>
                  </a:cubicBezTo>
                  <a:cubicBezTo>
                    <a:pt x="0" y="132"/>
                    <a:pt x="9" y="165"/>
                    <a:pt x="26" y="184"/>
                  </a:cubicBezTo>
                  <a:cubicBezTo>
                    <a:pt x="40" y="200"/>
                    <a:pt x="54" y="213"/>
                    <a:pt x="78" y="213"/>
                  </a:cubicBezTo>
                  <a:cubicBezTo>
                    <a:pt x="102" y="213"/>
                    <a:pt x="116" y="200"/>
                    <a:pt x="130" y="184"/>
                  </a:cubicBezTo>
                  <a:cubicBezTo>
                    <a:pt x="147" y="165"/>
                    <a:pt x="156" y="132"/>
                    <a:pt x="156" y="86"/>
                  </a:cubicBezTo>
                  <a:cubicBezTo>
                    <a:pt x="156" y="38"/>
                    <a:pt x="121" y="0"/>
                    <a:pt x="78" y="0"/>
                  </a:cubicBezTo>
                  <a:close/>
                  <a:moveTo>
                    <a:pt x="112" y="168"/>
                  </a:moveTo>
                  <a:cubicBezTo>
                    <a:pt x="97" y="184"/>
                    <a:pt x="90" y="189"/>
                    <a:pt x="78" y="189"/>
                  </a:cubicBezTo>
                  <a:cubicBezTo>
                    <a:pt x="66" y="189"/>
                    <a:pt x="59" y="184"/>
                    <a:pt x="44" y="168"/>
                  </a:cubicBezTo>
                  <a:cubicBezTo>
                    <a:pt x="32" y="154"/>
                    <a:pt x="25" y="124"/>
                    <a:pt x="25" y="86"/>
                  </a:cubicBezTo>
                  <a:cubicBezTo>
                    <a:pt x="25" y="52"/>
                    <a:pt x="49" y="24"/>
                    <a:pt x="78" y="24"/>
                  </a:cubicBezTo>
                  <a:cubicBezTo>
                    <a:pt x="107" y="24"/>
                    <a:pt x="131" y="52"/>
                    <a:pt x="131" y="86"/>
                  </a:cubicBezTo>
                  <a:cubicBezTo>
                    <a:pt x="131" y="124"/>
                    <a:pt x="124" y="154"/>
                    <a:pt x="112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27" name="Freeform 186">
            <a:extLst>
              <a:ext uri="{FF2B5EF4-FFF2-40B4-BE49-F238E27FC236}">
                <a16:creationId xmlns:a16="http://schemas.microsoft.com/office/drawing/2014/main" xmlns="" id="{72B923BC-BCD0-4B24-A872-C7638549A29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32010" y="3969952"/>
            <a:ext cx="571500" cy="571500"/>
          </a:xfrm>
          <a:custGeom>
            <a:avLst/>
            <a:gdLst>
              <a:gd name="T0" fmla="*/ 464 w 576"/>
              <a:gd name="T1" fmla="*/ 0 h 576"/>
              <a:gd name="T2" fmla="*/ 350 w 576"/>
              <a:gd name="T3" fmla="*/ 56 h 576"/>
              <a:gd name="T4" fmla="*/ 225 w 576"/>
              <a:gd name="T5" fmla="*/ 56 h 576"/>
              <a:gd name="T6" fmla="*/ 111 w 576"/>
              <a:gd name="T7" fmla="*/ 0 h 576"/>
              <a:gd name="T8" fmla="*/ 0 w 576"/>
              <a:gd name="T9" fmla="*/ 56 h 576"/>
              <a:gd name="T10" fmla="*/ 576 w 576"/>
              <a:gd name="T11" fmla="*/ 576 h 576"/>
              <a:gd name="T12" fmla="*/ 527 w 576"/>
              <a:gd name="T13" fmla="*/ 56 h 576"/>
              <a:gd name="T14" fmla="*/ 502 w 576"/>
              <a:gd name="T15" fmla="*/ 56 h 576"/>
              <a:gd name="T16" fmla="*/ 464 w 576"/>
              <a:gd name="T17" fmla="*/ 25 h 576"/>
              <a:gd name="T18" fmla="*/ 326 w 576"/>
              <a:gd name="T19" fmla="*/ 56 h 576"/>
              <a:gd name="T20" fmla="*/ 287 w 576"/>
              <a:gd name="T21" fmla="*/ 25 h 576"/>
              <a:gd name="T22" fmla="*/ 149 w 576"/>
              <a:gd name="T23" fmla="*/ 56 h 576"/>
              <a:gd name="T24" fmla="*/ 111 w 576"/>
              <a:gd name="T25" fmla="*/ 25 h 576"/>
              <a:gd name="T26" fmla="*/ 551 w 576"/>
              <a:gd name="T27" fmla="*/ 155 h 576"/>
              <a:gd name="T28" fmla="*/ 25 w 576"/>
              <a:gd name="T29" fmla="*/ 81 h 576"/>
              <a:gd name="T30" fmla="*/ 300 w 576"/>
              <a:gd name="T31" fmla="*/ 279 h 576"/>
              <a:gd name="T32" fmla="*/ 414 w 576"/>
              <a:gd name="T33" fmla="*/ 353 h 576"/>
              <a:gd name="T34" fmla="*/ 300 w 576"/>
              <a:gd name="T35" fmla="*/ 279 h 576"/>
              <a:gd name="T36" fmla="*/ 163 w 576"/>
              <a:gd name="T37" fmla="*/ 353 h 576"/>
              <a:gd name="T38" fmla="*/ 276 w 576"/>
              <a:gd name="T39" fmla="*/ 279 h 576"/>
              <a:gd name="T40" fmla="*/ 300 w 576"/>
              <a:gd name="T41" fmla="*/ 254 h 576"/>
              <a:gd name="T42" fmla="*/ 414 w 576"/>
              <a:gd name="T43" fmla="*/ 180 h 576"/>
              <a:gd name="T44" fmla="*/ 300 w 576"/>
              <a:gd name="T45" fmla="*/ 254 h 576"/>
              <a:gd name="T46" fmla="*/ 163 w 576"/>
              <a:gd name="T47" fmla="*/ 254 h 576"/>
              <a:gd name="T48" fmla="*/ 276 w 576"/>
              <a:gd name="T49" fmla="*/ 180 h 576"/>
              <a:gd name="T50" fmla="*/ 138 w 576"/>
              <a:gd name="T51" fmla="*/ 254 h 576"/>
              <a:gd name="T52" fmla="*/ 25 w 576"/>
              <a:gd name="T53" fmla="*/ 180 h 576"/>
              <a:gd name="T54" fmla="*/ 138 w 576"/>
              <a:gd name="T55" fmla="*/ 254 h 576"/>
              <a:gd name="T56" fmla="*/ 138 w 576"/>
              <a:gd name="T57" fmla="*/ 353 h 576"/>
              <a:gd name="T58" fmla="*/ 25 w 576"/>
              <a:gd name="T59" fmla="*/ 279 h 576"/>
              <a:gd name="T60" fmla="*/ 138 w 576"/>
              <a:gd name="T61" fmla="*/ 378 h 576"/>
              <a:gd name="T62" fmla="*/ 25 w 576"/>
              <a:gd name="T63" fmla="*/ 452 h 576"/>
              <a:gd name="T64" fmla="*/ 138 w 576"/>
              <a:gd name="T65" fmla="*/ 378 h 576"/>
              <a:gd name="T66" fmla="*/ 276 w 576"/>
              <a:gd name="T67" fmla="*/ 378 h 576"/>
              <a:gd name="T68" fmla="*/ 163 w 576"/>
              <a:gd name="T69" fmla="*/ 452 h 576"/>
              <a:gd name="T70" fmla="*/ 276 w 576"/>
              <a:gd name="T71" fmla="*/ 477 h 576"/>
              <a:gd name="T72" fmla="*/ 163 w 576"/>
              <a:gd name="T73" fmla="*/ 551 h 576"/>
              <a:gd name="T74" fmla="*/ 276 w 576"/>
              <a:gd name="T75" fmla="*/ 477 h 576"/>
              <a:gd name="T76" fmla="*/ 414 w 576"/>
              <a:gd name="T77" fmla="*/ 477 h 576"/>
              <a:gd name="T78" fmla="*/ 300 w 576"/>
              <a:gd name="T79" fmla="*/ 551 h 576"/>
              <a:gd name="T80" fmla="*/ 300 w 576"/>
              <a:gd name="T81" fmla="*/ 452 h 576"/>
              <a:gd name="T82" fmla="*/ 414 w 576"/>
              <a:gd name="T83" fmla="*/ 378 h 576"/>
              <a:gd name="T84" fmla="*/ 300 w 576"/>
              <a:gd name="T85" fmla="*/ 452 h 576"/>
              <a:gd name="T86" fmla="*/ 551 w 576"/>
              <a:gd name="T87" fmla="*/ 378 h 576"/>
              <a:gd name="T88" fmla="*/ 438 w 576"/>
              <a:gd name="T89" fmla="*/ 452 h 576"/>
              <a:gd name="T90" fmla="*/ 438 w 576"/>
              <a:gd name="T91" fmla="*/ 353 h 576"/>
              <a:gd name="T92" fmla="*/ 551 w 576"/>
              <a:gd name="T93" fmla="*/ 279 h 576"/>
              <a:gd name="T94" fmla="*/ 438 w 576"/>
              <a:gd name="T95" fmla="*/ 353 h 576"/>
              <a:gd name="T96" fmla="*/ 438 w 576"/>
              <a:gd name="T97" fmla="*/ 180 h 576"/>
              <a:gd name="T98" fmla="*/ 551 w 576"/>
              <a:gd name="T99" fmla="*/ 254 h 576"/>
              <a:gd name="T100" fmla="*/ 25 w 576"/>
              <a:gd name="T101" fmla="*/ 477 h 576"/>
              <a:gd name="T102" fmla="*/ 138 w 576"/>
              <a:gd name="T103" fmla="*/ 551 h 576"/>
              <a:gd name="T104" fmla="*/ 25 w 576"/>
              <a:gd name="T105" fmla="*/ 477 h 576"/>
              <a:gd name="T106" fmla="*/ 438 w 576"/>
              <a:gd name="T107" fmla="*/ 477 h 576"/>
              <a:gd name="T108" fmla="*/ 551 w 576"/>
              <a:gd name="T109" fmla="*/ 551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76" h="576">
                <a:moveTo>
                  <a:pt x="527" y="56"/>
                </a:moveTo>
                <a:cubicBezTo>
                  <a:pt x="524" y="25"/>
                  <a:pt x="497" y="0"/>
                  <a:pt x="464" y="0"/>
                </a:cubicBezTo>
                <a:cubicBezTo>
                  <a:pt x="432" y="0"/>
                  <a:pt x="405" y="25"/>
                  <a:pt x="401" y="56"/>
                </a:cubicBezTo>
                <a:cubicBezTo>
                  <a:pt x="350" y="56"/>
                  <a:pt x="350" y="56"/>
                  <a:pt x="350" y="56"/>
                </a:cubicBezTo>
                <a:cubicBezTo>
                  <a:pt x="347" y="25"/>
                  <a:pt x="320" y="0"/>
                  <a:pt x="287" y="0"/>
                </a:cubicBezTo>
                <a:cubicBezTo>
                  <a:pt x="255" y="0"/>
                  <a:pt x="228" y="25"/>
                  <a:pt x="225" y="56"/>
                </a:cubicBezTo>
                <a:cubicBezTo>
                  <a:pt x="173" y="56"/>
                  <a:pt x="173" y="56"/>
                  <a:pt x="173" y="56"/>
                </a:cubicBezTo>
                <a:cubicBezTo>
                  <a:pt x="170" y="25"/>
                  <a:pt x="143" y="0"/>
                  <a:pt x="111" y="0"/>
                </a:cubicBezTo>
                <a:cubicBezTo>
                  <a:pt x="78" y="0"/>
                  <a:pt x="51" y="25"/>
                  <a:pt x="48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56"/>
                  <a:pt x="576" y="56"/>
                  <a:pt x="576" y="56"/>
                </a:cubicBezTo>
                <a:lnTo>
                  <a:pt x="527" y="56"/>
                </a:lnTo>
                <a:close/>
                <a:moveTo>
                  <a:pt x="464" y="25"/>
                </a:moveTo>
                <a:cubicBezTo>
                  <a:pt x="483" y="25"/>
                  <a:pt x="499" y="38"/>
                  <a:pt x="502" y="56"/>
                </a:cubicBezTo>
                <a:cubicBezTo>
                  <a:pt x="426" y="56"/>
                  <a:pt x="426" y="56"/>
                  <a:pt x="426" y="56"/>
                </a:cubicBezTo>
                <a:cubicBezTo>
                  <a:pt x="429" y="38"/>
                  <a:pt x="445" y="25"/>
                  <a:pt x="464" y="25"/>
                </a:cubicBezTo>
                <a:close/>
                <a:moveTo>
                  <a:pt x="287" y="25"/>
                </a:moveTo>
                <a:cubicBezTo>
                  <a:pt x="306" y="25"/>
                  <a:pt x="322" y="38"/>
                  <a:pt x="326" y="56"/>
                </a:cubicBezTo>
                <a:cubicBezTo>
                  <a:pt x="249" y="56"/>
                  <a:pt x="249" y="56"/>
                  <a:pt x="249" y="56"/>
                </a:cubicBezTo>
                <a:cubicBezTo>
                  <a:pt x="253" y="38"/>
                  <a:pt x="268" y="25"/>
                  <a:pt x="287" y="25"/>
                </a:cubicBezTo>
                <a:close/>
                <a:moveTo>
                  <a:pt x="111" y="25"/>
                </a:moveTo>
                <a:cubicBezTo>
                  <a:pt x="130" y="25"/>
                  <a:pt x="145" y="38"/>
                  <a:pt x="149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6" y="38"/>
                  <a:pt x="92" y="25"/>
                  <a:pt x="111" y="25"/>
                </a:cubicBezTo>
                <a:close/>
                <a:moveTo>
                  <a:pt x="551" y="81"/>
                </a:moveTo>
                <a:cubicBezTo>
                  <a:pt x="551" y="155"/>
                  <a:pt x="551" y="155"/>
                  <a:pt x="551" y="155"/>
                </a:cubicBezTo>
                <a:cubicBezTo>
                  <a:pt x="25" y="155"/>
                  <a:pt x="25" y="155"/>
                  <a:pt x="25" y="155"/>
                </a:cubicBezTo>
                <a:cubicBezTo>
                  <a:pt x="25" y="81"/>
                  <a:pt x="25" y="81"/>
                  <a:pt x="25" y="81"/>
                </a:cubicBezTo>
                <a:lnTo>
                  <a:pt x="551" y="81"/>
                </a:lnTo>
                <a:close/>
                <a:moveTo>
                  <a:pt x="300" y="279"/>
                </a:moveTo>
                <a:cubicBezTo>
                  <a:pt x="414" y="279"/>
                  <a:pt x="414" y="279"/>
                  <a:pt x="414" y="279"/>
                </a:cubicBezTo>
                <a:cubicBezTo>
                  <a:pt x="414" y="353"/>
                  <a:pt x="414" y="353"/>
                  <a:pt x="414" y="353"/>
                </a:cubicBezTo>
                <a:cubicBezTo>
                  <a:pt x="300" y="353"/>
                  <a:pt x="300" y="353"/>
                  <a:pt x="300" y="353"/>
                </a:cubicBezTo>
                <a:lnTo>
                  <a:pt x="300" y="279"/>
                </a:lnTo>
                <a:close/>
                <a:moveTo>
                  <a:pt x="276" y="353"/>
                </a:moveTo>
                <a:cubicBezTo>
                  <a:pt x="163" y="353"/>
                  <a:pt x="163" y="353"/>
                  <a:pt x="163" y="353"/>
                </a:cubicBezTo>
                <a:cubicBezTo>
                  <a:pt x="163" y="279"/>
                  <a:pt x="163" y="279"/>
                  <a:pt x="163" y="279"/>
                </a:cubicBezTo>
                <a:cubicBezTo>
                  <a:pt x="276" y="279"/>
                  <a:pt x="276" y="279"/>
                  <a:pt x="276" y="279"/>
                </a:cubicBezTo>
                <a:lnTo>
                  <a:pt x="276" y="353"/>
                </a:lnTo>
                <a:close/>
                <a:moveTo>
                  <a:pt x="300" y="254"/>
                </a:moveTo>
                <a:cubicBezTo>
                  <a:pt x="300" y="180"/>
                  <a:pt x="300" y="180"/>
                  <a:pt x="300" y="180"/>
                </a:cubicBezTo>
                <a:cubicBezTo>
                  <a:pt x="414" y="180"/>
                  <a:pt x="414" y="180"/>
                  <a:pt x="414" y="180"/>
                </a:cubicBezTo>
                <a:cubicBezTo>
                  <a:pt x="414" y="254"/>
                  <a:pt x="414" y="254"/>
                  <a:pt x="414" y="254"/>
                </a:cubicBezTo>
                <a:lnTo>
                  <a:pt x="300" y="254"/>
                </a:lnTo>
                <a:close/>
                <a:moveTo>
                  <a:pt x="276" y="254"/>
                </a:moveTo>
                <a:cubicBezTo>
                  <a:pt x="163" y="254"/>
                  <a:pt x="163" y="254"/>
                  <a:pt x="163" y="254"/>
                </a:cubicBezTo>
                <a:cubicBezTo>
                  <a:pt x="163" y="180"/>
                  <a:pt x="163" y="180"/>
                  <a:pt x="163" y="180"/>
                </a:cubicBezTo>
                <a:cubicBezTo>
                  <a:pt x="276" y="180"/>
                  <a:pt x="276" y="180"/>
                  <a:pt x="276" y="180"/>
                </a:cubicBezTo>
                <a:lnTo>
                  <a:pt x="276" y="254"/>
                </a:lnTo>
                <a:close/>
                <a:moveTo>
                  <a:pt x="138" y="254"/>
                </a:moveTo>
                <a:cubicBezTo>
                  <a:pt x="25" y="254"/>
                  <a:pt x="25" y="254"/>
                  <a:pt x="25" y="254"/>
                </a:cubicBezTo>
                <a:cubicBezTo>
                  <a:pt x="25" y="180"/>
                  <a:pt x="25" y="180"/>
                  <a:pt x="25" y="180"/>
                </a:cubicBezTo>
                <a:cubicBezTo>
                  <a:pt x="138" y="180"/>
                  <a:pt x="138" y="180"/>
                  <a:pt x="138" y="180"/>
                </a:cubicBezTo>
                <a:lnTo>
                  <a:pt x="138" y="254"/>
                </a:lnTo>
                <a:close/>
                <a:moveTo>
                  <a:pt x="138" y="279"/>
                </a:moveTo>
                <a:cubicBezTo>
                  <a:pt x="138" y="353"/>
                  <a:pt x="138" y="353"/>
                  <a:pt x="138" y="353"/>
                </a:cubicBezTo>
                <a:cubicBezTo>
                  <a:pt x="25" y="353"/>
                  <a:pt x="25" y="353"/>
                  <a:pt x="25" y="353"/>
                </a:cubicBezTo>
                <a:cubicBezTo>
                  <a:pt x="25" y="279"/>
                  <a:pt x="25" y="279"/>
                  <a:pt x="25" y="279"/>
                </a:cubicBezTo>
                <a:lnTo>
                  <a:pt x="138" y="279"/>
                </a:lnTo>
                <a:close/>
                <a:moveTo>
                  <a:pt x="138" y="378"/>
                </a:moveTo>
                <a:cubicBezTo>
                  <a:pt x="138" y="452"/>
                  <a:pt x="138" y="452"/>
                  <a:pt x="138" y="452"/>
                </a:cubicBezTo>
                <a:cubicBezTo>
                  <a:pt x="25" y="452"/>
                  <a:pt x="25" y="452"/>
                  <a:pt x="25" y="452"/>
                </a:cubicBezTo>
                <a:cubicBezTo>
                  <a:pt x="25" y="378"/>
                  <a:pt x="25" y="378"/>
                  <a:pt x="25" y="378"/>
                </a:cubicBezTo>
                <a:lnTo>
                  <a:pt x="138" y="378"/>
                </a:lnTo>
                <a:close/>
                <a:moveTo>
                  <a:pt x="163" y="378"/>
                </a:moveTo>
                <a:cubicBezTo>
                  <a:pt x="276" y="378"/>
                  <a:pt x="276" y="378"/>
                  <a:pt x="276" y="378"/>
                </a:cubicBezTo>
                <a:cubicBezTo>
                  <a:pt x="276" y="452"/>
                  <a:pt x="276" y="452"/>
                  <a:pt x="276" y="452"/>
                </a:cubicBezTo>
                <a:cubicBezTo>
                  <a:pt x="163" y="452"/>
                  <a:pt x="163" y="452"/>
                  <a:pt x="163" y="452"/>
                </a:cubicBezTo>
                <a:lnTo>
                  <a:pt x="163" y="378"/>
                </a:lnTo>
                <a:close/>
                <a:moveTo>
                  <a:pt x="276" y="477"/>
                </a:moveTo>
                <a:cubicBezTo>
                  <a:pt x="276" y="551"/>
                  <a:pt x="276" y="551"/>
                  <a:pt x="276" y="551"/>
                </a:cubicBezTo>
                <a:cubicBezTo>
                  <a:pt x="163" y="551"/>
                  <a:pt x="163" y="551"/>
                  <a:pt x="163" y="551"/>
                </a:cubicBezTo>
                <a:cubicBezTo>
                  <a:pt x="163" y="477"/>
                  <a:pt x="163" y="477"/>
                  <a:pt x="163" y="477"/>
                </a:cubicBezTo>
                <a:lnTo>
                  <a:pt x="276" y="477"/>
                </a:lnTo>
                <a:close/>
                <a:moveTo>
                  <a:pt x="300" y="477"/>
                </a:moveTo>
                <a:cubicBezTo>
                  <a:pt x="414" y="477"/>
                  <a:pt x="414" y="477"/>
                  <a:pt x="414" y="477"/>
                </a:cubicBezTo>
                <a:cubicBezTo>
                  <a:pt x="414" y="551"/>
                  <a:pt x="414" y="551"/>
                  <a:pt x="414" y="551"/>
                </a:cubicBezTo>
                <a:cubicBezTo>
                  <a:pt x="300" y="551"/>
                  <a:pt x="300" y="551"/>
                  <a:pt x="300" y="551"/>
                </a:cubicBezTo>
                <a:lnTo>
                  <a:pt x="300" y="477"/>
                </a:lnTo>
                <a:close/>
                <a:moveTo>
                  <a:pt x="300" y="452"/>
                </a:moveTo>
                <a:cubicBezTo>
                  <a:pt x="300" y="378"/>
                  <a:pt x="300" y="378"/>
                  <a:pt x="300" y="378"/>
                </a:cubicBezTo>
                <a:cubicBezTo>
                  <a:pt x="414" y="378"/>
                  <a:pt x="414" y="378"/>
                  <a:pt x="414" y="378"/>
                </a:cubicBezTo>
                <a:cubicBezTo>
                  <a:pt x="414" y="452"/>
                  <a:pt x="414" y="452"/>
                  <a:pt x="414" y="452"/>
                </a:cubicBezTo>
                <a:lnTo>
                  <a:pt x="300" y="452"/>
                </a:lnTo>
                <a:close/>
                <a:moveTo>
                  <a:pt x="438" y="378"/>
                </a:moveTo>
                <a:cubicBezTo>
                  <a:pt x="551" y="378"/>
                  <a:pt x="551" y="378"/>
                  <a:pt x="551" y="378"/>
                </a:cubicBezTo>
                <a:cubicBezTo>
                  <a:pt x="551" y="452"/>
                  <a:pt x="551" y="452"/>
                  <a:pt x="551" y="452"/>
                </a:cubicBezTo>
                <a:cubicBezTo>
                  <a:pt x="438" y="452"/>
                  <a:pt x="438" y="452"/>
                  <a:pt x="438" y="452"/>
                </a:cubicBezTo>
                <a:lnTo>
                  <a:pt x="438" y="378"/>
                </a:lnTo>
                <a:close/>
                <a:moveTo>
                  <a:pt x="438" y="353"/>
                </a:moveTo>
                <a:cubicBezTo>
                  <a:pt x="438" y="279"/>
                  <a:pt x="438" y="279"/>
                  <a:pt x="438" y="279"/>
                </a:cubicBezTo>
                <a:cubicBezTo>
                  <a:pt x="551" y="279"/>
                  <a:pt x="551" y="279"/>
                  <a:pt x="551" y="279"/>
                </a:cubicBezTo>
                <a:cubicBezTo>
                  <a:pt x="551" y="353"/>
                  <a:pt x="551" y="353"/>
                  <a:pt x="551" y="353"/>
                </a:cubicBezTo>
                <a:lnTo>
                  <a:pt x="438" y="353"/>
                </a:lnTo>
                <a:close/>
                <a:moveTo>
                  <a:pt x="438" y="254"/>
                </a:moveTo>
                <a:cubicBezTo>
                  <a:pt x="438" y="180"/>
                  <a:pt x="438" y="180"/>
                  <a:pt x="438" y="180"/>
                </a:cubicBezTo>
                <a:cubicBezTo>
                  <a:pt x="551" y="180"/>
                  <a:pt x="551" y="180"/>
                  <a:pt x="551" y="180"/>
                </a:cubicBezTo>
                <a:cubicBezTo>
                  <a:pt x="551" y="254"/>
                  <a:pt x="551" y="254"/>
                  <a:pt x="551" y="254"/>
                </a:cubicBezTo>
                <a:lnTo>
                  <a:pt x="438" y="254"/>
                </a:lnTo>
                <a:close/>
                <a:moveTo>
                  <a:pt x="25" y="477"/>
                </a:moveTo>
                <a:cubicBezTo>
                  <a:pt x="138" y="477"/>
                  <a:pt x="138" y="477"/>
                  <a:pt x="138" y="477"/>
                </a:cubicBezTo>
                <a:cubicBezTo>
                  <a:pt x="138" y="551"/>
                  <a:pt x="138" y="551"/>
                  <a:pt x="138" y="551"/>
                </a:cubicBezTo>
                <a:cubicBezTo>
                  <a:pt x="25" y="551"/>
                  <a:pt x="25" y="551"/>
                  <a:pt x="25" y="551"/>
                </a:cubicBezTo>
                <a:lnTo>
                  <a:pt x="25" y="477"/>
                </a:lnTo>
                <a:close/>
                <a:moveTo>
                  <a:pt x="438" y="551"/>
                </a:moveTo>
                <a:cubicBezTo>
                  <a:pt x="438" y="477"/>
                  <a:pt x="438" y="477"/>
                  <a:pt x="438" y="477"/>
                </a:cubicBezTo>
                <a:cubicBezTo>
                  <a:pt x="551" y="477"/>
                  <a:pt x="551" y="477"/>
                  <a:pt x="551" y="477"/>
                </a:cubicBezTo>
                <a:cubicBezTo>
                  <a:pt x="551" y="551"/>
                  <a:pt x="551" y="551"/>
                  <a:pt x="551" y="551"/>
                </a:cubicBezTo>
                <a:lnTo>
                  <a:pt x="438" y="55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2250" kern="1200"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0FFA52D-840B-4C69-8A26-75DE4BF7454C}"/>
              </a:ext>
            </a:extLst>
          </p:cNvPr>
          <p:cNvGrpSpPr>
            <a:grpSpLocks noChangeAspect="1"/>
          </p:cNvGrpSpPr>
          <p:nvPr/>
        </p:nvGrpSpPr>
        <p:grpSpPr>
          <a:xfrm>
            <a:off x="6501730" y="4151408"/>
            <a:ext cx="571500" cy="578921"/>
            <a:chOff x="5380038" y="1219200"/>
            <a:chExt cx="122238" cy="123825"/>
          </a:xfrm>
          <a:solidFill>
            <a:schemeClr val="tx1"/>
          </a:solidFill>
        </p:grpSpPr>
        <p:sp>
          <p:nvSpPr>
            <p:cNvPr id="29" name="Freeform 99">
              <a:extLst>
                <a:ext uri="{FF2B5EF4-FFF2-40B4-BE49-F238E27FC236}">
                  <a16:creationId xmlns:a16="http://schemas.microsoft.com/office/drawing/2014/main" xmlns="" id="{CB617441-4EE4-4138-B139-D34387661A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113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23 h 109"/>
                <a:gd name="T16" fmla="*/ 59 w 82"/>
                <a:gd name="T17" fmla="*/ 45 h 109"/>
                <a:gd name="T18" fmla="*/ 41 w 82"/>
                <a:gd name="T19" fmla="*/ 86 h 109"/>
                <a:gd name="T20" fmla="*/ 23 w 82"/>
                <a:gd name="T21" fmla="*/ 45 h 109"/>
                <a:gd name="T22" fmla="*/ 41 w 82"/>
                <a:gd name="T23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4" y="109"/>
                    <a:pt x="62" y="101"/>
                    <a:pt x="69" y="94"/>
                  </a:cubicBezTo>
                  <a:cubicBezTo>
                    <a:pt x="77" y="84"/>
                    <a:pt x="82" y="67"/>
                    <a:pt x="82" y="45"/>
                  </a:cubicBezTo>
                  <a:cubicBezTo>
                    <a:pt x="82" y="20"/>
                    <a:pt x="63" y="0"/>
                    <a:pt x="41" y="0"/>
                  </a:cubicBezTo>
                  <a:cubicBezTo>
                    <a:pt x="18" y="0"/>
                    <a:pt x="0" y="20"/>
                    <a:pt x="0" y="45"/>
                  </a:cubicBezTo>
                  <a:cubicBezTo>
                    <a:pt x="0" y="67"/>
                    <a:pt x="4" y="84"/>
                    <a:pt x="13" y="94"/>
                  </a:cubicBezTo>
                  <a:cubicBezTo>
                    <a:pt x="20" y="101"/>
                    <a:pt x="27" y="109"/>
                    <a:pt x="41" y="109"/>
                  </a:cubicBezTo>
                  <a:close/>
                  <a:moveTo>
                    <a:pt x="41" y="23"/>
                  </a:move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30" name="Freeform 100">
              <a:extLst>
                <a:ext uri="{FF2B5EF4-FFF2-40B4-BE49-F238E27FC236}">
                  <a16:creationId xmlns:a16="http://schemas.microsoft.com/office/drawing/2014/main" xmlns="" id="{7D8A79B0-3536-40C6-9E8E-252CBD0B7B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738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86 h 109"/>
                <a:gd name="T16" fmla="*/ 23 w 82"/>
                <a:gd name="T17" fmla="*/ 45 h 109"/>
                <a:gd name="T18" fmla="*/ 41 w 82"/>
                <a:gd name="T19" fmla="*/ 23 h 109"/>
                <a:gd name="T20" fmla="*/ 59 w 82"/>
                <a:gd name="T21" fmla="*/ 45 h 109"/>
                <a:gd name="T22" fmla="*/ 41 w 82"/>
                <a:gd name="T23" fmla="*/ 8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5" y="109"/>
                    <a:pt x="62" y="101"/>
                    <a:pt x="69" y="94"/>
                  </a:cubicBezTo>
                  <a:cubicBezTo>
                    <a:pt x="78" y="84"/>
                    <a:pt x="82" y="67"/>
                    <a:pt x="82" y="45"/>
                  </a:cubicBezTo>
                  <a:cubicBezTo>
                    <a:pt x="82" y="20"/>
                    <a:pt x="64" y="0"/>
                    <a:pt x="41" y="0"/>
                  </a:cubicBezTo>
                  <a:cubicBezTo>
                    <a:pt x="19" y="0"/>
                    <a:pt x="0" y="20"/>
                    <a:pt x="0" y="45"/>
                  </a:cubicBezTo>
                  <a:cubicBezTo>
                    <a:pt x="0" y="67"/>
                    <a:pt x="5" y="84"/>
                    <a:pt x="13" y="94"/>
                  </a:cubicBezTo>
                  <a:cubicBezTo>
                    <a:pt x="20" y="101"/>
                    <a:pt x="28" y="109"/>
                    <a:pt x="41" y="109"/>
                  </a:cubicBezTo>
                  <a:close/>
                  <a:moveTo>
                    <a:pt x="41" y="86"/>
                  </a:move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31" name="Freeform 101">
              <a:extLst>
                <a:ext uri="{FF2B5EF4-FFF2-40B4-BE49-F238E27FC236}">
                  <a16:creationId xmlns:a16="http://schemas.microsoft.com/office/drawing/2014/main" xmlns="" id="{EE1BE5C5-FBCF-427F-822A-48ED5CD8DE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0038" y="1219200"/>
              <a:ext cx="122238" cy="123825"/>
            </a:xfrm>
            <a:custGeom>
              <a:avLst/>
              <a:gdLst>
                <a:gd name="T0" fmla="*/ 0 w 576"/>
                <a:gd name="T1" fmla="*/ 576 h 576"/>
                <a:gd name="T2" fmla="*/ 106 w 576"/>
                <a:gd name="T3" fmla="*/ 419 h 576"/>
                <a:gd name="T4" fmla="*/ 238 w 576"/>
                <a:gd name="T5" fmla="*/ 344 h 576"/>
                <a:gd name="T6" fmla="*/ 248 w 576"/>
                <a:gd name="T7" fmla="*/ 351 h 576"/>
                <a:gd name="T8" fmla="*/ 328 w 576"/>
                <a:gd name="T9" fmla="*/ 351 h 576"/>
                <a:gd name="T10" fmla="*/ 338 w 576"/>
                <a:gd name="T11" fmla="*/ 344 h 576"/>
                <a:gd name="T12" fmla="*/ 470 w 576"/>
                <a:gd name="T13" fmla="*/ 419 h 576"/>
                <a:gd name="T14" fmla="*/ 576 w 576"/>
                <a:gd name="T15" fmla="*/ 576 h 576"/>
                <a:gd name="T16" fmla="*/ 0 w 576"/>
                <a:gd name="T17" fmla="*/ 0 h 576"/>
                <a:gd name="T18" fmla="*/ 83 w 576"/>
                <a:gd name="T19" fmla="*/ 412 h 576"/>
                <a:gd name="T20" fmla="*/ 25 w 576"/>
                <a:gd name="T21" fmla="*/ 551 h 576"/>
                <a:gd name="T22" fmla="*/ 27 w 576"/>
                <a:gd name="T23" fmla="*/ 350 h 576"/>
                <a:gd name="T24" fmla="*/ 80 w 576"/>
                <a:gd name="T25" fmla="*/ 321 h 576"/>
                <a:gd name="T26" fmla="*/ 103 w 576"/>
                <a:gd name="T27" fmla="*/ 331 h 576"/>
                <a:gd name="T28" fmla="*/ 127 w 576"/>
                <a:gd name="T29" fmla="*/ 321 h 576"/>
                <a:gd name="T30" fmla="*/ 173 w 576"/>
                <a:gd name="T31" fmla="*/ 340 h 576"/>
                <a:gd name="T32" fmla="*/ 317 w 576"/>
                <a:gd name="T33" fmla="*/ 327 h 576"/>
                <a:gd name="T34" fmla="*/ 288 w 576"/>
                <a:gd name="T35" fmla="*/ 344 h 576"/>
                <a:gd name="T36" fmla="*/ 259 w 576"/>
                <a:gd name="T37" fmla="*/ 327 h 576"/>
                <a:gd name="T38" fmla="*/ 196 w 576"/>
                <a:gd name="T39" fmla="*/ 332 h 576"/>
                <a:gd name="T40" fmla="*/ 131 w 576"/>
                <a:gd name="T41" fmla="*/ 298 h 576"/>
                <a:gd name="T42" fmla="*/ 109 w 576"/>
                <a:gd name="T43" fmla="*/ 306 h 576"/>
                <a:gd name="T44" fmla="*/ 94 w 576"/>
                <a:gd name="T45" fmla="*/ 303 h 576"/>
                <a:gd name="T46" fmla="*/ 36 w 576"/>
                <a:gd name="T47" fmla="*/ 311 h 576"/>
                <a:gd name="T48" fmla="*/ 25 w 576"/>
                <a:gd name="T49" fmla="*/ 25 h 576"/>
                <a:gd name="T50" fmla="*/ 551 w 576"/>
                <a:gd name="T51" fmla="*/ 317 h 576"/>
                <a:gd name="T52" fmla="*/ 501 w 576"/>
                <a:gd name="T53" fmla="*/ 298 h 576"/>
                <a:gd name="T54" fmla="*/ 479 w 576"/>
                <a:gd name="T55" fmla="*/ 306 h 576"/>
                <a:gd name="T56" fmla="*/ 464 w 576"/>
                <a:gd name="T57" fmla="*/ 303 h 576"/>
                <a:gd name="T58" fmla="*/ 406 w 576"/>
                <a:gd name="T59" fmla="*/ 311 h 576"/>
                <a:gd name="T60" fmla="*/ 346 w 576"/>
                <a:gd name="T61" fmla="*/ 320 h 576"/>
                <a:gd name="T62" fmla="*/ 508 w 576"/>
                <a:gd name="T63" fmla="*/ 551 h 576"/>
                <a:gd name="T64" fmla="*/ 493 w 576"/>
                <a:gd name="T65" fmla="*/ 412 h 576"/>
                <a:gd name="T66" fmla="*/ 403 w 576"/>
                <a:gd name="T67" fmla="*/ 340 h 576"/>
                <a:gd name="T68" fmla="*/ 449 w 576"/>
                <a:gd name="T69" fmla="*/ 321 h 576"/>
                <a:gd name="T70" fmla="*/ 473 w 576"/>
                <a:gd name="T71" fmla="*/ 331 h 576"/>
                <a:gd name="T72" fmla="*/ 496 w 576"/>
                <a:gd name="T73" fmla="*/ 321 h 576"/>
                <a:gd name="T74" fmla="*/ 549 w 576"/>
                <a:gd name="T75" fmla="*/ 350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90" y="576"/>
                    <a:pt x="90" y="576"/>
                    <a:pt x="90" y="576"/>
                  </a:cubicBezTo>
                  <a:cubicBezTo>
                    <a:pt x="106" y="419"/>
                    <a:pt x="106" y="419"/>
                    <a:pt x="106" y="419"/>
                  </a:cubicBezTo>
                  <a:cubicBezTo>
                    <a:pt x="114" y="397"/>
                    <a:pt x="131" y="380"/>
                    <a:pt x="152" y="373"/>
                  </a:cubicBezTo>
                  <a:cubicBezTo>
                    <a:pt x="238" y="344"/>
                    <a:pt x="238" y="344"/>
                    <a:pt x="238" y="344"/>
                  </a:cubicBezTo>
                  <a:cubicBezTo>
                    <a:pt x="239" y="343"/>
                    <a:pt x="240" y="344"/>
                    <a:pt x="241" y="344"/>
                  </a:cubicBezTo>
                  <a:cubicBezTo>
                    <a:pt x="248" y="351"/>
                    <a:pt x="248" y="351"/>
                    <a:pt x="248" y="351"/>
                  </a:cubicBezTo>
                  <a:cubicBezTo>
                    <a:pt x="258" y="362"/>
                    <a:pt x="273" y="368"/>
                    <a:pt x="288" y="368"/>
                  </a:cubicBezTo>
                  <a:cubicBezTo>
                    <a:pt x="303" y="368"/>
                    <a:pt x="318" y="362"/>
                    <a:pt x="328" y="351"/>
                  </a:cubicBezTo>
                  <a:cubicBezTo>
                    <a:pt x="335" y="344"/>
                    <a:pt x="335" y="344"/>
                    <a:pt x="335" y="344"/>
                  </a:cubicBezTo>
                  <a:cubicBezTo>
                    <a:pt x="336" y="344"/>
                    <a:pt x="337" y="343"/>
                    <a:pt x="338" y="344"/>
                  </a:cubicBezTo>
                  <a:cubicBezTo>
                    <a:pt x="424" y="373"/>
                    <a:pt x="424" y="373"/>
                    <a:pt x="424" y="373"/>
                  </a:cubicBezTo>
                  <a:cubicBezTo>
                    <a:pt x="446" y="380"/>
                    <a:pt x="462" y="397"/>
                    <a:pt x="470" y="419"/>
                  </a:cubicBezTo>
                  <a:cubicBezTo>
                    <a:pt x="486" y="576"/>
                    <a:pt x="486" y="576"/>
                    <a:pt x="486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144" y="350"/>
                  </a:moveTo>
                  <a:cubicBezTo>
                    <a:pt x="115" y="360"/>
                    <a:pt x="92" y="383"/>
                    <a:pt x="83" y="412"/>
                  </a:cubicBezTo>
                  <a:cubicBezTo>
                    <a:pt x="68" y="551"/>
                    <a:pt x="68" y="551"/>
                    <a:pt x="68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369"/>
                    <a:pt x="25" y="369"/>
                    <a:pt x="25" y="369"/>
                  </a:cubicBezTo>
                  <a:cubicBezTo>
                    <a:pt x="27" y="350"/>
                    <a:pt x="27" y="350"/>
                    <a:pt x="27" y="350"/>
                  </a:cubicBezTo>
                  <a:cubicBezTo>
                    <a:pt x="30" y="342"/>
                    <a:pt x="36" y="336"/>
                    <a:pt x="44" y="333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81" y="322"/>
                    <a:pt x="81" y="322"/>
                    <a:pt x="81" y="322"/>
                  </a:cubicBezTo>
                  <a:cubicBezTo>
                    <a:pt x="87" y="328"/>
                    <a:pt x="95" y="331"/>
                    <a:pt x="103" y="331"/>
                  </a:cubicBezTo>
                  <a:cubicBezTo>
                    <a:pt x="112" y="331"/>
                    <a:pt x="120" y="328"/>
                    <a:pt x="126" y="322"/>
                  </a:cubicBezTo>
                  <a:cubicBezTo>
                    <a:pt x="127" y="321"/>
                    <a:pt x="127" y="321"/>
                    <a:pt x="127" y="321"/>
                  </a:cubicBezTo>
                  <a:cubicBezTo>
                    <a:pt x="163" y="333"/>
                    <a:pt x="163" y="333"/>
                    <a:pt x="163" y="333"/>
                  </a:cubicBezTo>
                  <a:cubicBezTo>
                    <a:pt x="167" y="335"/>
                    <a:pt x="170" y="337"/>
                    <a:pt x="173" y="340"/>
                  </a:cubicBezTo>
                  <a:lnTo>
                    <a:pt x="144" y="350"/>
                  </a:lnTo>
                  <a:close/>
                  <a:moveTo>
                    <a:pt x="317" y="327"/>
                  </a:moveTo>
                  <a:cubicBezTo>
                    <a:pt x="311" y="334"/>
                    <a:pt x="311" y="334"/>
                    <a:pt x="311" y="334"/>
                  </a:cubicBezTo>
                  <a:cubicBezTo>
                    <a:pt x="305" y="340"/>
                    <a:pt x="297" y="344"/>
                    <a:pt x="288" y="344"/>
                  </a:cubicBezTo>
                  <a:cubicBezTo>
                    <a:pt x="279" y="344"/>
                    <a:pt x="271" y="340"/>
                    <a:pt x="265" y="334"/>
                  </a:cubicBezTo>
                  <a:cubicBezTo>
                    <a:pt x="259" y="327"/>
                    <a:pt x="259" y="327"/>
                    <a:pt x="259" y="327"/>
                  </a:cubicBezTo>
                  <a:cubicBezTo>
                    <a:pt x="251" y="320"/>
                    <a:pt x="240" y="317"/>
                    <a:pt x="230" y="320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190" y="322"/>
                    <a:pt x="181" y="315"/>
                    <a:pt x="170" y="311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25" y="296"/>
                    <a:pt x="117" y="298"/>
                    <a:pt x="112" y="303"/>
                  </a:cubicBezTo>
                  <a:cubicBezTo>
                    <a:pt x="109" y="306"/>
                    <a:pt x="109" y="306"/>
                    <a:pt x="109" y="306"/>
                  </a:cubicBezTo>
                  <a:cubicBezTo>
                    <a:pt x="106" y="309"/>
                    <a:pt x="100" y="309"/>
                    <a:pt x="97" y="306"/>
                  </a:cubicBezTo>
                  <a:cubicBezTo>
                    <a:pt x="94" y="303"/>
                    <a:pt x="94" y="303"/>
                    <a:pt x="94" y="303"/>
                  </a:cubicBezTo>
                  <a:cubicBezTo>
                    <a:pt x="89" y="298"/>
                    <a:pt x="82" y="296"/>
                    <a:pt x="75" y="298"/>
                  </a:cubicBezTo>
                  <a:cubicBezTo>
                    <a:pt x="36" y="311"/>
                    <a:pt x="36" y="311"/>
                    <a:pt x="36" y="311"/>
                  </a:cubicBezTo>
                  <a:cubicBezTo>
                    <a:pt x="32" y="313"/>
                    <a:pt x="28" y="315"/>
                    <a:pt x="25" y="317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cubicBezTo>
                    <a:pt x="551" y="317"/>
                    <a:pt x="551" y="317"/>
                    <a:pt x="551" y="317"/>
                  </a:cubicBezTo>
                  <a:cubicBezTo>
                    <a:pt x="548" y="315"/>
                    <a:pt x="544" y="313"/>
                    <a:pt x="540" y="311"/>
                  </a:cubicBezTo>
                  <a:cubicBezTo>
                    <a:pt x="501" y="298"/>
                    <a:pt x="501" y="298"/>
                    <a:pt x="501" y="298"/>
                  </a:cubicBezTo>
                  <a:cubicBezTo>
                    <a:pt x="494" y="296"/>
                    <a:pt x="487" y="298"/>
                    <a:pt x="482" y="303"/>
                  </a:cubicBezTo>
                  <a:cubicBezTo>
                    <a:pt x="479" y="306"/>
                    <a:pt x="479" y="306"/>
                    <a:pt x="479" y="306"/>
                  </a:cubicBezTo>
                  <a:cubicBezTo>
                    <a:pt x="476" y="309"/>
                    <a:pt x="470" y="309"/>
                    <a:pt x="467" y="306"/>
                  </a:cubicBezTo>
                  <a:cubicBezTo>
                    <a:pt x="464" y="303"/>
                    <a:pt x="464" y="303"/>
                    <a:pt x="464" y="303"/>
                  </a:cubicBezTo>
                  <a:cubicBezTo>
                    <a:pt x="459" y="298"/>
                    <a:pt x="451" y="296"/>
                    <a:pt x="445" y="298"/>
                  </a:cubicBezTo>
                  <a:cubicBezTo>
                    <a:pt x="406" y="311"/>
                    <a:pt x="406" y="311"/>
                    <a:pt x="406" y="311"/>
                  </a:cubicBezTo>
                  <a:cubicBezTo>
                    <a:pt x="395" y="315"/>
                    <a:pt x="386" y="322"/>
                    <a:pt x="380" y="332"/>
                  </a:cubicBezTo>
                  <a:cubicBezTo>
                    <a:pt x="346" y="320"/>
                    <a:pt x="346" y="320"/>
                    <a:pt x="346" y="320"/>
                  </a:cubicBezTo>
                  <a:cubicBezTo>
                    <a:pt x="336" y="317"/>
                    <a:pt x="325" y="320"/>
                    <a:pt x="317" y="327"/>
                  </a:cubicBezTo>
                  <a:close/>
                  <a:moveTo>
                    <a:pt x="508" y="551"/>
                  </a:moveTo>
                  <a:cubicBezTo>
                    <a:pt x="494" y="415"/>
                    <a:pt x="494" y="415"/>
                    <a:pt x="494" y="415"/>
                  </a:cubicBezTo>
                  <a:cubicBezTo>
                    <a:pt x="493" y="412"/>
                    <a:pt x="493" y="412"/>
                    <a:pt x="493" y="412"/>
                  </a:cubicBezTo>
                  <a:cubicBezTo>
                    <a:pt x="484" y="383"/>
                    <a:pt x="461" y="360"/>
                    <a:pt x="432" y="350"/>
                  </a:cubicBezTo>
                  <a:cubicBezTo>
                    <a:pt x="403" y="340"/>
                    <a:pt x="403" y="340"/>
                    <a:pt x="403" y="340"/>
                  </a:cubicBezTo>
                  <a:cubicBezTo>
                    <a:pt x="406" y="337"/>
                    <a:pt x="409" y="335"/>
                    <a:pt x="413" y="333"/>
                  </a:cubicBezTo>
                  <a:cubicBezTo>
                    <a:pt x="449" y="321"/>
                    <a:pt x="449" y="321"/>
                    <a:pt x="449" y="321"/>
                  </a:cubicBezTo>
                  <a:cubicBezTo>
                    <a:pt x="450" y="322"/>
                    <a:pt x="450" y="322"/>
                    <a:pt x="450" y="322"/>
                  </a:cubicBezTo>
                  <a:cubicBezTo>
                    <a:pt x="456" y="328"/>
                    <a:pt x="464" y="331"/>
                    <a:pt x="473" y="331"/>
                  </a:cubicBezTo>
                  <a:cubicBezTo>
                    <a:pt x="481" y="331"/>
                    <a:pt x="489" y="328"/>
                    <a:pt x="495" y="322"/>
                  </a:cubicBezTo>
                  <a:cubicBezTo>
                    <a:pt x="496" y="321"/>
                    <a:pt x="496" y="321"/>
                    <a:pt x="496" y="321"/>
                  </a:cubicBezTo>
                  <a:cubicBezTo>
                    <a:pt x="532" y="333"/>
                    <a:pt x="532" y="333"/>
                    <a:pt x="532" y="333"/>
                  </a:cubicBezTo>
                  <a:cubicBezTo>
                    <a:pt x="540" y="336"/>
                    <a:pt x="546" y="342"/>
                    <a:pt x="549" y="350"/>
                  </a:cubicBezTo>
                  <a:cubicBezTo>
                    <a:pt x="551" y="369"/>
                    <a:pt x="551" y="369"/>
                    <a:pt x="551" y="369"/>
                  </a:cubicBezTo>
                  <a:cubicBezTo>
                    <a:pt x="551" y="551"/>
                    <a:pt x="551" y="551"/>
                    <a:pt x="551" y="551"/>
                  </a:cubicBezTo>
                  <a:lnTo>
                    <a:pt x="508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32" name="Freeform 102">
              <a:extLst>
                <a:ext uri="{FF2B5EF4-FFF2-40B4-BE49-F238E27FC236}">
                  <a16:creationId xmlns:a16="http://schemas.microsoft.com/office/drawing/2014/main" xmlns="" id="{CE137168-FE50-417D-8436-B575092F6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1239838"/>
              <a:ext cx="33338" cy="44450"/>
            </a:xfrm>
            <a:custGeom>
              <a:avLst/>
              <a:gdLst>
                <a:gd name="T0" fmla="*/ 78 w 156"/>
                <a:gd name="T1" fmla="*/ 0 h 213"/>
                <a:gd name="T2" fmla="*/ 0 w 156"/>
                <a:gd name="T3" fmla="*/ 86 h 213"/>
                <a:gd name="T4" fmla="*/ 26 w 156"/>
                <a:gd name="T5" fmla="*/ 184 h 213"/>
                <a:gd name="T6" fmla="*/ 78 w 156"/>
                <a:gd name="T7" fmla="*/ 213 h 213"/>
                <a:gd name="T8" fmla="*/ 130 w 156"/>
                <a:gd name="T9" fmla="*/ 184 h 213"/>
                <a:gd name="T10" fmla="*/ 156 w 156"/>
                <a:gd name="T11" fmla="*/ 86 h 213"/>
                <a:gd name="T12" fmla="*/ 78 w 156"/>
                <a:gd name="T13" fmla="*/ 0 h 213"/>
                <a:gd name="T14" fmla="*/ 112 w 156"/>
                <a:gd name="T15" fmla="*/ 168 h 213"/>
                <a:gd name="T16" fmla="*/ 78 w 156"/>
                <a:gd name="T17" fmla="*/ 189 h 213"/>
                <a:gd name="T18" fmla="*/ 44 w 156"/>
                <a:gd name="T19" fmla="*/ 168 h 213"/>
                <a:gd name="T20" fmla="*/ 25 w 156"/>
                <a:gd name="T21" fmla="*/ 86 h 213"/>
                <a:gd name="T22" fmla="*/ 78 w 156"/>
                <a:gd name="T23" fmla="*/ 24 h 213"/>
                <a:gd name="T24" fmla="*/ 131 w 156"/>
                <a:gd name="T25" fmla="*/ 86 h 213"/>
                <a:gd name="T26" fmla="*/ 112 w 156"/>
                <a:gd name="T27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213">
                  <a:moveTo>
                    <a:pt x="78" y="0"/>
                  </a:moveTo>
                  <a:cubicBezTo>
                    <a:pt x="35" y="0"/>
                    <a:pt x="0" y="38"/>
                    <a:pt x="0" y="86"/>
                  </a:cubicBezTo>
                  <a:cubicBezTo>
                    <a:pt x="0" y="132"/>
                    <a:pt x="9" y="165"/>
                    <a:pt x="26" y="184"/>
                  </a:cubicBezTo>
                  <a:cubicBezTo>
                    <a:pt x="40" y="200"/>
                    <a:pt x="54" y="213"/>
                    <a:pt x="78" y="213"/>
                  </a:cubicBezTo>
                  <a:cubicBezTo>
                    <a:pt x="102" y="213"/>
                    <a:pt x="116" y="200"/>
                    <a:pt x="130" y="184"/>
                  </a:cubicBezTo>
                  <a:cubicBezTo>
                    <a:pt x="147" y="165"/>
                    <a:pt x="156" y="132"/>
                    <a:pt x="156" y="86"/>
                  </a:cubicBezTo>
                  <a:cubicBezTo>
                    <a:pt x="156" y="38"/>
                    <a:pt x="121" y="0"/>
                    <a:pt x="78" y="0"/>
                  </a:cubicBezTo>
                  <a:close/>
                  <a:moveTo>
                    <a:pt x="112" y="168"/>
                  </a:moveTo>
                  <a:cubicBezTo>
                    <a:pt x="97" y="184"/>
                    <a:pt x="90" y="189"/>
                    <a:pt x="78" y="189"/>
                  </a:cubicBezTo>
                  <a:cubicBezTo>
                    <a:pt x="66" y="189"/>
                    <a:pt x="59" y="184"/>
                    <a:pt x="44" y="168"/>
                  </a:cubicBezTo>
                  <a:cubicBezTo>
                    <a:pt x="32" y="154"/>
                    <a:pt x="25" y="124"/>
                    <a:pt x="25" y="86"/>
                  </a:cubicBezTo>
                  <a:cubicBezTo>
                    <a:pt x="25" y="52"/>
                    <a:pt x="49" y="24"/>
                    <a:pt x="78" y="24"/>
                  </a:cubicBezTo>
                  <a:cubicBezTo>
                    <a:pt x="107" y="24"/>
                    <a:pt x="131" y="52"/>
                    <a:pt x="131" y="86"/>
                  </a:cubicBezTo>
                  <a:cubicBezTo>
                    <a:pt x="131" y="124"/>
                    <a:pt x="124" y="154"/>
                    <a:pt x="112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12356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01499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“</a:t>
            </a:r>
            <a:r>
              <a:rPr lang="en-US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Restart Tourism</a:t>
            </a: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” – Οι βασικές μας προτεραιότητες</a:t>
            </a:r>
          </a:p>
        </p:txBody>
      </p:sp>
      <p:sp>
        <p:nvSpPr>
          <p:cNvPr id="51" name="Rectangle: Diagonal Corners Snipped 50">
            <a:extLst>
              <a:ext uri="{FF2B5EF4-FFF2-40B4-BE49-F238E27FC236}">
                <a16:creationId xmlns:a16="http://schemas.microsoft.com/office/drawing/2014/main" xmlns="" id="{45564BEA-AC54-4171-A46A-04D913AC70C1}"/>
              </a:ext>
            </a:extLst>
          </p:cNvPr>
          <p:cNvSpPr/>
          <p:nvPr/>
        </p:nvSpPr>
        <p:spPr>
          <a:xfrm>
            <a:off x="1195454" y="1836774"/>
            <a:ext cx="9628756" cy="3912515"/>
          </a:xfrm>
          <a:prstGeom prst="snip2DiagRect">
            <a:avLst/>
          </a:prstGeom>
          <a:solidFill>
            <a:schemeClr val="accent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179388" lvl="1">
              <a:spcBef>
                <a:spcPts val="1200"/>
              </a:spcBef>
              <a:spcAft>
                <a:spcPts val="1200"/>
              </a:spcAft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Επανεκκίνηση του τουρισμού:</a:t>
            </a:r>
          </a:p>
          <a:p>
            <a:pPr marL="101282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Με ασφάλεια για τους εργαζόμενους</a:t>
            </a:r>
          </a:p>
          <a:p>
            <a:pPr marL="101282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Με σεβασμό στους επισκέπτες</a:t>
            </a:r>
          </a:p>
          <a:p>
            <a:pPr marL="101282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Με ενίσχυση των δομών υγείας στους τουριστικούς προορισμούς</a:t>
            </a:r>
          </a:p>
          <a:p>
            <a:pPr marL="101282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Με στήριξη των επιχειρήσεων</a:t>
            </a:r>
          </a:p>
          <a:p>
            <a:pPr marL="101282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Με συνεννόηση και συνεργασία με την κοινωνία, τους φορείς και την παγκόσμια κοινότητα</a:t>
            </a:r>
          </a:p>
          <a:p>
            <a:endParaRPr lang="el-GR" sz="1100" dirty="0">
              <a:solidFill>
                <a:schemeClr val="bg1"/>
              </a:solidFill>
              <a:sym typeface="Georgia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E41F42A9-F594-438F-9CAD-77A8405F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31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706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03551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Χρονοδιάγραμμα ανοίγματος αγοράς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73BE6488-3016-4708-991B-672A3DB4FD3C}"/>
              </a:ext>
            </a:extLst>
          </p:cNvPr>
          <p:cNvCxnSpPr>
            <a:cxnSpLocks/>
          </p:cNvCxnSpPr>
          <p:nvPr/>
        </p:nvCxnSpPr>
        <p:spPr>
          <a:xfrm>
            <a:off x="613177" y="3063196"/>
            <a:ext cx="10740623" cy="0"/>
          </a:xfrm>
          <a:prstGeom prst="straightConnector1">
            <a:avLst/>
          </a:prstGeom>
          <a:ln w="57150">
            <a:solidFill>
              <a:srgbClr val="0134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9C63869-CC6E-417C-8723-C9B7062198B4}"/>
              </a:ext>
            </a:extLst>
          </p:cNvPr>
          <p:cNvSpPr txBox="1"/>
          <p:nvPr/>
        </p:nvSpPr>
        <p:spPr bwMode="auto">
          <a:xfrm>
            <a:off x="3505361" y="5025830"/>
            <a:ext cx="1620000" cy="57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lnSpc>
                <a:spcPts val="1200"/>
              </a:lnSpc>
            </a:pPr>
            <a:r>
              <a:rPr lang="el-GR" dirty="0"/>
              <a:t>Ξενοδοχεία 12μηνης λειτουργίας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1F47103-06B2-4F3D-AC3C-0ADF3E6B39F1}"/>
              </a:ext>
            </a:extLst>
          </p:cNvPr>
          <p:cNvSpPr txBox="1"/>
          <p:nvPr/>
        </p:nvSpPr>
        <p:spPr bwMode="auto">
          <a:xfrm>
            <a:off x="5975631" y="4306982"/>
            <a:ext cx="1621922" cy="574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lnSpc>
                <a:spcPts val="1200"/>
              </a:lnSpc>
            </a:pPr>
            <a:r>
              <a:rPr lang="el-GR" dirty="0"/>
              <a:t>Όλα τα υπόλοιπα καταλύματα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A78C0FD-81A9-42AB-B5FF-EE6155E15999}"/>
              </a:ext>
            </a:extLst>
          </p:cNvPr>
          <p:cNvGrpSpPr/>
          <p:nvPr/>
        </p:nvGrpSpPr>
        <p:grpSpPr>
          <a:xfrm>
            <a:off x="6028642" y="4356677"/>
            <a:ext cx="341184" cy="360000"/>
            <a:chOff x="3216946" y="5907019"/>
            <a:chExt cx="612000" cy="612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37A79FE-0042-4D9A-AC2B-DFD8E9FA9545}"/>
                </a:ext>
              </a:extLst>
            </p:cNvPr>
            <p:cNvSpPr/>
            <p:nvPr/>
          </p:nvSpPr>
          <p:spPr bwMode="ltGray">
            <a:xfrm>
              <a:off x="3216946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3" name="Freeform 4912">
              <a:extLst>
                <a:ext uri="{FF2B5EF4-FFF2-40B4-BE49-F238E27FC236}">
                  <a16:creationId xmlns:a16="http://schemas.microsoft.com/office/drawing/2014/main" xmlns="" id="{07C0049B-CF51-440B-B16B-E5513EB260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8956" y="6058947"/>
              <a:ext cx="387981" cy="337059"/>
            </a:xfrm>
            <a:custGeom>
              <a:avLst/>
              <a:gdLst>
                <a:gd name="T0" fmla="*/ 30 w 320"/>
                <a:gd name="T1" fmla="*/ 56 h 278"/>
                <a:gd name="T2" fmla="*/ 30 w 320"/>
                <a:gd name="T3" fmla="*/ 0 h 278"/>
                <a:gd name="T4" fmla="*/ 290 w 320"/>
                <a:gd name="T5" fmla="*/ 0 h 278"/>
                <a:gd name="T6" fmla="*/ 290 w 320"/>
                <a:gd name="T7" fmla="*/ 56 h 278"/>
                <a:gd name="T8" fmla="*/ 290 w 320"/>
                <a:gd name="T9" fmla="*/ 56 h 278"/>
                <a:gd name="T10" fmla="*/ 280 w 320"/>
                <a:gd name="T11" fmla="*/ 48 h 278"/>
                <a:gd name="T12" fmla="*/ 274 w 320"/>
                <a:gd name="T13" fmla="*/ 46 h 278"/>
                <a:gd name="T14" fmla="*/ 268 w 320"/>
                <a:gd name="T15" fmla="*/ 46 h 278"/>
                <a:gd name="T16" fmla="*/ 52 w 320"/>
                <a:gd name="T17" fmla="*/ 46 h 278"/>
                <a:gd name="T18" fmla="*/ 52 w 320"/>
                <a:gd name="T19" fmla="*/ 46 h 278"/>
                <a:gd name="T20" fmla="*/ 46 w 320"/>
                <a:gd name="T21" fmla="*/ 46 h 278"/>
                <a:gd name="T22" fmla="*/ 40 w 320"/>
                <a:gd name="T23" fmla="*/ 48 h 278"/>
                <a:gd name="T24" fmla="*/ 30 w 320"/>
                <a:gd name="T25" fmla="*/ 56 h 278"/>
                <a:gd name="T26" fmla="*/ 30 w 320"/>
                <a:gd name="T27" fmla="*/ 56 h 278"/>
                <a:gd name="T28" fmla="*/ 310 w 320"/>
                <a:gd name="T29" fmla="*/ 154 h 278"/>
                <a:gd name="T30" fmla="*/ 10 w 320"/>
                <a:gd name="T31" fmla="*/ 154 h 278"/>
                <a:gd name="T32" fmla="*/ 10 w 320"/>
                <a:gd name="T33" fmla="*/ 154 h 278"/>
                <a:gd name="T34" fmla="*/ 10 w 320"/>
                <a:gd name="T35" fmla="*/ 152 h 278"/>
                <a:gd name="T36" fmla="*/ 42 w 320"/>
                <a:gd name="T37" fmla="*/ 70 h 278"/>
                <a:gd name="T38" fmla="*/ 42 w 320"/>
                <a:gd name="T39" fmla="*/ 70 h 278"/>
                <a:gd name="T40" fmla="*/ 46 w 320"/>
                <a:gd name="T41" fmla="*/ 66 h 278"/>
                <a:gd name="T42" fmla="*/ 52 w 320"/>
                <a:gd name="T43" fmla="*/ 64 h 278"/>
                <a:gd name="T44" fmla="*/ 208 w 320"/>
                <a:gd name="T45" fmla="*/ 64 h 278"/>
                <a:gd name="T46" fmla="*/ 234 w 320"/>
                <a:gd name="T47" fmla="*/ 128 h 278"/>
                <a:gd name="T48" fmla="*/ 298 w 320"/>
                <a:gd name="T49" fmla="*/ 124 h 278"/>
                <a:gd name="T50" fmla="*/ 310 w 320"/>
                <a:gd name="T51" fmla="*/ 154 h 278"/>
                <a:gd name="T52" fmla="*/ 278 w 320"/>
                <a:gd name="T53" fmla="*/ 110 h 278"/>
                <a:gd name="T54" fmla="*/ 244 w 320"/>
                <a:gd name="T55" fmla="*/ 112 h 278"/>
                <a:gd name="T56" fmla="*/ 228 w 320"/>
                <a:gd name="T57" fmla="*/ 78 h 278"/>
                <a:gd name="T58" fmla="*/ 278 w 320"/>
                <a:gd name="T59" fmla="*/ 110 h 278"/>
                <a:gd name="T60" fmla="*/ 320 w 320"/>
                <a:gd name="T61" fmla="*/ 232 h 278"/>
                <a:gd name="T62" fmla="*/ 320 w 320"/>
                <a:gd name="T63" fmla="*/ 174 h 278"/>
                <a:gd name="T64" fmla="*/ 0 w 320"/>
                <a:gd name="T65" fmla="*/ 174 h 278"/>
                <a:gd name="T66" fmla="*/ 0 w 320"/>
                <a:gd name="T67" fmla="*/ 232 h 278"/>
                <a:gd name="T68" fmla="*/ 0 w 320"/>
                <a:gd name="T69" fmla="*/ 252 h 278"/>
                <a:gd name="T70" fmla="*/ 0 w 320"/>
                <a:gd name="T71" fmla="*/ 278 h 278"/>
                <a:gd name="T72" fmla="*/ 42 w 320"/>
                <a:gd name="T73" fmla="*/ 278 h 278"/>
                <a:gd name="T74" fmla="*/ 42 w 320"/>
                <a:gd name="T75" fmla="*/ 252 h 278"/>
                <a:gd name="T76" fmla="*/ 278 w 320"/>
                <a:gd name="T77" fmla="*/ 252 h 278"/>
                <a:gd name="T78" fmla="*/ 278 w 320"/>
                <a:gd name="T79" fmla="*/ 278 h 278"/>
                <a:gd name="T80" fmla="*/ 320 w 320"/>
                <a:gd name="T81" fmla="*/ 278 h 278"/>
                <a:gd name="T82" fmla="*/ 320 w 320"/>
                <a:gd name="T83" fmla="*/ 232 h 278"/>
                <a:gd name="T84" fmla="*/ 320 w 320"/>
                <a:gd name="T85" fmla="*/ 23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0" h="278">
                  <a:moveTo>
                    <a:pt x="30" y="56"/>
                  </a:moveTo>
                  <a:lnTo>
                    <a:pt x="30" y="0"/>
                  </a:lnTo>
                  <a:lnTo>
                    <a:pt x="290" y="0"/>
                  </a:lnTo>
                  <a:lnTo>
                    <a:pt x="290" y="56"/>
                  </a:lnTo>
                  <a:lnTo>
                    <a:pt x="290" y="56"/>
                  </a:lnTo>
                  <a:lnTo>
                    <a:pt x="280" y="48"/>
                  </a:lnTo>
                  <a:lnTo>
                    <a:pt x="274" y="46"/>
                  </a:lnTo>
                  <a:lnTo>
                    <a:pt x="268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46" y="46"/>
                  </a:lnTo>
                  <a:lnTo>
                    <a:pt x="40" y="48"/>
                  </a:lnTo>
                  <a:lnTo>
                    <a:pt x="30" y="56"/>
                  </a:lnTo>
                  <a:lnTo>
                    <a:pt x="30" y="56"/>
                  </a:lnTo>
                  <a:close/>
                  <a:moveTo>
                    <a:pt x="310" y="154"/>
                  </a:moveTo>
                  <a:lnTo>
                    <a:pt x="10" y="154"/>
                  </a:lnTo>
                  <a:lnTo>
                    <a:pt x="10" y="154"/>
                  </a:lnTo>
                  <a:lnTo>
                    <a:pt x="10" y="15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6" y="66"/>
                  </a:lnTo>
                  <a:lnTo>
                    <a:pt x="52" y="64"/>
                  </a:lnTo>
                  <a:lnTo>
                    <a:pt x="208" y="64"/>
                  </a:lnTo>
                  <a:lnTo>
                    <a:pt x="234" y="128"/>
                  </a:lnTo>
                  <a:lnTo>
                    <a:pt x="298" y="124"/>
                  </a:lnTo>
                  <a:lnTo>
                    <a:pt x="310" y="154"/>
                  </a:lnTo>
                  <a:close/>
                  <a:moveTo>
                    <a:pt x="278" y="110"/>
                  </a:moveTo>
                  <a:lnTo>
                    <a:pt x="244" y="112"/>
                  </a:lnTo>
                  <a:lnTo>
                    <a:pt x="228" y="78"/>
                  </a:lnTo>
                  <a:lnTo>
                    <a:pt x="278" y="110"/>
                  </a:lnTo>
                  <a:close/>
                  <a:moveTo>
                    <a:pt x="320" y="232"/>
                  </a:moveTo>
                  <a:lnTo>
                    <a:pt x="320" y="174"/>
                  </a:lnTo>
                  <a:lnTo>
                    <a:pt x="0" y="174"/>
                  </a:lnTo>
                  <a:lnTo>
                    <a:pt x="0" y="232"/>
                  </a:lnTo>
                  <a:lnTo>
                    <a:pt x="0" y="252"/>
                  </a:lnTo>
                  <a:lnTo>
                    <a:pt x="0" y="278"/>
                  </a:lnTo>
                  <a:lnTo>
                    <a:pt x="42" y="278"/>
                  </a:lnTo>
                  <a:lnTo>
                    <a:pt x="42" y="252"/>
                  </a:lnTo>
                  <a:lnTo>
                    <a:pt x="278" y="252"/>
                  </a:lnTo>
                  <a:lnTo>
                    <a:pt x="278" y="278"/>
                  </a:lnTo>
                  <a:lnTo>
                    <a:pt x="320" y="278"/>
                  </a:lnTo>
                  <a:lnTo>
                    <a:pt x="320" y="232"/>
                  </a:lnTo>
                  <a:lnTo>
                    <a:pt x="320" y="232"/>
                  </a:lnTo>
                  <a:close/>
                </a:path>
              </a:pathLst>
            </a:custGeom>
            <a:solidFill>
              <a:srgbClr val="DE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FA04EE5-48C6-465E-9B33-15201C76F073}"/>
              </a:ext>
            </a:extLst>
          </p:cNvPr>
          <p:cNvSpPr txBox="1"/>
          <p:nvPr/>
        </p:nvSpPr>
        <p:spPr bwMode="auto">
          <a:xfrm>
            <a:off x="3505361" y="4306982"/>
            <a:ext cx="1620000" cy="57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lnSpc>
                <a:spcPts val="1200"/>
              </a:lnSpc>
            </a:pPr>
            <a:r>
              <a:rPr lang="el-GR" dirty="0"/>
              <a:t>Χώροι κατασκήνωσης (</a:t>
            </a:r>
            <a:r>
              <a:rPr lang="en-US" dirty="0"/>
              <a:t>Camping)</a:t>
            </a:r>
            <a:endParaRPr lang="el-G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C505553-8F97-4633-8328-7319D18B81BC}"/>
              </a:ext>
            </a:extLst>
          </p:cNvPr>
          <p:cNvSpPr txBox="1"/>
          <p:nvPr/>
        </p:nvSpPr>
        <p:spPr bwMode="auto">
          <a:xfrm>
            <a:off x="2384498" y="3173419"/>
            <a:ext cx="946306" cy="688838"/>
          </a:xfrm>
          <a:prstGeom prst="rect">
            <a:avLst/>
          </a:prstGeom>
          <a:solidFill>
            <a:srgbClr val="013476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81000" tIns="54000" rIns="54000" bIns="54000" numCol="1" anchor="ctr"/>
          <a:lstStyle>
            <a:defPPr>
              <a:defRPr lang="en-GB"/>
            </a:defPPr>
            <a:lvl1pPr marL="177800" indent="-1778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200" b="0" i="0" kern="0">
                <a:latin typeface="+mn-lt"/>
                <a:ea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indent="0" algn="r" eaLnBrk="0" fontAlgn="base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>
                <a:solidFill>
                  <a:schemeClr val="bg1"/>
                </a:solidFill>
                <a:cs typeface="Times New Roman" panose="02020603050405020304" pitchFamily="18" charset="0"/>
              </a:rPr>
              <a:t>Δευτέρα 1 Ιουνίου</a:t>
            </a:r>
            <a:endParaRPr lang="el-GR" dirty="0">
              <a:solidFill>
                <a:schemeClr val="bg1"/>
              </a:solidFill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xmlns="" id="{574BB3EE-F173-414D-8A52-BFEC35F61F26}"/>
              </a:ext>
            </a:extLst>
          </p:cNvPr>
          <p:cNvCxnSpPr>
            <a:cxnSpLocks/>
            <a:stCxn id="14" idx="1"/>
            <a:endCxn id="15" idx="3"/>
          </p:cNvCxnSpPr>
          <p:nvPr/>
        </p:nvCxnSpPr>
        <p:spPr>
          <a:xfrm rot="10800000">
            <a:off x="3330805" y="3517838"/>
            <a:ext cx="174557" cy="107714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xmlns="" id="{C18A09B0-E80A-458F-9BFA-6D0C46652C6E}"/>
              </a:ext>
            </a:extLst>
          </p:cNvPr>
          <p:cNvCxnSpPr>
            <a:cxnSpLocks/>
            <a:stCxn id="8" idx="1"/>
            <a:endCxn id="15" idx="3"/>
          </p:cNvCxnSpPr>
          <p:nvPr/>
        </p:nvCxnSpPr>
        <p:spPr>
          <a:xfrm rot="10800000">
            <a:off x="3330805" y="3517838"/>
            <a:ext cx="174557" cy="179599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4A59353-D9CA-45FE-9527-AAD8D7E870EE}"/>
              </a:ext>
            </a:extLst>
          </p:cNvPr>
          <p:cNvGrpSpPr/>
          <p:nvPr/>
        </p:nvGrpSpPr>
        <p:grpSpPr>
          <a:xfrm>
            <a:off x="3565749" y="5076005"/>
            <a:ext cx="360000" cy="360000"/>
            <a:chOff x="9336672" y="2994227"/>
            <a:chExt cx="612775" cy="61277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EB9D301D-8677-48B1-AAE6-5562126BACCE}"/>
                </a:ext>
              </a:extLst>
            </p:cNvPr>
            <p:cNvSpPr/>
            <p:nvPr/>
          </p:nvSpPr>
          <p:spPr bwMode="ltGray">
            <a:xfrm>
              <a:off x="9336672" y="2994227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F8A1A042-261C-4F84-91EC-C3D9B29122BA}"/>
                </a:ext>
              </a:extLst>
            </p:cNvPr>
            <p:cNvGrpSpPr/>
            <p:nvPr/>
          </p:nvGrpSpPr>
          <p:grpSpPr>
            <a:xfrm>
              <a:off x="9422137" y="3054420"/>
              <a:ext cx="458686" cy="507270"/>
              <a:chOff x="5261034" y="4117182"/>
              <a:chExt cx="458686" cy="507270"/>
            </a:xfrm>
            <a:solidFill>
              <a:schemeClr val="tx2"/>
            </a:solidFill>
          </p:grpSpPr>
          <p:sp>
            <p:nvSpPr>
              <p:cNvPr id="28" name="Freeform 430">
                <a:extLst>
                  <a:ext uri="{FF2B5EF4-FFF2-40B4-BE49-F238E27FC236}">
                    <a16:creationId xmlns:a16="http://schemas.microsoft.com/office/drawing/2014/main" xmlns="" id="{99F1EA01-0C3C-4362-9753-EE7F449B7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034" y="4117182"/>
                <a:ext cx="458686" cy="507270"/>
              </a:xfrm>
              <a:custGeom>
                <a:avLst/>
                <a:gdLst>
                  <a:gd name="T0" fmla="*/ 1711 w 2002"/>
                  <a:gd name="T1" fmla="*/ 1114 h 1509"/>
                  <a:gd name="T2" fmla="*/ 1588 w 2002"/>
                  <a:gd name="T3" fmla="*/ 623 h 1509"/>
                  <a:gd name="T4" fmla="*/ 1284 w 2002"/>
                  <a:gd name="T5" fmla="*/ 576 h 1509"/>
                  <a:gd name="T6" fmla="*/ 1527 w 2002"/>
                  <a:gd name="T7" fmla="*/ 528 h 1509"/>
                  <a:gd name="T8" fmla="*/ 1284 w 2002"/>
                  <a:gd name="T9" fmla="*/ 206 h 1509"/>
                  <a:gd name="T10" fmla="*/ 927 w 2002"/>
                  <a:gd name="T11" fmla="*/ 856 h 1509"/>
                  <a:gd name="T12" fmla="*/ 870 w 2002"/>
                  <a:gd name="T13" fmla="*/ 265 h 1509"/>
                  <a:gd name="T14" fmla="*/ 685 w 2002"/>
                  <a:gd name="T15" fmla="*/ 311 h 1509"/>
                  <a:gd name="T16" fmla="*/ 661 w 2002"/>
                  <a:gd name="T17" fmla="*/ 0 h 1509"/>
                  <a:gd name="T18" fmla="*/ 606 w 2002"/>
                  <a:gd name="T19" fmla="*/ 311 h 1509"/>
                  <a:gd name="T20" fmla="*/ 507 w 2002"/>
                  <a:gd name="T21" fmla="*/ 425 h 1509"/>
                  <a:gd name="T22" fmla="*/ 454 w 2002"/>
                  <a:gd name="T23" fmla="*/ 666 h 1509"/>
                  <a:gd name="T24" fmla="*/ 507 w 2002"/>
                  <a:gd name="T25" fmla="*/ 730 h 1509"/>
                  <a:gd name="T26" fmla="*/ 454 w 2002"/>
                  <a:gd name="T27" fmla="*/ 810 h 1509"/>
                  <a:gd name="T28" fmla="*/ 507 w 2002"/>
                  <a:gd name="T29" fmla="*/ 874 h 1509"/>
                  <a:gd name="T30" fmla="*/ 349 w 2002"/>
                  <a:gd name="T31" fmla="*/ 1063 h 1509"/>
                  <a:gd name="T32" fmla="*/ 430 w 2002"/>
                  <a:gd name="T33" fmla="*/ 1183 h 1509"/>
                  <a:gd name="T34" fmla="*/ 539 w 2002"/>
                  <a:gd name="T35" fmla="*/ 1180 h 1509"/>
                  <a:gd name="T36" fmla="*/ 640 w 2002"/>
                  <a:gd name="T37" fmla="*/ 1180 h 1509"/>
                  <a:gd name="T38" fmla="*/ 741 w 2002"/>
                  <a:gd name="T39" fmla="*/ 1179 h 1509"/>
                  <a:gd name="T40" fmla="*/ 837 w 2002"/>
                  <a:gd name="T41" fmla="*/ 1300 h 1509"/>
                  <a:gd name="T42" fmla="*/ 859 w 2002"/>
                  <a:gd name="T43" fmla="*/ 1273 h 1509"/>
                  <a:gd name="T44" fmla="*/ 887 w 2002"/>
                  <a:gd name="T45" fmla="*/ 1252 h 1509"/>
                  <a:gd name="T46" fmla="*/ 918 w 2002"/>
                  <a:gd name="T47" fmla="*/ 1240 h 1509"/>
                  <a:gd name="T48" fmla="*/ 954 w 2002"/>
                  <a:gd name="T49" fmla="*/ 1235 h 1509"/>
                  <a:gd name="T50" fmla="*/ 1006 w 2002"/>
                  <a:gd name="T51" fmla="*/ 1244 h 1509"/>
                  <a:gd name="T52" fmla="*/ 1048 w 2002"/>
                  <a:gd name="T53" fmla="*/ 1271 h 1509"/>
                  <a:gd name="T54" fmla="*/ 1078 w 2002"/>
                  <a:gd name="T55" fmla="*/ 1311 h 1509"/>
                  <a:gd name="T56" fmla="*/ 1093 w 2002"/>
                  <a:gd name="T57" fmla="*/ 1359 h 1509"/>
                  <a:gd name="T58" fmla="*/ 1102 w 2002"/>
                  <a:gd name="T59" fmla="*/ 1358 h 1509"/>
                  <a:gd name="T60" fmla="*/ 1110 w 2002"/>
                  <a:gd name="T61" fmla="*/ 1357 h 1509"/>
                  <a:gd name="T62" fmla="*/ 1120 w 2002"/>
                  <a:gd name="T63" fmla="*/ 1356 h 1509"/>
                  <a:gd name="T64" fmla="*/ 1129 w 2002"/>
                  <a:gd name="T65" fmla="*/ 1356 h 1509"/>
                  <a:gd name="T66" fmla="*/ 1169 w 2002"/>
                  <a:gd name="T67" fmla="*/ 1362 h 1509"/>
                  <a:gd name="T68" fmla="*/ 1205 w 2002"/>
                  <a:gd name="T69" fmla="*/ 1379 h 1509"/>
                  <a:gd name="T70" fmla="*/ 1235 w 2002"/>
                  <a:gd name="T71" fmla="*/ 1404 h 1509"/>
                  <a:gd name="T72" fmla="*/ 1256 w 2002"/>
                  <a:gd name="T73" fmla="*/ 1438 h 1509"/>
                  <a:gd name="T74" fmla="*/ 691 w 2002"/>
                  <a:gd name="T75" fmla="*/ 1425 h 1509"/>
                  <a:gd name="T76" fmla="*/ 707 w 2002"/>
                  <a:gd name="T77" fmla="*/ 1402 h 1509"/>
                  <a:gd name="T78" fmla="*/ 728 w 2002"/>
                  <a:gd name="T79" fmla="*/ 1384 h 1509"/>
                  <a:gd name="T80" fmla="*/ 752 w 2002"/>
                  <a:gd name="T81" fmla="*/ 1370 h 1509"/>
                  <a:gd name="T82" fmla="*/ 766 w 2002"/>
                  <a:gd name="T83" fmla="*/ 1237 h 1509"/>
                  <a:gd name="T84" fmla="*/ 294 w 2002"/>
                  <a:gd name="T85" fmla="*/ 1334 h 1509"/>
                  <a:gd name="T86" fmla="*/ 278 w 2002"/>
                  <a:gd name="T87" fmla="*/ 1359 h 1509"/>
                  <a:gd name="T88" fmla="*/ 271 w 2002"/>
                  <a:gd name="T89" fmla="*/ 1389 h 1509"/>
                  <a:gd name="T90" fmla="*/ 264 w 2002"/>
                  <a:gd name="T91" fmla="*/ 1388 h 1509"/>
                  <a:gd name="T92" fmla="*/ 256 w 2002"/>
                  <a:gd name="T93" fmla="*/ 1387 h 1509"/>
                  <a:gd name="T94" fmla="*/ 232 w 2002"/>
                  <a:gd name="T95" fmla="*/ 1391 h 1509"/>
                  <a:gd name="T96" fmla="*/ 211 w 2002"/>
                  <a:gd name="T97" fmla="*/ 1401 h 1509"/>
                  <a:gd name="T98" fmla="*/ 194 w 2002"/>
                  <a:gd name="T99" fmla="*/ 1417 h 1509"/>
                  <a:gd name="T100" fmla="*/ 181 w 2002"/>
                  <a:gd name="T101" fmla="*/ 1438 h 1509"/>
                  <a:gd name="T102" fmla="*/ 0 w 2002"/>
                  <a:gd name="T103" fmla="*/ 1509 h 1509"/>
                  <a:gd name="T104" fmla="*/ 2002 w 2002"/>
                  <a:gd name="T105" fmla="*/ 1438 h 1509"/>
                  <a:gd name="connsiteX0" fmla="*/ 8546 w 10000"/>
                  <a:gd name="connsiteY0" fmla="*/ 9529 h 10020"/>
                  <a:gd name="connsiteX1" fmla="*/ 8546 w 10000"/>
                  <a:gd name="connsiteY1" fmla="*/ 7382 h 10020"/>
                  <a:gd name="connsiteX2" fmla="*/ 7932 w 10000"/>
                  <a:gd name="connsiteY2" fmla="*/ 7382 h 10020"/>
                  <a:gd name="connsiteX3" fmla="*/ 7932 w 10000"/>
                  <a:gd name="connsiteY3" fmla="*/ 4129 h 10020"/>
                  <a:gd name="connsiteX4" fmla="*/ 6414 w 10000"/>
                  <a:gd name="connsiteY4" fmla="*/ 4129 h 10020"/>
                  <a:gd name="connsiteX5" fmla="*/ 6414 w 10000"/>
                  <a:gd name="connsiteY5" fmla="*/ 3817 h 10020"/>
                  <a:gd name="connsiteX6" fmla="*/ 7627 w 10000"/>
                  <a:gd name="connsiteY6" fmla="*/ 3817 h 10020"/>
                  <a:gd name="connsiteX7" fmla="*/ 7627 w 10000"/>
                  <a:gd name="connsiteY7" fmla="*/ 3499 h 10020"/>
                  <a:gd name="connsiteX8" fmla="*/ 6414 w 10000"/>
                  <a:gd name="connsiteY8" fmla="*/ 3499 h 10020"/>
                  <a:gd name="connsiteX9" fmla="*/ 6414 w 10000"/>
                  <a:gd name="connsiteY9" fmla="*/ 1365 h 10020"/>
                  <a:gd name="connsiteX10" fmla="*/ 4630 w 10000"/>
                  <a:gd name="connsiteY10" fmla="*/ 550 h 10020"/>
                  <a:gd name="connsiteX11" fmla="*/ 4630 w 10000"/>
                  <a:gd name="connsiteY11" fmla="*/ 5673 h 10020"/>
                  <a:gd name="connsiteX12" fmla="*/ 4346 w 10000"/>
                  <a:gd name="connsiteY12" fmla="*/ 5679 h 10020"/>
                  <a:gd name="connsiteX13" fmla="*/ 4346 w 10000"/>
                  <a:gd name="connsiteY13" fmla="*/ 1756 h 10020"/>
                  <a:gd name="connsiteX14" fmla="*/ 3746 w 10000"/>
                  <a:gd name="connsiteY14" fmla="*/ 2061 h 10020"/>
                  <a:gd name="connsiteX15" fmla="*/ 3422 w 10000"/>
                  <a:gd name="connsiteY15" fmla="*/ 2061 h 10020"/>
                  <a:gd name="connsiteX16" fmla="*/ 3422 w 10000"/>
                  <a:gd name="connsiteY16" fmla="*/ 0 h 10020"/>
                  <a:gd name="connsiteX17" fmla="*/ 3302 w 10000"/>
                  <a:gd name="connsiteY17" fmla="*/ 0 h 10020"/>
                  <a:gd name="connsiteX18" fmla="*/ 3302 w 10000"/>
                  <a:gd name="connsiteY18" fmla="*/ 2061 h 10020"/>
                  <a:gd name="connsiteX19" fmla="*/ 3027 w 10000"/>
                  <a:gd name="connsiteY19" fmla="*/ 2061 h 10020"/>
                  <a:gd name="connsiteX20" fmla="*/ 3027 w 10000"/>
                  <a:gd name="connsiteY20" fmla="*/ 2492 h 10020"/>
                  <a:gd name="connsiteX21" fmla="*/ 2532 w 10000"/>
                  <a:gd name="connsiteY21" fmla="*/ 2816 h 10020"/>
                  <a:gd name="connsiteX22" fmla="*/ 2532 w 10000"/>
                  <a:gd name="connsiteY22" fmla="*/ 4414 h 10020"/>
                  <a:gd name="connsiteX23" fmla="*/ 2268 w 10000"/>
                  <a:gd name="connsiteY23" fmla="*/ 4414 h 10020"/>
                  <a:gd name="connsiteX24" fmla="*/ 2268 w 10000"/>
                  <a:gd name="connsiteY24" fmla="*/ 4838 h 10020"/>
                  <a:gd name="connsiteX25" fmla="*/ 2532 w 10000"/>
                  <a:gd name="connsiteY25" fmla="*/ 4838 h 10020"/>
                  <a:gd name="connsiteX26" fmla="*/ 2532 w 10000"/>
                  <a:gd name="connsiteY26" fmla="*/ 5368 h 10020"/>
                  <a:gd name="connsiteX27" fmla="*/ 2268 w 10000"/>
                  <a:gd name="connsiteY27" fmla="*/ 5368 h 10020"/>
                  <a:gd name="connsiteX28" fmla="*/ 2268 w 10000"/>
                  <a:gd name="connsiteY28" fmla="*/ 5792 h 10020"/>
                  <a:gd name="connsiteX29" fmla="*/ 2532 w 10000"/>
                  <a:gd name="connsiteY29" fmla="*/ 5792 h 10020"/>
                  <a:gd name="connsiteX30" fmla="*/ 2532 w 10000"/>
                  <a:gd name="connsiteY30" fmla="*/ 7044 h 10020"/>
                  <a:gd name="connsiteX31" fmla="*/ 1743 w 10000"/>
                  <a:gd name="connsiteY31" fmla="*/ 7044 h 10020"/>
                  <a:gd name="connsiteX32" fmla="*/ 1743 w 10000"/>
                  <a:gd name="connsiteY32" fmla="*/ 7820 h 10020"/>
                  <a:gd name="connsiteX33" fmla="*/ 2148 w 10000"/>
                  <a:gd name="connsiteY33" fmla="*/ 7840 h 10020"/>
                  <a:gd name="connsiteX34" fmla="*/ 2697 w 10000"/>
                  <a:gd name="connsiteY34" fmla="*/ 7316 h 10020"/>
                  <a:gd name="connsiteX35" fmla="*/ 2692 w 10000"/>
                  <a:gd name="connsiteY35" fmla="*/ 7820 h 10020"/>
                  <a:gd name="connsiteX36" fmla="*/ 3197 w 10000"/>
                  <a:gd name="connsiteY36" fmla="*/ 7369 h 10020"/>
                  <a:gd name="connsiteX37" fmla="*/ 3197 w 10000"/>
                  <a:gd name="connsiteY37" fmla="*/ 7820 h 10020"/>
                  <a:gd name="connsiteX38" fmla="*/ 3696 w 10000"/>
                  <a:gd name="connsiteY38" fmla="*/ 7362 h 10020"/>
                  <a:gd name="connsiteX39" fmla="*/ 3701 w 10000"/>
                  <a:gd name="connsiteY39" fmla="*/ 7813 h 10020"/>
                  <a:gd name="connsiteX40" fmla="*/ 4181 w 10000"/>
                  <a:gd name="connsiteY40" fmla="*/ 7329 h 10020"/>
                  <a:gd name="connsiteX41" fmla="*/ 4181 w 10000"/>
                  <a:gd name="connsiteY41" fmla="*/ 8615 h 10020"/>
                  <a:gd name="connsiteX42" fmla="*/ 4236 w 10000"/>
                  <a:gd name="connsiteY42" fmla="*/ 8522 h 10020"/>
                  <a:gd name="connsiteX43" fmla="*/ 4291 w 10000"/>
                  <a:gd name="connsiteY43" fmla="*/ 8436 h 10020"/>
                  <a:gd name="connsiteX44" fmla="*/ 4356 w 10000"/>
                  <a:gd name="connsiteY44" fmla="*/ 8363 h 10020"/>
                  <a:gd name="connsiteX45" fmla="*/ 4431 w 10000"/>
                  <a:gd name="connsiteY45" fmla="*/ 8297 h 10020"/>
                  <a:gd name="connsiteX46" fmla="*/ 4505 w 10000"/>
                  <a:gd name="connsiteY46" fmla="*/ 8250 h 10020"/>
                  <a:gd name="connsiteX47" fmla="*/ 4585 w 10000"/>
                  <a:gd name="connsiteY47" fmla="*/ 8217 h 10020"/>
                  <a:gd name="connsiteX48" fmla="*/ 4670 w 10000"/>
                  <a:gd name="connsiteY48" fmla="*/ 8191 h 10020"/>
                  <a:gd name="connsiteX49" fmla="*/ 4765 w 10000"/>
                  <a:gd name="connsiteY49" fmla="*/ 8184 h 10020"/>
                  <a:gd name="connsiteX50" fmla="*/ 4895 w 10000"/>
                  <a:gd name="connsiteY50" fmla="*/ 8197 h 10020"/>
                  <a:gd name="connsiteX51" fmla="*/ 5025 w 10000"/>
                  <a:gd name="connsiteY51" fmla="*/ 8244 h 10020"/>
                  <a:gd name="connsiteX52" fmla="*/ 5130 w 10000"/>
                  <a:gd name="connsiteY52" fmla="*/ 8323 h 10020"/>
                  <a:gd name="connsiteX53" fmla="*/ 5235 w 10000"/>
                  <a:gd name="connsiteY53" fmla="*/ 8423 h 10020"/>
                  <a:gd name="connsiteX54" fmla="*/ 5325 w 10000"/>
                  <a:gd name="connsiteY54" fmla="*/ 8542 h 10020"/>
                  <a:gd name="connsiteX55" fmla="*/ 5385 w 10000"/>
                  <a:gd name="connsiteY55" fmla="*/ 8688 h 10020"/>
                  <a:gd name="connsiteX56" fmla="*/ 5440 w 10000"/>
                  <a:gd name="connsiteY56" fmla="*/ 8840 h 10020"/>
                  <a:gd name="connsiteX57" fmla="*/ 5460 w 10000"/>
                  <a:gd name="connsiteY57" fmla="*/ 9006 h 10020"/>
                  <a:gd name="connsiteX58" fmla="*/ 5485 w 10000"/>
                  <a:gd name="connsiteY58" fmla="*/ 8999 h 10020"/>
                  <a:gd name="connsiteX59" fmla="*/ 5504 w 10000"/>
                  <a:gd name="connsiteY59" fmla="*/ 8999 h 10020"/>
                  <a:gd name="connsiteX60" fmla="*/ 5524 w 10000"/>
                  <a:gd name="connsiteY60" fmla="*/ 8993 h 10020"/>
                  <a:gd name="connsiteX61" fmla="*/ 5544 w 10000"/>
                  <a:gd name="connsiteY61" fmla="*/ 8993 h 10020"/>
                  <a:gd name="connsiteX62" fmla="*/ 5569 w 10000"/>
                  <a:gd name="connsiteY62" fmla="*/ 8986 h 10020"/>
                  <a:gd name="connsiteX63" fmla="*/ 5594 w 10000"/>
                  <a:gd name="connsiteY63" fmla="*/ 8986 h 10020"/>
                  <a:gd name="connsiteX64" fmla="*/ 5614 w 10000"/>
                  <a:gd name="connsiteY64" fmla="*/ 8986 h 10020"/>
                  <a:gd name="connsiteX65" fmla="*/ 5639 w 10000"/>
                  <a:gd name="connsiteY65" fmla="*/ 8986 h 10020"/>
                  <a:gd name="connsiteX66" fmla="*/ 5744 w 10000"/>
                  <a:gd name="connsiteY66" fmla="*/ 8993 h 10020"/>
                  <a:gd name="connsiteX67" fmla="*/ 5839 w 10000"/>
                  <a:gd name="connsiteY67" fmla="*/ 9026 h 10020"/>
                  <a:gd name="connsiteX68" fmla="*/ 5934 w 10000"/>
                  <a:gd name="connsiteY68" fmla="*/ 9072 h 10020"/>
                  <a:gd name="connsiteX69" fmla="*/ 6019 w 10000"/>
                  <a:gd name="connsiteY69" fmla="*/ 9139 h 10020"/>
                  <a:gd name="connsiteX70" fmla="*/ 6099 w 10000"/>
                  <a:gd name="connsiteY70" fmla="*/ 9218 h 10020"/>
                  <a:gd name="connsiteX71" fmla="*/ 6169 w 10000"/>
                  <a:gd name="connsiteY71" fmla="*/ 9304 h 10020"/>
                  <a:gd name="connsiteX72" fmla="*/ 6224 w 10000"/>
                  <a:gd name="connsiteY72" fmla="*/ 9417 h 10020"/>
                  <a:gd name="connsiteX73" fmla="*/ 6274 w 10000"/>
                  <a:gd name="connsiteY73" fmla="*/ 9529 h 10020"/>
                  <a:gd name="connsiteX74" fmla="*/ 3422 w 10000"/>
                  <a:gd name="connsiteY74" fmla="*/ 9529 h 10020"/>
                  <a:gd name="connsiteX75" fmla="*/ 3452 w 10000"/>
                  <a:gd name="connsiteY75" fmla="*/ 9443 h 10020"/>
                  <a:gd name="connsiteX76" fmla="*/ 3492 w 10000"/>
                  <a:gd name="connsiteY76" fmla="*/ 9357 h 10020"/>
                  <a:gd name="connsiteX77" fmla="*/ 3531 w 10000"/>
                  <a:gd name="connsiteY77" fmla="*/ 9291 h 10020"/>
                  <a:gd name="connsiteX78" fmla="*/ 3586 w 10000"/>
                  <a:gd name="connsiteY78" fmla="*/ 9225 h 10020"/>
                  <a:gd name="connsiteX79" fmla="*/ 3636 w 10000"/>
                  <a:gd name="connsiteY79" fmla="*/ 9172 h 10020"/>
                  <a:gd name="connsiteX80" fmla="*/ 3696 w 10000"/>
                  <a:gd name="connsiteY80" fmla="*/ 9119 h 10020"/>
                  <a:gd name="connsiteX81" fmla="*/ 3756 w 10000"/>
                  <a:gd name="connsiteY81" fmla="*/ 9079 h 10020"/>
                  <a:gd name="connsiteX82" fmla="*/ 3826 w 10000"/>
                  <a:gd name="connsiteY82" fmla="*/ 9046 h 10020"/>
                  <a:gd name="connsiteX83" fmla="*/ 3826 w 10000"/>
                  <a:gd name="connsiteY83" fmla="*/ 8197 h 10020"/>
                  <a:gd name="connsiteX84" fmla="*/ 1469 w 10000"/>
                  <a:gd name="connsiteY84" fmla="*/ 8211 h 10020"/>
                  <a:gd name="connsiteX85" fmla="*/ 1469 w 10000"/>
                  <a:gd name="connsiteY85" fmla="*/ 8840 h 10020"/>
                  <a:gd name="connsiteX86" fmla="*/ 1424 w 10000"/>
                  <a:gd name="connsiteY86" fmla="*/ 8920 h 10020"/>
                  <a:gd name="connsiteX87" fmla="*/ 1389 w 10000"/>
                  <a:gd name="connsiteY87" fmla="*/ 9006 h 10020"/>
                  <a:gd name="connsiteX88" fmla="*/ 1364 w 10000"/>
                  <a:gd name="connsiteY88" fmla="*/ 9099 h 10020"/>
                  <a:gd name="connsiteX89" fmla="*/ 1354 w 10000"/>
                  <a:gd name="connsiteY89" fmla="*/ 9205 h 10020"/>
                  <a:gd name="connsiteX90" fmla="*/ 1334 w 10000"/>
                  <a:gd name="connsiteY90" fmla="*/ 9198 h 10020"/>
                  <a:gd name="connsiteX91" fmla="*/ 1319 w 10000"/>
                  <a:gd name="connsiteY91" fmla="*/ 9198 h 10020"/>
                  <a:gd name="connsiteX92" fmla="*/ 1299 w 10000"/>
                  <a:gd name="connsiteY92" fmla="*/ 9192 h 10020"/>
                  <a:gd name="connsiteX93" fmla="*/ 1279 w 10000"/>
                  <a:gd name="connsiteY93" fmla="*/ 9192 h 10020"/>
                  <a:gd name="connsiteX94" fmla="*/ 1214 w 10000"/>
                  <a:gd name="connsiteY94" fmla="*/ 9198 h 10020"/>
                  <a:gd name="connsiteX95" fmla="*/ 1159 w 10000"/>
                  <a:gd name="connsiteY95" fmla="*/ 9218 h 10020"/>
                  <a:gd name="connsiteX96" fmla="*/ 1104 w 10000"/>
                  <a:gd name="connsiteY96" fmla="*/ 9245 h 10020"/>
                  <a:gd name="connsiteX97" fmla="*/ 1054 w 10000"/>
                  <a:gd name="connsiteY97" fmla="*/ 9284 h 10020"/>
                  <a:gd name="connsiteX98" fmla="*/ 1009 w 10000"/>
                  <a:gd name="connsiteY98" fmla="*/ 9337 h 10020"/>
                  <a:gd name="connsiteX99" fmla="*/ 969 w 10000"/>
                  <a:gd name="connsiteY99" fmla="*/ 9390 h 10020"/>
                  <a:gd name="connsiteX100" fmla="*/ 934 w 10000"/>
                  <a:gd name="connsiteY100" fmla="*/ 9457 h 10020"/>
                  <a:gd name="connsiteX101" fmla="*/ 904 w 10000"/>
                  <a:gd name="connsiteY101" fmla="*/ 9529 h 10020"/>
                  <a:gd name="connsiteX102" fmla="*/ 415 w 10000"/>
                  <a:gd name="connsiteY102" fmla="*/ 9529 h 10020"/>
                  <a:gd name="connsiteX103" fmla="*/ 0 w 10000"/>
                  <a:gd name="connsiteY103" fmla="*/ 10000 h 10020"/>
                  <a:gd name="connsiteX104" fmla="*/ 1760 w 10000"/>
                  <a:gd name="connsiteY104" fmla="*/ 10020 h 10020"/>
                  <a:gd name="connsiteX105" fmla="*/ 9725 w 10000"/>
                  <a:gd name="connsiteY105" fmla="*/ 10000 h 10020"/>
                  <a:gd name="connsiteX106" fmla="*/ 10000 w 10000"/>
                  <a:gd name="connsiteY106" fmla="*/ 9529 h 10020"/>
                  <a:gd name="connsiteX107" fmla="*/ 8546 w 10000"/>
                  <a:gd name="connsiteY107" fmla="*/ 9529 h 10020"/>
                  <a:gd name="connsiteX0" fmla="*/ 8131 w 9585"/>
                  <a:gd name="connsiteY0" fmla="*/ 9529 h 10020"/>
                  <a:gd name="connsiteX1" fmla="*/ 8131 w 9585"/>
                  <a:gd name="connsiteY1" fmla="*/ 7382 h 10020"/>
                  <a:gd name="connsiteX2" fmla="*/ 7517 w 9585"/>
                  <a:gd name="connsiteY2" fmla="*/ 7382 h 10020"/>
                  <a:gd name="connsiteX3" fmla="*/ 7517 w 9585"/>
                  <a:gd name="connsiteY3" fmla="*/ 4129 h 10020"/>
                  <a:gd name="connsiteX4" fmla="*/ 5999 w 9585"/>
                  <a:gd name="connsiteY4" fmla="*/ 4129 h 10020"/>
                  <a:gd name="connsiteX5" fmla="*/ 5999 w 9585"/>
                  <a:gd name="connsiteY5" fmla="*/ 3817 h 10020"/>
                  <a:gd name="connsiteX6" fmla="*/ 7212 w 9585"/>
                  <a:gd name="connsiteY6" fmla="*/ 3817 h 10020"/>
                  <a:gd name="connsiteX7" fmla="*/ 7212 w 9585"/>
                  <a:gd name="connsiteY7" fmla="*/ 3499 h 10020"/>
                  <a:gd name="connsiteX8" fmla="*/ 5999 w 9585"/>
                  <a:gd name="connsiteY8" fmla="*/ 3499 h 10020"/>
                  <a:gd name="connsiteX9" fmla="*/ 5999 w 9585"/>
                  <a:gd name="connsiteY9" fmla="*/ 1365 h 10020"/>
                  <a:gd name="connsiteX10" fmla="*/ 4215 w 9585"/>
                  <a:gd name="connsiteY10" fmla="*/ 550 h 10020"/>
                  <a:gd name="connsiteX11" fmla="*/ 4215 w 9585"/>
                  <a:gd name="connsiteY11" fmla="*/ 5673 h 10020"/>
                  <a:gd name="connsiteX12" fmla="*/ 3931 w 9585"/>
                  <a:gd name="connsiteY12" fmla="*/ 5679 h 10020"/>
                  <a:gd name="connsiteX13" fmla="*/ 3931 w 9585"/>
                  <a:gd name="connsiteY13" fmla="*/ 1756 h 10020"/>
                  <a:gd name="connsiteX14" fmla="*/ 3331 w 9585"/>
                  <a:gd name="connsiteY14" fmla="*/ 2061 h 10020"/>
                  <a:gd name="connsiteX15" fmla="*/ 3007 w 9585"/>
                  <a:gd name="connsiteY15" fmla="*/ 2061 h 10020"/>
                  <a:gd name="connsiteX16" fmla="*/ 3007 w 9585"/>
                  <a:gd name="connsiteY16" fmla="*/ 0 h 10020"/>
                  <a:gd name="connsiteX17" fmla="*/ 2887 w 9585"/>
                  <a:gd name="connsiteY17" fmla="*/ 0 h 10020"/>
                  <a:gd name="connsiteX18" fmla="*/ 2887 w 9585"/>
                  <a:gd name="connsiteY18" fmla="*/ 2061 h 10020"/>
                  <a:gd name="connsiteX19" fmla="*/ 2612 w 9585"/>
                  <a:gd name="connsiteY19" fmla="*/ 2061 h 10020"/>
                  <a:gd name="connsiteX20" fmla="*/ 2612 w 9585"/>
                  <a:gd name="connsiteY20" fmla="*/ 2492 h 10020"/>
                  <a:gd name="connsiteX21" fmla="*/ 2117 w 9585"/>
                  <a:gd name="connsiteY21" fmla="*/ 2816 h 10020"/>
                  <a:gd name="connsiteX22" fmla="*/ 2117 w 9585"/>
                  <a:gd name="connsiteY22" fmla="*/ 4414 h 10020"/>
                  <a:gd name="connsiteX23" fmla="*/ 1853 w 9585"/>
                  <a:gd name="connsiteY23" fmla="*/ 4414 h 10020"/>
                  <a:gd name="connsiteX24" fmla="*/ 1853 w 9585"/>
                  <a:gd name="connsiteY24" fmla="*/ 4838 h 10020"/>
                  <a:gd name="connsiteX25" fmla="*/ 2117 w 9585"/>
                  <a:gd name="connsiteY25" fmla="*/ 4838 h 10020"/>
                  <a:gd name="connsiteX26" fmla="*/ 2117 w 9585"/>
                  <a:gd name="connsiteY26" fmla="*/ 5368 h 10020"/>
                  <a:gd name="connsiteX27" fmla="*/ 1853 w 9585"/>
                  <a:gd name="connsiteY27" fmla="*/ 5368 h 10020"/>
                  <a:gd name="connsiteX28" fmla="*/ 1853 w 9585"/>
                  <a:gd name="connsiteY28" fmla="*/ 5792 h 10020"/>
                  <a:gd name="connsiteX29" fmla="*/ 2117 w 9585"/>
                  <a:gd name="connsiteY29" fmla="*/ 5792 h 10020"/>
                  <a:gd name="connsiteX30" fmla="*/ 2117 w 9585"/>
                  <a:gd name="connsiteY30" fmla="*/ 7044 h 10020"/>
                  <a:gd name="connsiteX31" fmla="*/ 1328 w 9585"/>
                  <a:gd name="connsiteY31" fmla="*/ 7044 h 10020"/>
                  <a:gd name="connsiteX32" fmla="*/ 1328 w 9585"/>
                  <a:gd name="connsiteY32" fmla="*/ 7820 h 10020"/>
                  <a:gd name="connsiteX33" fmla="*/ 1733 w 9585"/>
                  <a:gd name="connsiteY33" fmla="*/ 7840 h 10020"/>
                  <a:gd name="connsiteX34" fmla="*/ 2282 w 9585"/>
                  <a:gd name="connsiteY34" fmla="*/ 7316 h 10020"/>
                  <a:gd name="connsiteX35" fmla="*/ 2277 w 9585"/>
                  <a:gd name="connsiteY35" fmla="*/ 7820 h 10020"/>
                  <a:gd name="connsiteX36" fmla="*/ 2782 w 9585"/>
                  <a:gd name="connsiteY36" fmla="*/ 7369 h 10020"/>
                  <a:gd name="connsiteX37" fmla="*/ 2782 w 9585"/>
                  <a:gd name="connsiteY37" fmla="*/ 7820 h 10020"/>
                  <a:gd name="connsiteX38" fmla="*/ 3281 w 9585"/>
                  <a:gd name="connsiteY38" fmla="*/ 7362 h 10020"/>
                  <a:gd name="connsiteX39" fmla="*/ 3286 w 9585"/>
                  <a:gd name="connsiteY39" fmla="*/ 7813 h 10020"/>
                  <a:gd name="connsiteX40" fmla="*/ 3766 w 9585"/>
                  <a:gd name="connsiteY40" fmla="*/ 7329 h 10020"/>
                  <a:gd name="connsiteX41" fmla="*/ 3766 w 9585"/>
                  <a:gd name="connsiteY41" fmla="*/ 8615 h 10020"/>
                  <a:gd name="connsiteX42" fmla="*/ 3821 w 9585"/>
                  <a:gd name="connsiteY42" fmla="*/ 8522 h 10020"/>
                  <a:gd name="connsiteX43" fmla="*/ 3876 w 9585"/>
                  <a:gd name="connsiteY43" fmla="*/ 8436 h 10020"/>
                  <a:gd name="connsiteX44" fmla="*/ 3941 w 9585"/>
                  <a:gd name="connsiteY44" fmla="*/ 8363 h 10020"/>
                  <a:gd name="connsiteX45" fmla="*/ 4016 w 9585"/>
                  <a:gd name="connsiteY45" fmla="*/ 8297 h 10020"/>
                  <a:gd name="connsiteX46" fmla="*/ 4090 w 9585"/>
                  <a:gd name="connsiteY46" fmla="*/ 8250 h 10020"/>
                  <a:gd name="connsiteX47" fmla="*/ 4170 w 9585"/>
                  <a:gd name="connsiteY47" fmla="*/ 8217 h 10020"/>
                  <a:gd name="connsiteX48" fmla="*/ 4255 w 9585"/>
                  <a:gd name="connsiteY48" fmla="*/ 8191 h 10020"/>
                  <a:gd name="connsiteX49" fmla="*/ 4350 w 9585"/>
                  <a:gd name="connsiteY49" fmla="*/ 8184 h 10020"/>
                  <a:gd name="connsiteX50" fmla="*/ 4480 w 9585"/>
                  <a:gd name="connsiteY50" fmla="*/ 8197 h 10020"/>
                  <a:gd name="connsiteX51" fmla="*/ 4610 w 9585"/>
                  <a:gd name="connsiteY51" fmla="*/ 8244 h 10020"/>
                  <a:gd name="connsiteX52" fmla="*/ 4715 w 9585"/>
                  <a:gd name="connsiteY52" fmla="*/ 8323 h 10020"/>
                  <a:gd name="connsiteX53" fmla="*/ 4820 w 9585"/>
                  <a:gd name="connsiteY53" fmla="*/ 8423 h 10020"/>
                  <a:gd name="connsiteX54" fmla="*/ 4910 w 9585"/>
                  <a:gd name="connsiteY54" fmla="*/ 8542 h 10020"/>
                  <a:gd name="connsiteX55" fmla="*/ 4970 w 9585"/>
                  <a:gd name="connsiteY55" fmla="*/ 8688 h 10020"/>
                  <a:gd name="connsiteX56" fmla="*/ 5025 w 9585"/>
                  <a:gd name="connsiteY56" fmla="*/ 8840 h 10020"/>
                  <a:gd name="connsiteX57" fmla="*/ 5045 w 9585"/>
                  <a:gd name="connsiteY57" fmla="*/ 9006 h 10020"/>
                  <a:gd name="connsiteX58" fmla="*/ 5070 w 9585"/>
                  <a:gd name="connsiteY58" fmla="*/ 8999 h 10020"/>
                  <a:gd name="connsiteX59" fmla="*/ 5089 w 9585"/>
                  <a:gd name="connsiteY59" fmla="*/ 8999 h 10020"/>
                  <a:gd name="connsiteX60" fmla="*/ 5109 w 9585"/>
                  <a:gd name="connsiteY60" fmla="*/ 8993 h 10020"/>
                  <a:gd name="connsiteX61" fmla="*/ 5129 w 9585"/>
                  <a:gd name="connsiteY61" fmla="*/ 8993 h 10020"/>
                  <a:gd name="connsiteX62" fmla="*/ 5154 w 9585"/>
                  <a:gd name="connsiteY62" fmla="*/ 8986 h 10020"/>
                  <a:gd name="connsiteX63" fmla="*/ 5179 w 9585"/>
                  <a:gd name="connsiteY63" fmla="*/ 8986 h 10020"/>
                  <a:gd name="connsiteX64" fmla="*/ 5199 w 9585"/>
                  <a:gd name="connsiteY64" fmla="*/ 8986 h 10020"/>
                  <a:gd name="connsiteX65" fmla="*/ 5224 w 9585"/>
                  <a:gd name="connsiteY65" fmla="*/ 8986 h 10020"/>
                  <a:gd name="connsiteX66" fmla="*/ 5329 w 9585"/>
                  <a:gd name="connsiteY66" fmla="*/ 8993 h 10020"/>
                  <a:gd name="connsiteX67" fmla="*/ 5424 w 9585"/>
                  <a:gd name="connsiteY67" fmla="*/ 9026 h 10020"/>
                  <a:gd name="connsiteX68" fmla="*/ 5519 w 9585"/>
                  <a:gd name="connsiteY68" fmla="*/ 9072 h 10020"/>
                  <a:gd name="connsiteX69" fmla="*/ 5604 w 9585"/>
                  <a:gd name="connsiteY69" fmla="*/ 9139 h 10020"/>
                  <a:gd name="connsiteX70" fmla="*/ 5684 w 9585"/>
                  <a:gd name="connsiteY70" fmla="*/ 9218 h 10020"/>
                  <a:gd name="connsiteX71" fmla="*/ 5754 w 9585"/>
                  <a:gd name="connsiteY71" fmla="*/ 9304 h 10020"/>
                  <a:gd name="connsiteX72" fmla="*/ 5809 w 9585"/>
                  <a:gd name="connsiteY72" fmla="*/ 9417 h 10020"/>
                  <a:gd name="connsiteX73" fmla="*/ 5859 w 9585"/>
                  <a:gd name="connsiteY73" fmla="*/ 9529 h 10020"/>
                  <a:gd name="connsiteX74" fmla="*/ 3007 w 9585"/>
                  <a:gd name="connsiteY74" fmla="*/ 9529 h 10020"/>
                  <a:gd name="connsiteX75" fmla="*/ 3037 w 9585"/>
                  <a:gd name="connsiteY75" fmla="*/ 9443 h 10020"/>
                  <a:gd name="connsiteX76" fmla="*/ 3077 w 9585"/>
                  <a:gd name="connsiteY76" fmla="*/ 9357 h 10020"/>
                  <a:gd name="connsiteX77" fmla="*/ 3116 w 9585"/>
                  <a:gd name="connsiteY77" fmla="*/ 9291 h 10020"/>
                  <a:gd name="connsiteX78" fmla="*/ 3171 w 9585"/>
                  <a:gd name="connsiteY78" fmla="*/ 9225 h 10020"/>
                  <a:gd name="connsiteX79" fmla="*/ 3221 w 9585"/>
                  <a:gd name="connsiteY79" fmla="*/ 9172 h 10020"/>
                  <a:gd name="connsiteX80" fmla="*/ 3281 w 9585"/>
                  <a:gd name="connsiteY80" fmla="*/ 9119 h 10020"/>
                  <a:gd name="connsiteX81" fmla="*/ 3341 w 9585"/>
                  <a:gd name="connsiteY81" fmla="*/ 9079 h 10020"/>
                  <a:gd name="connsiteX82" fmla="*/ 3411 w 9585"/>
                  <a:gd name="connsiteY82" fmla="*/ 9046 h 10020"/>
                  <a:gd name="connsiteX83" fmla="*/ 3411 w 9585"/>
                  <a:gd name="connsiteY83" fmla="*/ 8197 h 10020"/>
                  <a:gd name="connsiteX84" fmla="*/ 1054 w 9585"/>
                  <a:gd name="connsiteY84" fmla="*/ 8211 h 10020"/>
                  <a:gd name="connsiteX85" fmla="*/ 1054 w 9585"/>
                  <a:gd name="connsiteY85" fmla="*/ 8840 h 10020"/>
                  <a:gd name="connsiteX86" fmla="*/ 1009 w 9585"/>
                  <a:gd name="connsiteY86" fmla="*/ 8920 h 10020"/>
                  <a:gd name="connsiteX87" fmla="*/ 974 w 9585"/>
                  <a:gd name="connsiteY87" fmla="*/ 9006 h 10020"/>
                  <a:gd name="connsiteX88" fmla="*/ 949 w 9585"/>
                  <a:gd name="connsiteY88" fmla="*/ 9099 h 10020"/>
                  <a:gd name="connsiteX89" fmla="*/ 939 w 9585"/>
                  <a:gd name="connsiteY89" fmla="*/ 9205 h 10020"/>
                  <a:gd name="connsiteX90" fmla="*/ 919 w 9585"/>
                  <a:gd name="connsiteY90" fmla="*/ 9198 h 10020"/>
                  <a:gd name="connsiteX91" fmla="*/ 904 w 9585"/>
                  <a:gd name="connsiteY91" fmla="*/ 9198 h 10020"/>
                  <a:gd name="connsiteX92" fmla="*/ 884 w 9585"/>
                  <a:gd name="connsiteY92" fmla="*/ 9192 h 10020"/>
                  <a:gd name="connsiteX93" fmla="*/ 864 w 9585"/>
                  <a:gd name="connsiteY93" fmla="*/ 9192 h 10020"/>
                  <a:gd name="connsiteX94" fmla="*/ 799 w 9585"/>
                  <a:gd name="connsiteY94" fmla="*/ 9198 h 10020"/>
                  <a:gd name="connsiteX95" fmla="*/ 744 w 9585"/>
                  <a:gd name="connsiteY95" fmla="*/ 9218 h 10020"/>
                  <a:gd name="connsiteX96" fmla="*/ 689 w 9585"/>
                  <a:gd name="connsiteY96" fmla="*/ 9245 h 10020"/>
                  <a:gd name="connsiteX97" fmla="*/ 639 w 9585"/>
                  <a:gd name="connsiteY97" fmla="*/ 9284 h 10020"/>
                  <a:gd name="connsiteX98" fmla="*/ 594 w 9585"/>
                  <a:gd name="connsiteY98" fmla="*/ 9337 h 10020"/>
                  <a:gd name="connsiteX99" fmla="*/ 554 w 9585"/>
                  <a:gd name="connsiteY99" fmla="*/ 9390 h 10020"/>
                  <a:gd name="connsiteX100" fmla="*/ 519 w 9585"/>
                  <a:gd name="connsiteY100" fmla="*/ 9457 h 10020"/>
                  <a:gd name="connsiteX101" fmla="*/ 489 w 9585"/>
                  <a:gd name="connsiteY101" fmla="*/ 9529 h 10020"/>
                  <a:gd name="connsiteX102" fmla="*/ 0 w 9585"/>
                  <a:gd name="connsiteY102" fmla="*/ 9529 h 10020"/>
                  <a:gd name="connsiteX103" fmla="*/ 470 w 9585"/>
                  <a:gd name="connsiteY103" fmla="*/ 9951 h 10020"/>
                  <a:gd name="connsiteX104" fmla="*/ 1345 w 9585"/>
                  <a:gd name="connsiteY104" fmla="*/ 10020 h 10020"/>
                  <a:gd name="connsiteX105" fmla="*/ 9310 w 9585"/>
                  <a:gd name="connsiteY105" fmla="*/ 10000 h 10020"/>
                  <a:gd name="connsiteX106" fmla="*/ 9585 w 9585"/>
                  <a:gd name="connsiteY106" fmla="*/ 9529 h 10020"/>
                  <a:gd name="connsiteX107" fmla="*/ 8131 w 9585"/>
                  <a:gd name="connsiteY107" fmla="*/ 9529 h 10020"/>
                  <a:gd name="connsiteX0" fmla="*/ 7993 w 9510"/>
                  <a:gd name="connsiteY0" fmla="*/ 9510 h 10000"/>
                  <a:gd name="connsiteX1" fmla="*/ 7993 w 9510"/>
                  <a:gd name="connsiteY1" fmla="*/ 7367 h 10000"/>
                  <a:gd name="connsiteX2" fmla="*/ 7352 w 9510"/>
                  <a:gd name="connsiteY2" fmla="*/ 7367 h 10000"/>
                  <a:gd name="connsiteX3" fmla="*/ 7352 w 9510"/>
                  <a:gd name="connsiteY3" fmla="*/ 4121 h 10000"/>
                  <a:gd name="connsiteX4" fmla="*/ 5769 w 9510"/>
                  <a:gd name="connsiteY4" fmla="*/ 4121 h 10000"/>
                  <a:gd name="connsiteX5" fmla="*/ 5769 w 9510"/>
                  <a:gd name="connsiteY5" fmla="*/ 3809 h 10000"/>
                  <a:gd name="connsiteX6" fmla="*/ 7034 w 9510"/>
                  <a:gd name="connsiteY6" fmla="*/ 3809 h 10000"/>
                  <a:gd name="connsiteX7" fmla="*/ 7034 w 9510"/>
                  <a:gd name="connsiteY7" fmla="*/ 3492 h 10000"/>
                  <a:gd name="connsiteX8" fmla="*/ 5769 w 9510"/>
                  <a:gd name="connsiteY8" fmla="*/ 3492 h 10000"/>
                  <a:gd name="connsiteX9" fmla="*/ 5769 w 9510"/>
                  <a:gd name="connsiteY9" fmla="*/ 1362 h 10000"/>
                  <a:gd name="connsiteX10" fmla="*/ 3907 w 9510"/>
                  <a:gd name="connsiteY10" fmla="*/ 549 h 10000"/>
                  <a:gd name="connsiteX11" fmla="*/ 3907 w 9510"/>
                  <a:gd name="connsiteY11" fmla="*/ 5662 h 10000"/>
                  <a:gd name="connsiteX12" fmla="*/ 3611 w 9510"/>
                  <a:gd name="connsiteY12" fmla="*/ 5668 h 10000"/>
                  <a:gd name="connsiteX13" fmla="*/ 3611 w 9510"/>
                  <a:gd name="connsiteY13" fmla="*/ 1752 h 10000"/>
                  <a:gd name="connsiteX14" fmla="*/ 2985 w 9510"/>
                  <a:gd name="connsiteY14" fmla="*/ 2057 h 10000"/>
                  <a:gd name="connsiteX15" fmla="*/ 2647 w 9510"/>
                  <a:gd name="connsiteY15" fmla="*/ 2057 h 10000"/>
                  <a:gd name="connsiteX16" fmla="*/ 2647 w 9510"/>
                  <a:gd name="connsiteY16" fmla="*/ 0 h 10000"/>
                  <a:gd name="connsiteX17" fmla="*/ 2522 w 9510"/>
                  <a:gd name="connsiteY17" fmla="*/ 0 h 10000"/>
                  <a:gd name="connsiteX18" fmla="*/ 2522 w 9510"/>
                  <a:gd name="connsiteY18" fmla="*/ 2057 h 10000"/>
                  <a:gd name="connsiteX19" fmla="*/ 2235 w 9510"/>
                  <a:gd name="connsiteY19" fmla="*/ 2057 h 10000"/>
                  <a:gd name="connsiteX20" fmla="*/ 2235 w 9510"/>
                  <a:gd name="connsiteY20" fmla="*/ 2487 h 10000"/>
                  <a:gd name="connsiteX21" fmla="*/ 1719 w 9510"/>
                  <a:gd name="connsiteY21" fmla="*/ 2810 h 10000"/>
                  <a:gd name="connsiteX22" fmla="*/ 1719 w 9510"/>
                  <a:gd name="connsiteY22" fmla="*/ 4405 h 10000"/>
                  <a:gd name="connsiteX23" fmla="*/ 1443 w 9510"/>
                  <a:gd name="connsiteY23" fmla="*/ 4405 h 10000"/>
                  <a:gd name="connsiteX24" fmla="*/ 1443 w 9510"/>
                  <a:gd name="connsiteY24" fmla="*/ 4828 h 10000"/>
                  <a:gd name="connsiteX25" fmla="*/ 1719 w 9510"/>
                  <a:gd name="connsiteY25" fmla="*/ 4828 h 10000"/>
                  <a:gd name="connsiteX26" fmla="*/ 1719 w 9510"/>
                  <a:gd name="connsiteY26" fmla="*/ 5357 h 10000"/>
                  <a:gd name="connsiteX27" fmla="*/ 1443 w 9510"/>
                  <a:gd name="connsiteY27" fmla="*/ 5357 h 10000"/>
                  <a:gd name="connsiteX28" fmla="*/ 1443 w 9510"/>
                  <a:gd name="connsiteY28" fmla="*/ 5780 h 10000"/>
                  <a:gd name="connsiteX29" fmla="*/ 1719 w 9510"/>
                  <a:gd name="connsiteY29" fmla="*/ 5780 h 10000"/>
                  <a:gd name="connsiteX30" fmla="*/ 1719 w 9510"/>
                  <a:gd name="connsiteY30" fmla="*/ 7030 h 10000"/>
                  <a:gd name="connsiteX31" fmla="*/ 895 w 9510"/>
                  <a:gd name="connsiteY31" fmla="*/ 7030 h 10000"/>
                  <a:gd name="connsiteX32" fmla="*/ 895 w 9510"/>
                  <a:gd name="connsiteY32" fmla="*/ 7804 h 10000"/>
                  <a:gd name="connsiteX33" fmla="*/ 1318 w 9510"/>
                  <a:gd name="connsiteY33" fmla="*/ 7824 h 10000"/>
                  <a:gd name="connsiteX34" fmla="*/ 1891 w 9510"/>
                  <a:gd name="connsiteY34" fmla="*/ 7301 h 10000"/>
                  <a:gd name="connsiteX35" fmla="*/ 1886 w 9510"/>
                  <a:gd name="connsiteY35" fmla="*/ 7804 h 10000"/>
                  <a:gd name="connsiteX36" fmla="*/ 2412 w 9510"/>
                  <a:gd name="connsiteY36" fmla="*/ 7354 h 10000"/>
                  <a:gd name="connsiteX37" fmla="*/ 2412 w 9510"/>
                  <a:gd name="connsiteY37" fmla="*/ 7804 h 10000"/>
                  <a:gd name="connsiteX38" fmla="*/ 2933 w 9510"/>
                  <a:gd name="connsiteY38" fmla="*/ 7347 h 10000"/>
                  <a:gd name="connsiteX39" fmla="*/ 2938 w 9510"/>
                  <a:gd name="connsiteY39" fmla="*/ 7797 h 10000"/>
                  <a:gd name="connsiteX40" fmla="*/ 3439 w 9510"/>
                  <a:gd name="connsiteY40" fmla="*/ 7314 h 10000"/>
                  <a:gd name="connsiteX41" fmla="*/ 3439 w 9510"/>
                  <a:gd name="connsiteY41" fmla="*/ 8598 h 10000"/>
                  <a:gd name="connsiteX42" fmla="*/ 3496 w 9510"/>
                  <a:gd name="connsiteY42" fmla="*/ 8505 h 10000"/>
                  <a:gd name="connsiteX43" fmla="*/ 3554 w 9510"/>
                  <a:gd name="connsiteY43" fmla="*/ 8419 h 10000"/>
                  <a:gd name="connsiteX44" fmla="*/ 3622 w 9510"/>
                  <a:gd name="connsiteY44" fmla="*/ 8346 h 10000"/>
                  <a:gd name="connsiteX45" fmla="*/ 3700 w 9510"/>
                  <a:gd name="connsiteY45" fmla="*/ 8280 h 10000"/>
                  <a:gd name="connsiteX46" fmla="*/ 3777 w 9510"/>
                  <a:gd name="connsiteY46" fmla="*/ 8234 h 10000"/>
                  <a:gd name="connsiteX47" fmla="*/ 3861 w 9510"/>
                  <a:gd name="connsiteY47" fmla="*/ 8201 h 10000"/>
                  <a:gd name="connsiteX48" fmla="*/ 3949 w 9510"/>
                  <a:gd name="connsiteY48" fmla="*/ 8175 h 10000"/>
                  <a:gd name="connsiteX49" fmla="*/ 4048 w 9510"/>
                  <a:gd name="connsiteY49" fmla="*/ 8168 h 10000"/>
                  <a:gd name="connsiteX50" fmla="*/ 4184 w 9510"/>
                  <a:gd name="connsiteY50" fmla="*/ 8181 h 10000"/>
                  <a:gd name="connsiteX51" fmla="*/ 4320 w 9510"/>
                  <a:gd name="connsiteY51" fmla="*/ 8228 h 10000"/>
                  <a:gd name="connsiteX52" fmla="*/ 4429 w 9510"/>
                  <a:gd name="connsiteY52" fmla="*/ 8306 h 10000"/>
                  <a:gd name="connsiteX53" fmla="*/ 4539 w 9510"/>
                  <a:gd name="connsiteY53" fmla="*/ 8406 h 10000"/>
                  <a:gd name="connsiteX54" fmla="*/ 4633 w 9510"/>
                  <a:gd name="connsiteY54" fmla="*/ 8525 h 10000"/>
                  <a:gd name="connsiteX55" fmla="*/ 4695 w 9510"/>
                  <a:gd name="connsiteY55" fmla="*/ 8671 h 10000"/>
                  <a:gd name="connsiteX56" fmla="*/ 4753 w 9510"/>
                  <a:gd name="connsiteY56" fmla="*/ 8822 h 10000"/>
                  <a:gd name="connsiteX57" fmla="*/ 4773 w 9510"/>
                  <a:gd name="connsiteY57" fmla="*/ 8988 h 10000"/>
                  <a:gd name="connsiteX58" fmla="*/ 4800 w 9510"/>
                  <a:gd name="connsiteY58" fmla="*/ 8981 h 10000"/>
                  <a:gd name="connsiteX59" fmla="*/ 4819 w 9510"/>
                  <a:gd name="connsiteY59" fmla="*/ 8981 h 10000"/>
                  <a:gd name="connsiteX60" fmla="*/ 4840 w 9510"/>
                  <a:gd name="connsiteY60" fmla="*/ 8975 h 10000"/>
                  <a:gd name="connsiteX61" fmla="*/ 4861 w 9510"/>
                  <a:gd name="connsiteY61" fmla="*/ 8975 h 10000"/>
                  <a:gd name="connsiteX62" fmla="*/ 4887 w 9510"/>
                  <a:gd name="connsiteY62" fmla="*/ 8968 h 10000"/>
                  <a:gd name="connsiteX63" fmla="*/ 4913 w 9510"/>
                  <a:gd name="connsiteY63" fmla="*/ 8968 h 10000"/>
                  <a:gd name="connsiteX64" fmla="*/ 4934 w 9510"/>
                  <a:gd name="connsiteY64" fmla="*/ 8968 h 10000"/>
                  <a:gd name="connsiteX65" fmla="*/ 4960 w 9510"/>
                  <a:gd name="connsiteY65" fmla="*/ 8968 h 10000"/>
                  <a:gd name="connsiteX66" fmla="*/ 5070 w 9510"/>
                  <a:gd name="connsiteY66" fmla="*/ 8975 h 10000"/>
                  <a:gd name="connsiteX67" fmla="*/ 5169 w 9510"/>
                  <a:gd name="connsiteY67" fmla="*/ 9008 h 10000"/>
                  <a:gd name="connsiteX68" fmla="*/ 5268 w 9510"/>
                  <a:gd name="connsiteY68" fmla="*/ 9054 h 10000"/>
                  <a:gd name="connsiteX69" fmla="*/ 5357 w 9510"/>
                  <a:gd name="connsiteY69" fmla="*/ 9121 h 10000"/>
                  <a:gd name="connsiteX70" fmla="*/ 5440 w 9510"/>
                  <a:gd name="connsiteY70" fmla="*/ 9200 h 10000"/>
                  <a:gd name="connsiteX71" fmla="*/ 5513 w 9510"/>
                  <a:gd name="connsiteY71" fmla="*/ 9285 h 10000"/>
                  <a:gd name="connsiteX72" fmla="*/ 5571 w 9510"/>
                  <a:gd name="connsiteY72" fmla="*/ 9398 h 10000"/>
                  <a:gd name="connsiteX73" fmla="*/ 5623 w 9510"/>
                  <a:gd name="connsiteY73" fmla="*/ 9510 h 10000"/>
                  <a:gd name="connsiteX74" fmla="*/ 2647 w 9510"/>
                  <a:gd name="connsiteY74" fmla="*/ 9510 h 10000"/>
                  <a:gd name="connsiteX75" fmla="*/ 2678 w 9510"/>
                  <a:gd name="connsiteY75" fmla="*/ 9424 h 10000"/>
                  <a:gd name="connsiteX76" fmla="*/ 2720 w 9510"/>
                  <a:gd name="connsiteY76" fmla="*/ 9338 h 10000"/>
                  <a:gd name="connsiteX77" fmla="*/ 2761 w 9510"/>
                  <a:gd name="connsiteY77" fmla="*/ 9272 h 10000"/>
                  <a:gd name="connsiteX78" fmla="*/ 2818 w 9510"/>
                  <a:gd name="connsiteY78" fmla="*/ 9207 h 10000"/>
                  <a:gd name="connsiteX79" fmla="*/ 2870 w 9510"/>
                  <a:gd name="connsiteY79" fmla="*/ 9154 h 10000"/>
                  <a:gd name="connsiteX80" fmla="*/ 2933 w 9510"/>
                  <a:gd name="connsiteY80" fmla="*/ 9101 h 10000"/>
                  <a:gd name="connsiteX81" fmla="*/ 2996 w 9510"/>
                  <a:gd name="connsiteY81" fmla="*/ 9061 h 10000"/>
                  <a:gd name="connsiteX82" fmla="*/ 3069 w 9510"/>
                  <a:gd name="connsiteY82" fmla="*/ 9028 h 10000"/>
                  <a:gd name="connsiteX83" fmla="*/ 3069 w 9510"/>
                  <a:gd name="connsiteY83" fmla="*/ 8181 h 10000"/>
                  <a:gd name="connsiteX84" fmla="*/ 610 w 9510"/>
                  <a:gd name="connsiteY84" fmla="*/ 8195 h 10000"/>
                  <a:gd name="connsiteX85" fmla="*/ 610 w 9510"/>
                  <a:gd name="connsiteY85" fmla="*/ 8822 h 10000"/>
                  <a:gd name="connsiteX86" fmla="*/ 563 w 9510"/>
                  <a:gd name="connsiteY86" fmla="*/ 8902 h 10000"/>
                  <a:gd name="connsiteX87" fmla="*/ 526 w 9510"/>
                  <a:gd name="connsiteY87" fmla="*/ 8988 h 10000"/>
                  <a:gd name="connsiteX88" fmla="*/ 500 w 9510"/>
                  <a:gd name="connsiteY88" fmla="*/ 9081 h 10000"/>
                  <a:gd name="connsiteX89" fmla="*/ 490 w 9510"/>
                  <a:gd name="connsiteY89" fmla="*/ 9187 h 10000"/>
                  <a:gd name="connsiteX90" fmla="*/ 469 w 9510"/>
                  <a:gd name="connsiteY90" fmla="*/ 9180 h 10000"/>
                  <a:gd name="connsiteX91" fmla="*/ 453 w 9510"/>
                  <a:gd name="connsiteY91" fmla="*/ 9180 h 10000"/>
                  <a:gd name="connsiteX92" fmla="*/ 432 w 9510"/>
                  <a:gd name="connsiteY92" fmla="*/ 9174 h 10000"/>
                  <a:gd name="connsiteX93" fmla="*/ 411 w 9510"/>
                  <a:gd name="connsiteY93" fmla="*/ 9174 h 10000"/>
                  <a:gd name="connsiteX94" fmla="*/ 344 w 9510"/>
                  <a:gd name="connsiteY94" fmla="*/ 9180 h 10000"/>
                  <a:gd name="connsiteX95" fmla="*/ 286 w 9510"/>
                  <a:gd name="connsiteY95" fmla="*/ 9200 h 10000"/>
                  <a:gd name="connsiteX96" fmla="*/ 229 w 9510"/>
                  <a:gd name="connsiteY96" fmla="*/ 9227 h 10000"/>
                  <a:gd name="connsiteX97" fmla="*/ 177 w 9510"/>
                  <a:gd name="connsiteY97" fmla="*/ 9265 h 10000"/>
                  <a:gd name="connsiteX98" fmla="*/ 130 w 9510"/>
                  <a:gd name="connsiteY98" fmla="*/ 9318 h 10000"/>
                  <a:gd name="connsiteX99" fmla="*/ 88 w 9510"/>
                  <a:gd name="connsiteY99" fmla="*/ 9371 h 10000"/>
                  <a:gd name="connsiteX100" fmla="*/ 51 w 9510"/>
                  <a:gd name="connsiteY100" fmla="*/ 9438 h 10000"/>
                  <a:gd name="connsiteX101" fmla="*/ 20 w 9510"/>
                  <a:gd name="connsiteY101" fmla="*/ 9510 h 10000"/>
                  <a:gd name="connsiteX102" fmla="*/ 203 w 9510"/>
                  <a:gd name="connsiteY102" fmla="*/ 9461 h 10000"/>
                  <a:gd name="connsiteX103" fmla="*/ 0 w 9510"/>
                  <a:gd name="connsiteY103" fmla="*/ 9931 h 10000"/>
                  <a:gd name="connsiteX104" fmla="*/ 913 w 9510"/>
                  <a:gd name="connsiteY104" fmla="*/ 10000 h 10000"/>
                  <a:gd name="connsiteX105" fmla="*/ 9223 w 9510"/>
                  <a:gd name="connsiteY105" fmla="*/ 9980 h 10000"/>
                  <a:gd name="connsiteX106" fmla="*/ 9510 w 9510"/>
                  <a:gd name="connsiteY106" fmla="*/ 9510 h 10000"/>
                  <a:gd name="connsiteX107" fmla="*/ 7993 w 9510"/>
                  <a:gd name="connsiteY107" fmla="*/ 9510 h 10000"/>
                  <a:gd name="connsiteX0" fmla="*/ 8405 w 10000"/>
                  <a:gd name="connsiteY0" fmla="*/ 9510 h 10000"/>
                  <a:gd name="connsiteX1" fmla="*/ 8405 w 10000"/>
                  <a:gd name="connsiteY1" fmla="*/ 7367 h 10000"/>
                  <a:gd name="connsiteX2" fmla="*/ 7731 w 10000"/>
                  <a:gd name="connsiteY2" fmla="*/ 7367 h 10000"/>
                  <a:gd name="connsiteX3" fmla="*/ 7731 w 10000"/>
                  <a:gd name="connsiteY3" fmla="*/ 4121 h 10000"/>
                  <a:gd name="connsiteX4" fmla="*/ 6066 w 10000"/>
                  <a:gd name="connsiteY4" fmla="*/ 4121 h 10000"/>
                  <a:gd name="connsiteX5" fmla="*/ 6066 w 10000"/>
                  <a:gd name="connsiteY5" fmla="*/ 3809 h 10000"/>
                  <a:gd name="connsiteX6" fmla="*/ 7396 w 10000"/>
                  <a:gd name="connsiteY6" fmla="*/ 3809 h 10000"/>
                  <a:gd name="connsiteX7" fmla="*/ 7396 w 10000"/>
                  <a:gd name="connsiteY7" fmla="*/ 3492 h 10000"/>
                  <a:gd name="connsiteX8" fmla="*/ 6066 w 10000"/>
                  <a:gd name="connsiteY8" fmla="*/ 3492 h 10000"/>
                  <a:gd name="connsiteX9" fmla="*/ 6066 w 10000"/>
                  <a:gd name="connsiteY9" fmla="*/ 1362 h 10000"/>
                  <a:gd name="connsiteX10" fmla="*/ 4108 w 10000"/>
                  <a:gd name="connsiteY10" fmla="*/ 549 h 10000"/>
                  <a:gd name="connsiteX11" fmla="*/ 4108 w 10000"/>
                  <a:gd name="connsiteY11" fmla="*/ 5662 h 10000"/>
                  <a:gd name="connsiteX12" fmla="*/ 3797 w 10000"/>
                  <a:gd name="connsiteY12" fmla="*/ 5668 h 10000"/>
                  <a:gd name="connsiteX13" fmla="*/ 3797 w 10000"/>
                  <a:gd name="connsiteY13" fmla="*/ 1752 h 10000"/>
                  <a:gd name="connsiteX14" fmla="*/ 3139 w 10000"/>
                  <a:gd name="connsiteY14" fmla="*/ 2057 h 10000"/>
                  <a:gd name="connsiteX15" fmla="*/ 2783 w 10000"/>
                  <a:gd name="connsiteY15" fmla="*/ 2057 h 10000"/>
                  <a:gd name="connsiteX16" fmla="*/ 2783 w 10000"/>
                  <a:gd name="connsiteY16" fmla="*/ 0 h 10000"/>
                  <a:gd name="connsiteX17" fmla="*/ 2652 w 10000"/>
                  <a:gd name="connsiteY17" fmla="*/ 0 h 10000"/>
                  <a:gd name="connsiteX18" fmla="*/ 2652 w 10000"/>
                  <a:gd name="connsiteY18" fmla="*/ 2057 h 10000"/>
                  <a:gd name="connsiteX19" fmla="*/ 2350 w 10000"/>
                  <a:gd name="connsiteY19" fmla="*/ 2057 h 10000"/>
                  <a:gd name="connsiteX20" fmla="*/ 2350 w 10000"/>
                  <a:gd name="connsiteY20" fmla="*/ 2487 h 10000"/>
                  <a:gd name="connsiteX21" fmla="*/ 1808 w 10000"/>
                  <a:gd name="connsiteY21" fmla="*/ 2810 h 10000"/>
                  <a:gd name="connsiteX22" fmla="*/ 1808 w 10000"/>
                  <a:gd name="connsiteY22" fmla="*/ 4405 h 10000"/>
                  <a:gd name="connsiteX23" fmla="*/ 1517 w 10000"/>
                  <a:gd name="connsiteY23" fmla="*/ 4405 h 10000"/>
                  <a:gd name="connsiteX24" fmla="*/ 1517 w 10000"/>
                  <a:gd name="connsiteY24" fmla="*/ 4828 h 10000"/>
                  <a:gd name="connsiteX25" fmla="*/ 1808 w 10000"/>
                  <a:gd name="connsiteY25" fmla="*/ 4828 h 10000"/>
                  <a:gd name="connsiteX26" fmla="*/ 1808 w 10000"/>
                  <a:gd name="connsiteY26" fmla="*/ 5357 h 10000"/>
                  <a:gd name="connsiteX27" fmla="*/ 1517 w 10000"/>
                  <a:gd name="connsiteY27" fmla="*/ 5357 h 10000"/>
                  <a:gd name="connsiteX28" fmla="*/ 1517 w 10000"/>
                  <a:gd name="connsiteY28" fmla="*/ 5780 h 10000"/>
                  <a:gd name="connsiteX29" fmla="*/ 1808 w 10000"/>
                  <a:gd name="connsiteY29" fmla="*/ 5780 h 10000"/>
                  <a:gd name="connsiteX30" fmla="*/ 1808 w 10000"/>
                  <a:gd name="connsiteY30" fmla="*/ 7030 h 10000"/>
                  <a:gd name="connsiteX31" fmla="*/ 941 w 10000"/>
                  <a:gd name="connsiteY31" fmla="*/ 7030 h 10000"/>
                  <a:gd name="connsiteX32" fmla="*/ 941 w 10000"/>
                  <a:gd name="connsiteY32" fmla="*/ 7804 h 10000"/>
                  <a:gd name="connsiteX33" fmla="*/ 1386 w 10000"/>
                  <a:gd name="connsiteY33" fmla="*/ 7824 h 10000"/>
                  <a:gd name="connsiteX34" fmla="*/ 1988 w 10000"/>
                  <a:gd name="connsiteY34" fmla="*/ 7301 h 10000"/>
                  <a:gd name="connsiteX35" fmla="*/ 1983 w 10000"/>
                  <a:gd name="connsiteY35" fmla="*/ 7804 h 10000"/>
                  <a:gd name="connsiteX36" fmla="*/ 2536 w 10000"/>
                  <a:gd name="connsiteY36" fmla="*/ 7354 h 10000"/>
                  <a:gd name="connsiteX37" fmla="*/ 2536 w 10000"/>
                  <a:gd name="connsiteY37" fmla="*/ 7804 h 10000"/>
                  <a:gd name="connsiteX38" fmla="*/ 3084 w 10000"/>
                  <a:gd name="connsiteY38" fmla="*/ 7347 h 10000"/>
                  <a:gd name="connsiteX39" fmla="*/ 3089 w 10000"/>
                  <a:gd name="connsiteY39" fmla="*/ 7797 h 10000"/>
                  <a:gd name="connsiteX40" fmla="*/ 3616 w 10000"/>
                  <a:gd name="connsiteY40" fmla="*/ 7314 h 10000"/>
                  <a:gd name="connsiteX41" fmla="*/ 3616 w 10000"/>
                  <a:gd name="connsiteY41" fmla="*/ 8598 h 10000"/>
                  <a:gd name="connsiteX42" fmla="*/ 3676 w 10000"/>
                  <a:gd name="connsiteY42" fmla="*/ 8505 h 10000"/>
                  <a:gd name="connsiteX43" fmla="*/ 3737 w 10000"/>
                  <a:gd name="connsiteY43" fmla="*/ 8419 h 10000"/>
                  <a:gd name="connsiteX44" fmla="*/ 3809 w 10000"/>
                  <a:gd name="connsiteY44" fmla="*/ 8346 h 10000"/>
                  <a:gd name="connsiteX45" fmla="*/ 3891 w 10000"/>
                  <a:gd name="connsiteY45" fmla="*/ 8280 h 10000"/>
                  <a:gd name="connsiteX46" fmla="*/ 3972 w 10000"/>
                  <a:gd name="connsiteY46" fmla="*/ 8234 h 10000"/>
                  <a:gd name="connsiteX47" fmla="*/ 4060 w 10000"/>
                  <a:gd name="connsiteY47" fmla="*/ 8201 h 10000"/>
                  <a:gd name="connsiteX48" fmla="*/ 4152 w 10000"/>
                  <a:gd name="connsiteY48" fmla="*/ 8175 h 10000"/>
                  <a:gd name="connsiteX49" fmla="*/ 4257 w 10000"/>
                  <a:gd name="connsiteY49" fmla="*/ 8168 h 10000"/>
                  <a:gd name="connsiteX50" fmla="*/ 4400 w 10000"/>
                  <a:gd name="connsiteY50" fmla="*/ 8181 h 10000"/>
                  <a:gd name="connsiteX51" fmla="*/ 4543 w 10000"/>
                  <a:gd name="connsiteY51" fmla="*/ 8228 h 10000"/>
                  <a:gd name="connsiteX52" fmla="*/ 4657 w 10000"/>
                  <a:gd name="connsiteY52" fmla="*/ 8306 h 10000"/>
                  <a:gd name="connsiteX53" fmla="*/ 4773 w 10000"/>
                  <a:gd name="connsiteY53" fmla="*/ 8406 h 10000"/>
                  <a:gd name="connsiteX54" fmla="*/ 4872 w 10000"/>
                  <a:gd name="connsiteY54" fmla="*/ 8525 h 10000"/>
                  <a:gd name="connsiteX55" fmla="*/ 4937 w 10000"/>
                  <a:gd name="connsiteY55" fmla="*/ 8671 h 10000"/>
                  <a:gd name="connsiteX56" fmla="*/ 4998 w 10000"/>
                  <a:gd name="connsiteY56" fmla="*/ 8822 h 10000"/>
                  <a:gd name="connsiteX57" fmla="*/ 5019 w 10000"/>
                  <a:gd name="connsiteY57" fmla="*/ 8988 h 10000"/>
                  <a:gd name="connsiteX58" fmla="*/ 5047 w 10000"/>
                  <a:gd name="connsiteY58" fmla="*/ 8981 h 10000"/>
                  <a:gd name="connsiteX59" fmla="*/ 5067 w 10000"/>
                  <a:gd name="connsiteY59" fmla="*/ 8981 h 10000"/>
                  <a:gd name="connsiteX60" fmla="*/ 5089 w 10000"/>
                  <a:gd name="connsiteY60" fmla="*/ 8975 h 10000"/>
                  <a:gd name="connsiteX61" fmla="*/ 5111 w 10000"/>
                  <a:gd name="connsiteY61" fmla="*/ 8975 h 10000"/>
                  <a:gd name="connsiteX62" fmla="*/ 5139 w 10000"/>
                  <a:gd name="connsiteY62" fmla="*/ 8968 h 10000"/>
                  <a:gd name="connsiteX63" fmla="*/ 5166 w 10000"/>
                  <a:gd name="connsiteY63" fmla="*/ 8968 h 10000"/>
                  <a:gd name="connsiteX64" fmla="*/ 5188 w 10000"/>
                  <a:gd name="connsiteY64" fmla="*/ 8968 h 10000"/>
                  <a:gd name="connsiteX65" fmla="*/ 5216 w 10000"/>
                  <a:gd name="connsiteY65" fmla="*/ 8968 h 10000"/>
                  <a:gd name="connsiteX66" fmla="*/ 5331 w 10000"/>
                  <a:gd name="connsiteY66" fmla="*/ 8975 h 10000"/>
                  <a:gd name="connsiteX67" fmla="*/ 5435 w 10000"/>
                  <a:gd name="connsiteY67" fmla="*/ 9008 h 10000"/>
                  <a:gd name="connsiteX68" fmla="*/ 5539 w 10000"/>
                  <a:gd name="connsiteY68" fmla="*/ 9054 h 10000"/>
                  <a:gd name="connsiteX69" fmla="*/ 5633 w 10000"/>
                  <a:gd name="connsiteY69" fmla="*/ 9121 h 10000"/>
                  <a:gd name="connsiteX70" fmla="*/ 5720 w 10000"/>
                  <a:gd name="connsiteY70" fmla="*/ 9200 h 10000"/>
                  <a:gd name="connsiteX71" fmla="*/ 5797 w 10000"/>
                  <a:gd name="connsiteY71" fmla="*/ 9285 h 10000"/>
                  <a:gd name="connsiteX72" fmla="*/ 5858 w 10000"/>
                  <a:gd name="connsiteY72" fmla="*/ 9398 h 10000"/>
                  <a:gd name="connsiteX73" fmla="*/ 5913 w 10000"/>
                  <a:gd name="connsiteY73" fmla="*/ 9510 h 10000"/>
                  <a:gd name="connsiteX74" fmla="*/ 2783 w 10000"/>
                  <a:gd name="connsiteY74" fmla="*/ 9510 h 10000"/>
                  <a:gd name="connsiteX75" fmla="*/ 2816 w 10000"/>
                  <a:gd name="connsiteY75" fmla="*/ 9424 h 10000"/>
                  <a:gd name="connsiteX76" fmla="*/ 2860 w 10000"/>
                  <a:gd name="connsiteY76" fmla="*/ 9338 h 10000"/>
                  <a:gd name="connsiteX77" fmla="*/ 2903 w 10000"/>
                  <a:gd name="connsiteY77" fmla="*/ 9272 h 10000"/>
                  <a:gd name="connsiteX78" fmla="*/ 2963 w 10000"/>
                  <a:gd name="connsiteY78" fmla="*/ 9207 h 10000"/>
                  <a:gd name="connsiteX79" fmla="*/ 3018 w 10000"/>
                  <a:gd name="connsiteY79" fmla="*/ 9154 h 10000"/>
                  <a:gd name="connsiteX80" fmla="*/ 3084 w 10000"/>
                  <a:gd name="connsiteY80" fmla="*/ 9101 h 10000"/>
                  <a:gd name="connsiteX81" fmla="*/ 3150 w 10000"/>
                  <a:gd name="connsiteY81" fmla="*/ 9061 h 10000"/>
                  <a:gd name="connsiteX82" fmla="*/ 3227 w 10000"/>
                  <a:gd name="connsiteY82" fmla="*/ 9028 h 10000"/>
                  <a:gd name="connsiteX83" fmla="*/ 3227 w 10000"/>
                  <a:gd name="connsiteY83" fmla="*/ 8181 h 10000"/>
                  <a:gd name="connsiteX84" fmla="*/ 641 w 10000"/>
                  <a:gd name="connsiteY84" fmla="*/ 8195 h 10000"/>
                  <a:gd name="connsiteX85" fmla="*/ 641 w 10000"/>
                  <a:gd name="connsiteY85" fmla="*/ 8822 h 10000"/>
                  <a:gd name="connsiteX86" fmla="*/ 592 w 10000"/>
                  <a:gd name="connsiteY86" fmla="*/ 8902 h 10000"/>
                  <a:gd name="connsiteX87" fmla="*/ 553 w 10000"/>
                  <a:gd name="connsiteY87" fmla="*/ 8988 h 10000"/>
                  <a:gd name="connsiteX88" fmla="*/ 526 w 10000"/>
                  <a:gd name="connsiteY88" fmla="*/ 9081 h 10000"/>
                  <a:gd name="connsiteX89" fmla="*/ 515 w 10000"/>
                  <a:gd name="connsiteY89" fmla="*/ 9187 h 10000"/>
                  <a:gd name="connsiteX90" fmla="*/ 493 w 10000"/>
                  <a:gd name="connsiteY90" fmla="*/ 9180 h 10000"/>
                  <a:gd name="connsiteX91" fmla="*/ 476 w 10000"/>
                  <a:gd name="connsiteY91" fmla="*/ 9180 h 10000"/>
                  <a:gd name="connsiteX92" fmla="*/ 454 w 10000"/>
                  <a:gd name="connsiteY92" fmla="*/ 9174 h 10000"/>
                  <a:gd name="connsiteX93" fmla="*/ 432 w 10000"/>
                  <a:gd name="connsiteY93" fmla="*/ 9174 h 10000"/>
                  <a:gd name="connsiteX94" fmla="*/ 362 w 10000"/>
                  <a:gd name="connsiteY94" fmla="*/ 9180 h 10000"/>
                  <a:gd name="connsiteX95" fmla="*/ 301 w 10000"/>
                  <a:gd name="connsiteY95" fmla="*/ 9200 h 10000"/>
                  <a:gd name="connsiteX96" fmla="*/ 241 w 10000"/>
                  <a:gd name="connsiteY96" fmla="*/ 9227 h 10000"/>
                  <a:gd name="connsiteX97" fmla="*/ 186 w 10000"/>
                  <a:gd name="connsiteY97" fmla="*/ 9265 h 10000"/>
                  <a:gd name="connsiteX98" fmla="*/ 137 w 10000"/>
                  <a:gd name="connsiteY98" fmla="*/ 9318 h 10000"/>
                  <a:gd name="connsiteX99" fmla="*/ 93 w 10000"/>
                  <a:gd name="connsiteY99" fmla="*/ 9371 h 10000"/>
                  <a:gd name="connsiteX100" fmla="*/ 54 w 10000"/>
                  <a:gd name="connsiteY100" fmla="*/ 9438 h 10000"/>
                  <a:gd name="connsiteX101" fmla="*/ 21 w 10000"/>
                  <a:gd name="connsiteY101" fmla="*/ 9510 h 10000"/>
                  <a:gd name="connsiteX102" fmla="*/ 213 w 10000"/>
                  <a:gd name="connsiteY102" fmla="*/ 9461 h 10000"/>
                  <a:gd name="connsiteX103" fmla="*/ 0 w 10000"/>
                  <a:gd name="connsiteY103" fmla="*/ 9931 h 10000"/>
                  <a:gd name="connsiteX104" fmla="*/ 960 w 10000"/>
                  <a:gd name="connsiteY104" fmla="*/ 10000 h 10000"/>
                  <a:gd name="connsiteX105" fmla="*/ 7149 w 10000"/>
                  <a:gd name="connsiteY105" fmla="*/ 9980 h 10000"/>
                  <a:gd name="connsiteX106" fmla="*/ 10000 w 10000"/>
                  <a:gd name="connsiteY106" fmla="*/ 9510 h 10000"/>
                  <a:gd name="connsiteX107" fmla="*/ 8405 w 10000"/>
                  <a:gd name="connsiteY107" fmla="*/ 9510 h 10000"/>
                  <a:gd name="connsiteX0" fmla="*/ 8405 w 8405"/>
                  <a:gd name="connsiteY0" fmla="*/ 9510 h 10000"/>
                  <a:gd name="connsiteX1" fmla="*/ 8405 w 8405"/>
                  <a:gd name="connsiteY1" fmla="*/ 7367 h 10000"/>
                  <a:gd name="connsiteX2" fmla="*/ 7731 w 8405"/>
                  <a:gd name="connsiteY2" fmla="*/ 7367 h 10000"/>
                  <a:gd name="connsiteX3" fmla="*/ 7731 w 8405"/>
                  <a:gd name="connsiteY3" fmla="*/ 4121 h 10000"/>
                  <a:gd name="connsiteX4" fmla="*/ 6066 w 8405"/>
                  <a:gd name="connsiteY4" fmla="*/ 4121 h 10000"/>
                  <a:gd name="connsiteX5" fmla="*/ 6066 w 8405"/>
                  <a:gd name="connsiteY5" fmla="*/ 3809 h 10000"/>
                  <a:gd name="connsiteX6" fmla="*/ 7396 w 8405"/>
                  <a:gd name="connsiteY6" fmla="*/ 3809 h 10000"/>
                  <a:gd name="connsiteX7" fmla="*/ 7396 w 8405"/>
                  <a:gd name="connsiteY7" fmla="*/ 3492 h 10000"/>
                  <a:gd name="connsiteX8" fmla="*/ 6066 w 8405"/>
                  <a:gd name="connsiteY8" fmla="*/ 3492 h 10000"/>
                  <a:gd name="connsiteX9" fmla="*/ 6066 w 8405"/>
                  <a:gd name="connsiteY9" fmla="*/ 1362 h 10000"/>
                  <a:gd name="connsiteX10" fmla="*/ 4108 w 8405"/>
                  <a:gd name="connsiteY10" fmla="*/ 549 h 10000"/>
                  <a:gd name="connsiteX11" fmla="*/ 4108 w 8405"/>
                  <a:gd name="connsiteY11" fmla="*/ 5662 h 10000"/>
                  <a:gd name="connsiteX12" fmla="*/ 3797 w 8405"/>
                  <a:gd name="connsiteY12" fmla="*/ 5668 h 10000"/>
                  <a:gd name="connsiteX13" fmla="*/ 3797 w 8405"/>
                  <a:gd name="connsiteY13" fmla="*/ 1752 h 10000"/>
                  <a:gd name="connsiteX14" fmla="*/ 3139 w 8405"/>
                  <a:gd name="connsiteY14" fmla="*/ 2057 h 10000"/>
                  <a:gd name="connsiteX15" fmla="*/ 2783 w 8405"/>
                  <a:gd name="connsiteY15" fmla="*/ 2057 h 10000"/>
                  <a:gd name="connsiteX16" fmla="*/ 2783 w 8405"/>
                  <a:gd name="connsiteY16" fmla="*/ 0 h 10000"/>
                  <a:gd name="connsiteX17" fmla="*/ 2652 w 8405"/>
                  <a:gd name="connsiteY17" fmla="*/ 0 h 10000"/>
                  <a:gd name="connsiteX18" fmla="*/ 2652 w 8405"/>
                  <a:gd name="connsiteY18" fmla="*/ 2057 h 10000"/>
                  <a:gd name="connsiteX19" fmla="*/ 2350 w 8405"/>
                  <a:gd name="connsiteY19" fmla="*/ 2057 h 10000"/>
                  <a:gd name="connsiteX20" fmla="*/ 2350 w 8405"/>
                  <a:gd name="connsiteY20" fmla="*/ 2487 h 10000"/>
                  <a:gd name="connsiteX21" fmla="*/ 1808 w 8405"/>
                  <a:gd name="connsiteY21" fmla="*/ 2810 h 10000"/>
                  <a:gd name="connsiteX22" fmla="*/ 1808 w 8405"/>
                  <a:gd name="connsiteY22" fmla="*/ 4405 h 10000"/>
                  <a:gd name="connsiteX23" fmla="*/ 1517 w 8405"/>
                  <a:gd name="connsiteY23" fmla="*/ 4405 h 10000"/>
                  <a:gd name="connsiteX24" fmla="*/ 1517 w 8405"/>
                  <a:gd name="connsiteY24" fmla="*/ 4828 h 10000"/>
                  <a:gd name="connsiteX25" fmla="*/ 1808 w 8405"/>
                  <a:gd name="connsiteY25" fmla="*/ 4828 h 10000"/>
                  <a:gd name="connsiteX26" fmla="*/ 1808 w 8405"/>
                  <a:gd name="connsiteY26" fmla="*/ 5357 h 10000"/>
                  <a:gd name="connsiteX27" fmla="*/ 1517 w 8405"/>
                  <a:gd name="connsiteY27" fmla="*/ 5357 h 10000"/>
                  <a:gd name="connsiteX28" fmla="*/ 1517 w 8405"/>
                  <a:gd name="connsiteY28" fmla="*/ 5780 h 10000"/>
                  <a:gd name="connsiteX29" fmla="*/ 1808 w 8405"/>
                  <a:gd name="connsiteY29" fmla="*/ 5780 h 10000"/>
                  <a:gd name="connsiteX30" fmla="*/ 1808 w 8405"/>
                  <a:gd name="connsiteY30" fmla="*/ 7030 h 10000"/>
                  <a:gd name="connsiteX31" fmla="*/ 941 w 8405"/>
                  <a:gd name="connsiteY31" fmla="*/ 7030 h 10000"/>
                  <a:gd name="connsiteX32" fmla="*/ 941 w 8405"/>
                  <a:gd name="connsiteY32" fmla="*/ 7804 h 10000"/>
                  <a:gd name="connsiteX33" fmla="*/ 1386 w 8405"/>
                  <a:gd name="connsiteY33" fmla="*/ 7824 h 10000"/>
                  <a:gd name="connsiteX34" fmla="*/ 1988 w 8405"/>
                  <a:gd name="connsiteY34" fmla="*/ 7301 h 10000"/>
                  <a:gd name="connsiteX35" fmla="*/ 1983 w 8405"/>
                  <a:gd name="connsiteY35" fmla="*/ 7804 h 10000"/>
                  <a:gd name="connsiteX36" fmla="*/ 2536 w 8405"/>
                  <a:gd name="connsiteY36" fmla="*/ 7354 h 10000"/>
                  <a:gd name="connsiteX37" fmla="*/ 2536 w 8405"/>
                  <a:gd name="connsiteY37" fmla="*/ 7804 h 10000"/>
                  <a:gd name="connsiteX38" fmla="*/ 3084 w 8405"/>
                  <a:gd name="connsiteY38" fmla="*/ 7347 h 10000"/>
                  <a:gd name="connsiteX39" fmla="*/ 3089 w 8405"/>
                  <a:gd name="connsiteY39" fmla="*/ 7797 h 10000"/>
                  <a:gd name="connsiteX40" fmla="*/ 3616 w 8405"/>
                  <a:gd name="connsiteY40" fmla="*/ 7314 h 10000"/>
                  <a:gd name="connsiteX41" fmla="*/ 3616 w 8405"/>
                  <a:gd name="connsiteY41" fmla="*/ 8598 h 10000"/>
                  <a:gd name="connsiteX42" fmla="*/ 3676 w 8405"/>
                  <a:gd name="connsiteY42" fmla="*/ 8505 h 10000"/>
                  <a:gd name="connsiteX43" fmla="*/ 3737 w 8405"/>
                  <a:gd name="connsiteY43" fmla="*/ 8419 h 10000"/>
                  <a:gd name="connsiteX44" fmla="*/ 3809 w 8405"/>
                  <a:gd name="connsiteY44" fmla="*/ 8346 h 10000"/>
                  <a:gd name="connsiteX45" fmla="*/ 3891 w 8405"/>
                  <a:gd name="connsiteY45" fmla="*/ 8280 h 10000"/>
                  <a:gd name="connsiteX46" fmla="*/ 3972 w 8405"/>
                  <a:gd name="connsiteY46" fmla="*/ 8234 h 10000"/>
                  <a:gd name="connsiteX47" fmla="*/ 4060 w 8405"/>
                  <a:gd name="connsiteY47" fmla="*/ 8201 h 10000"/>
                  <a:gd name="connsiteX48" fmla="*/ 4152 w 8405"/>
                  <a:gd name="connsiteY48" fmla="*/ 8175 h 10000"/>
                  <a:gd name="connsiteX49" fmla="*/ 4257 w 8405"/>
                  <a:gd name="connsiteY49" fmla="*/ 8168 h 10000"/>
                  <a:gd name="connsiteX50" fmla="*/ 4400 w 8405"/>
                  <a:gd name="connsiteY50" fmla="*/ 8181 h 10000"/>
                  <a:gd name="connsiteX51" fmla="*/ 4543 w 8405"/>
                  <a:gd name="connsiteY51" fmla="*/ 8228 h 10000"/>
                  <a:gd name="connsiteX52" fmla="*/ 4657 w 8405"/>
                  <a:gd name="connsiteY52" fmla="*/ 8306 h 10000"/>
                  <a:gd name="connsiteX53" fmla="*/ 4773 w 8405"/>
                  <a:gd name="connsiteY53" fmla="*/ 8406 h 10000"/>
                  <a:gd name="connsiteX54" fmla="*/ 4872 w 8405"/>
                  <a:gd name="connsiteY54" fmla="*/ 8525 h 10000"/>
                  <a:gd name="connsiteX55" fmla="*/ 4937 w 8405"/>
                  <a:gd name="connsiteY55" fmla="*/ 8671 h 10000"/>
                  <a:gd name="connsiteX56" fmla="*/ 4998 w 8405"/>
                  <a:gd name="connsiteY56" fmla="*/ 8822 h 10000"/>
                  <a:gd name="connsiteX57" fmla="*/ 5019 w 8405"/>
                  <a:gd name="connsiteY57" fmla="*/ 8988 h 10000"/>
                  <a:gd name="connsiteX58" fmla="*/ 5047 w 8405"/>
                  <a:gd name="connsiteY58" fmla="*/ 8981 h 10000"/>
                  <a:gd name="connsiteX59" fmla="*/ 5067 w 8405"/>
                  <a:gd name="connsiteY59" fmla="*/ 8981 h 10000"/>
                  <a:gd name="connsiteX60" fmla="*/ 5089 w 8405"/>
                  <a:gd name="connsiteY60" fmla="*/ 8975 h 10000"/>
                  <a:gd name="connsiteX61" fmla="*/ 5111 w 8405"/>
                  <a:gd name="connsiteY61" fmla="*/ 8975 h 10000"/>
                  <a:gd name="connsiteX62" fmla="*/ 5139 w 8405"/>
                  <a:gd name="connsiteY62" fmla="*/ 8968 h 10000"/>
                  <a:gd name="connsiteX63" fmla="*/ 5166 w 8405"/>
                  <a:gd name="connsiteY63" fmla="*/ 8968 h 10000"/>
                  <a:gd name="connsiteX64" fmla="*/ 5188 w 8405"/>
                  <a:gd name="connsiteY64" fmla="*/ 8968 h 10000"/>
                  <a:gd name="connsiteX65" fmla="*/ 5216 w 8405"/>
                  <a:gd name="connsiteY65" fmla="*/ 8968 h 10000"/>
                  <a:gd name="connsiteX66" fmla="*/ 5331 w 8405"/>
                  <a:gd name="connsiteY66" fmla="*/ 8975 h 10000"/>
                  <a:gd name="connsiteX67" fmla="*/ 5435 w 8405"/>
                  <a:gd name="connsiteY67" fmla="*/ 9008 h 10000"/>
                  <a:gd name="connsiteX68" fmla="*/ 5539 w 8405"/>
                  <a:gd name="connsiteY68" fmla="*/ 9054 h 10000"/>
                  <a:gd name="connsiteX69" fmla="*/ 5633 w 8405"/>
                  <a:gd name="connsiteY69" fmla="*/ 9121 h 10000"/>
                  <a:gd name="connsiteX70" fmla="*/ 5720 w 8405"/>
                  <a:gd name="connsiteY70" fmla="*/ 9200 h 10000"/>
                  <a:gd name="connsiteX71" fmla="*/ 5797 w 8405"/>
                  <a:gd name="connsiteY71" fmla="*/ 9285 h 10000"/>
                  <a:gd name="connsiteX72" fmla="*/ 5858 w 8405"/>
                  <a:gd name="connsiteY72" fmla="*/ 9398 h 10000"/>
                  <a:gd name="connsiteX73" fmla="*/ 5913 w 8405"/>
                  <a:gd name="connsiteY73" fmla="*/ 9510 h 10000"/>
                  <a:gd name="connsiteX74" fmla="*/ 2783 w 8405"/>
                  <a:gd name="connsiteY74" fmla="*/ 9510 h 10000"/>
                  <a:gd name="connsiteX75" fmla="*/ 2816 w 8405"/>
                  <a:gd name="connsiteY75" fmla="*/ 9424 h 10000"/>
                  <a:gd name="connsiteX76" fmla="*/ 2860 w 8405"/>
                  <a:gd name="connsiteY76" fmla="*/ 9338 h 10000"/>
                  <a:gd name="connsiteX77" fmla="*/ 2903 w 8405"/>
                  <a:gd name="connsiteY77" fmla="*/ 9272 h 10000"/>
                  <a:gd name="connsiteX78" fmla="*/ 2963 w 8405"/>
                  <a:gd name="connsiteY78" fmla="*/ 9207 h 10000"/>
                  <a:gd name="connsiteX79" fmla="*/ 3018 w 8405"/>
                  <a:gd name="connsiteY79" fmla="*/ 9154 h 10000"/>
                  <a:gd name="connsiteX80" fmla="*/ 3084 w 8405"/>
                  <a:gd name="connsiteY80" fmla="*/ 9101 h 10000"/>
                  <a:gd name="connsiteX81" fmla="*/ 3150 w 8405"/>
                  <a:gd name="connsiteY81" fmla="*/ 9061 h 10000"/>
                  <a:gd name="connsiteX82" fmla="*/ 3227 w 8405"/>
                  <a:gd name="connsiteY82" fmla="*/ 9028 h 10000"/>
                  <a:gd name="connsiteX83" fmla="*/ 3227 w 8405"/>
                  <a:gd name="connsiteY83" fmla="*/ 8181 h 10000"/>
                  <a:gd name="connsiteX84" fmla="*/ 641 w 8405"/>
                  <a:gd name="connsiteY84" fmla="*/ 8195 h 10000"/>
                  <a:gd name="connsiteX85" fmla="*/ 641 w 8405"/>
                  <a:gd name="connsiteY85" fmla="*/ 8822 h 10000"/>
                  <a:gd name="connsiteX86" fmla="*/ 592 w 8405"/>
                  <a:gd name="connsiteY86" fmla="*/ 8902 h 10000"/>
                  <a:gd name="connsiteX87" fmla="*/ 553 w 8405"/>
                  <a:gd name="connsiteY87" fmla="*/ 8988 h 10000"/>
                  <a:gd name="connsiteX88" fmla="*/ 526 w 8405"/>
                  <a:gd name="connsiteY88" fmla="*/ 9081 h 10000"/>
                  <a:gd name="connsiteX89" fmla="*/ 515 w 8405"/>
                  <a:gd name="connsiteY89" fmla="*/ 9187 h 10000"/>
                  <a:gd name="connsiteX90" fmla="*/ 493 w 8405"/>
                  <a:gd name="connsiteY90" fmla="*/ 9180 h 10000"/>
                  <a:gd name="connsiteX91" fmla="*/ 476 w 8405"/>
                  <a:gd name="connsiteY91" fmla="*/ 9180 h 10000"/>
                  <a:gd name="connsiteX92" fmla="*/ 454 w 8405"/>
                  <a:gd name="connsiteY92" fmla="*/ 9174 h 10000"/>
                  <a:gd name="connsiteX93" fmla="*/ 432 w 8405"/>
                  <a:gd name="connsiteY93" fmla="*/ 9174 h 10000"/>
                  <a:gd name="connsiteX94" fmla="*/ 362 w 8405"/>
                  <a:gd name="connsiteY94" fmla="*/ 9180 h 10000"/>
                  <a:gd name="connsiteX95" fmla="*/ 301 w 8405"/>
                  <a:gd name="connsiteY95" fmla="*/ 9200 h 10000"/>
                  <a:gd name="connsiteX96" fmla="*/ 241 w 8405"/>
                  <a:gd name="connsiteY96" fmla="*/ 9227 h 10000"/>
                  <a:gd name="connsiteX97" fmla="*/ 186 w 8405"/>
                  <a:gd name="connsiteY97" fmla="*/ 9265 h 10000"/>
                  <a:gd name="connsiteX98" fmla="*/ 137 w 8405"/>
                  <a:gd name="connsiteY98" fmla="*/ 9318 h 10000"/>
                  <a:gd name="connsiteX99" fmla="*/ 93 w 8405"/>
                  <a:gd name="connsiteY99" fmla="*/ 9371 h 10000"/>
                  <a:gd name="connsiteX100" fmla="*/ 54 w 8405"/>
                  <a:gd name="connsiteY100" fmla="*/ 9438 h 10000"/>
                  <a:gd name="connsiteX101" fmla="*/ 21 w 8405"/>
                  <a:gd name="connsiteY101" fmla="*/ 9510 h 10000"/>
                  <a:gd name="connsiteX102" fmla="*/ 213 w 8405"/>
                  <a:gd name="connsiteY102" fmla="*/ 9461 h 10000"/>
                  <a:gd name="connsiteX103" fmla="*/ 0 w 8405"/>
                  <a:gd name="connsiteY103" fmla="*/ 9931 h 10000"/>
                  <a:gd name="connsiteX104" fmla="*/ 960 w 8405"/>
                  <a:gd name="connsiteY104" fmla="*/ 10000 h 10000"/>
                  <a:gd name="connsiteX105" fmla="*/ 7149 w 8405"/>
                  <a:gd name="connsiteY105" fmla="*/ 9980 h 10000"/>
                  <a:gd name="connsiteX106" fmla="*/ 8341 w 8405"/>
                  <a:gd name="connsiteY106" fmla="*/ 9510 h 10000"/>
                  <a:gd name="connsiteX107" fmla="*/ 8405 w 8405"/>
                  <a:gd name="connsiteY107" fmla="*/ 9510 h 10000"/>
                  <a:gd name="connsiteX0" fmla="*/ 10000 w 10000"/>
                  <a:gd name="connsiteY0" fmla="*/ 9510 h 10000"/>
                  <a:gd name="connsiteX1" fmla="*/ 10000 w 10000"/>
                  <a:gd name="connsiteY1" fmla="*/ 7367 h 10000"/>
                  <a:gd name="connsiteX2" fmla="*/ 9198 w 10000"/>
                  <a:gd name="connsiteY2" fmla="*/ 7367 h 10000"/>
                  <a:gd name="connsiteX3" fmla="*/ 9198 w 10000"/>
                  <a:gd name="connsiteY3" fmla="*/ 4121 h 10000"/>
                  <a:gd name="connsiteX4" fmla="*/ 7217 w 10000"/>
                  <a:gd name="connsiteY4" fmla="*/ 4121 h 10000"/>
                  <a:gd name="connsiteX5" fmla="*/ 7217 w 10000"/>
                  <a:gd name="connsiteY5" fmla="*/ 3809 h 10000"/>
                  <a:gd name="connsiteX6" fmla="*/ 8800 w 10000"/>
                  <a:gd name="connsiteY6" fmla="*/ 3809 h 10000"/>
                  <a:gd name="connsiteX7" fmla="*/ 8800 w 10000"/>
                  <a:gd name="connsiteY7" fmla="*/ 3492 h 10000"/>
                  <a:gd name="connsiteX8" fmla="*/ 7217 w 10000"/>
                  <a:gd name="connsiteY8" fmla="*/ 3492 h 10000"/>
                  <a:gd name="connsiteX9" fmla="*/ 7217 w 10000"/>
                  <a:gd name="connsiteY9" fmla="*/ 1362 h 10000"/>
                  <a:gd name="connsiteX10" fmla="*/ 4888 w 10000"/>
                  <a:gd name="connsiteY10" fmla="*/ 549 h 10000"/>
                  <a:gd name="connsiteX11" fmla="*/ 4888 w 10000"/>
                  <a:gd name="connsiteY11" fmla="*/ 5662 h 10000"/>
                  <a:gd name="connsiteX12" fmla="*/ 4518 w 10000"/>
                  <a:gd name="connsiteY12" fmla="*/ 5668 h 10000"/>
                  <a:gd name="connsiteX13" fmla="*/ 4518 w 10000"/>
                  <a:gd name="connsiteY13" fmla="*/ 1752 h 10000"/>
                  <a:gd name="connsiteX14" fmla="*/ 3735 w 10000"/>
                  <a:gd name="connsiteY14" fmla="*/ 2057 h 10000"/>
                  <a:gd name="connsiteX15" fmla="*/ 3311 w 10000"/>
                  <a:gd name="connsiteY15" fmla="*/ 2057 h 10000"/>
                  <a:gd name="connsiteX16" fmla="*/ 3311 w 10000"/>
                  <a:gd name="connsiteY16" fmla="*/ 0 h 10000"/>
                  <a:gd name="connsiteX17" fmla="*/ 3155 w 10000"/>
                  <a:gd name="connsiteY17" fmla="*/ 0 h 10000"/>
                  <a:gd name="connsiteX18" fmla="*/ 3155 w 10000"/>
                  <a:gd name="connsiteY18" fmla="*/ 2057 h 10000"/>
                  <a:gd name="connsiteX19" fmla="*/ 2796 w 10000"/>
                  <a:gd name="connsiteY19" fmla="*/ 2057 h 10000"/>
                  <a:gd name="connsiteX20" fmla="*/ 2796 w 10000"/>
                  <a:gd name="connsiteY20" fmla="*/ 2487 h 10000"/>
                  <a:gd name="connsiteX21" fmla="*/ 2151 w 10000"/>
                  <a:gd name="connsiteY21" fmla="*/ 2810 h 10000"/>
                  <a:gd name="connsiteX22" fmla="*/ 2151 w 10000"/>
                  <a:gd name="connsiteY22" fmla="*/ 4405 h 10000"/>
                  <a:gd name="connsiteX23" fmla="*/ 1805 w 10000"/>
                  <a:gd name="connsiteY23" fmla="*/ 4405 h 10000"/>
                  <a:gd name="connsiteX24" fmla="*/ 1805 w 10000"/>
                  <a:gd name="connsiteY24" fmla="*/ 4828 h 10000"/>
                  <a:gd name="connsiteX25" fmla="*/ 2151 w 10000"/>
                  <a:gd name="connsiteY25" fmla="*/ 4828 h 10000"/>
                  <a:gd name="connsiteX26" fmla="*/ 2151 w 10000"/>
                  <a:gd name="connsiteY26" fmla="*/ 5357 h 10000"/>
                  <a:gd name="connsiteX27" fmla="*/ 1805 w 10000"/>
                  <a:gd name="connsiteY27" fmla="*/ 5357 h 10000"/>
                  <a:gd name="connsiteX28" fmla="*/ 1805 w 10000"/>
                  <a:gd name="connsiteY28" fmla="*/ 5780 h 10000"/>
                  <a:gd name="connsiteX29" fmla="*/ 2151 w 10000"/>
                  <a:gd name="connsiteY29" fmla="*/ 5780 h 10000"/>
                  <a:gd name="connsiteX30" fmla="*/ 2151 w 10000"/>
                  <a:gd name="connsiteY30" fmla="*/ 7030 h 10000"/>
                  <a:gd name="connsiteX31" fmla="*/ 1120 w 10000"/>
                  <a:gd name="connsiteY31" fmla="*/ 7030 h 10000"/>
                  <a:gd name="connsiteX32" fmla="*/ 1120 w 10000"/>
                  <a:gd name="connsiteY32" fmla="*/ 7804 h 10000"/>
                  <a:gd name="connsiteX33" fmla="*/ 1649 w 10000"/>
                  <a:gd name="connsiteY33" fmla="*/ 7824 h 10000"/>
                  <a:gd name="connsiteX34" fmla="*/ 2365 w 10000"/>
                  <a:gd name="connsiteY34" fmla="*/ 7301 h 10000"/>
                  <a:gd name="connsiteX35" fmla="*/ 2359 w 10000"/>
                  <a:gd name="connsiteY35" fmla="*/ 7804 h 10000"/>
                  <a:gd name="connsiteX36" fmla="*/ 3017 w 10000"/>
                  <a:gd name="connsiteY36" fmla="*/ 7354 h 10000"/>
                  <a:gd name="connsiteX37" fmla="*/ 3017 w 10000"/>
                  <a:gd name="connsiteY37" fmla="*/ 7804 h 10000"/>
                  <a:gd name="connsiteX38" fmla="*/ 3669 w 10000"/>
                  <a:gd name="connsiteY38" fmla="*/ 7347 h 10000"/>
                  <a:gd name="connsiteX39" fmla="*/ 3675 w 10000"/>
                  <a:gd name="connsiteY39" fmla="*/ 7797 h 10000"/>
                  <a:gd name="connsiteX40" fmla="*/ 4302 w 10000"/>
                  <a:gd name="connsiteY40" fmla="*/ 7314 h 10000"/>
                  <a:gd name="connsiteX41" fmla="*/ 4302 w 10000"/>
                  <a:gd name="connsiteY41" fmla="*/ 8598 h 10000"/>
                  <a:gd name="connsiteX42" fmla="*/ 4374 w 10000"/>
                  <a:gd name="connsiteY42" fmla="*/ 8505 h 10000"/>
                  <a:gd name="connsiteX43" fmla="*/ 4446 w 10000"/>
                  <a:gd name="connsiteY43" fmla="*/ 8419 h 10000"/>
                  <a:gd name="connsiteX44" fmla="*/ 4532 w 10000"/>
                  <a:gd name="connsiteY44" fmla="*/ 8346 h 10000"/>
                  <a:gd name="connsiteX45" fmla="*/ 4629 w 10000"/>
                  <a:gd name="connsiteY45" fmla="*/ 8280 h 10000"/>
                  <a:gd name="connsiteX46" fmla="*/ 4726 w 10000"/>
                  <a:gd name="connsiteY46" fmla="*/ 8234 h 10000"/>
                  <a:gd name="connsiteX47" fmla="*/ 4830 w 10000"/>
                  <a:gd name="connsiteY47" fmla="*/ 8201 h 10000"/>
                  <a:gd name="connsiteX48" fmla="*/ 4940 w 10000"/>
                  <a:gd name="connsiteY48" fmla="*/ 8175 h 10000"/>
                  <a:gd name="connsiteX49" fmla="*/ 5065 w 10000"/>
                  <a:gd name="connsiteY49" fmla="*/ 8168 h 10000"/>
                  <a:gd name="connsiteX50" fmla="*/ 5235 w 10000"/>
                  <a:gd name="connsiteY50" fmla="*/ 8181 h 10000"/>
                  <a:gd name="connsiteX51" fmla="*/ 5405 w 10000"/>
                  <a:gd name="connsiteY51" fmla="*/ 8228 h 10000"/>
                  <a:gd name="connsiteX52" fmla="*/ 5541 w 10000"/>
                  <a:gd name="connsiteY52" fmla="*/ 8306 h 10000"/>
                  <a:gd name="connsiteX53" fmla="*/ 5679 w 10000"/>
                  <a:gd name="connsiteY53" fmla="*/ 8406 h 10000"/>
                  <a:gd name="connsiteX54" fmla="*/ 5797 w 10000"/>
                  <a:gd name="connsiteY54" fmla="*/ 8525 h 10000"/>
                  <a:gd name="connsiteX55" fmla="*/ 5874 w 10000"/>
                  <a:gd name="connsiteY55" fmla="*/ 8671 h 10000"/>
                  <a:gd name="connsiteX56" fmla="*/ 5946 w 10000"/>
                  <a:gd name="connsiteY56" fmla="*/ 8822 h 10000"/>
                  <a:gd name="connsiteX57" fmla="*/ 5971 w 10000"/>
                  <a:gd name="connsiteY57" fmla="*/ 8988 h 10000"/>
                  <a:gd name="connsiteX58" fmla="*/ 6005 w 10000"/>
                  <a:gd name="connsiteY58" fmla="*/ 8981 h 10000"/>
                  <a:gd name="connsiteX59" fmla="*/ 6029 w 10000"/>
                  <a:gd name="connsiteY59" fmla="*/ 8981 h 10000"/>
                  <a:gd name="connsiteX60" fmla="*/ 6055 w 10000"/>
                  <a:gd name="connsiteY60" fmla="*/ 8975 h 10000"/>
                  <a:gd name="connsiteX61" fmla="*/ 6081 w 10000"/>
                  <a:gd name="connsiteY61" fmla="*/ 8975 h 10000"/>
                  <a:gd name="connsiteX62" fmla="*/ 6114 w 10000"/>
                  <a:gd name="connsiteY62" fmla="*/ 8968 h 10000"/>
                  <a:gd name="connsiteX63" fmla="*/ 6146 w 10000"/>
                  <a:gd name="connsiteY63" fmla="*/ 8968 h 10000"/>
                  <a:gd name="connsiteX64" fmla="*/ 6173 w 10000"/>
                  <a:gd name="connsiteY64" fmla="*/ 8968 h 10000"/>
                  <a:gd name="connsiteX65" fmla="*/ 6206 w 10000"/>
                  <a:gd name="connsiteY65" fmla="*/ 8968 h 10000"/>
                  <a:gd name="connsiteX66" fmla="*/ 6343 w 10000"/>
                  <a:gd name="connsiteY66" fmla="*/ 8975 h 10000"/>
                  <a:gd name="connsiteX67" fmla="*/ 6466 w 10000"/>
                  <a:gd name="connsiteY67" fmla="*/ 9008 h 10000"/>
                  <a:gd name="connsiteX68" fmla="*/ 6590 w 10000"/>
                  <a:gd name="connsiteY68" fmla="*/ 9054 h 10000"/>
                  <a:gd name="connsiteX69" fmla="*/ 6702 w 10000"/>
                  <a:gd name="connsiteY69" fmla="*/ 9121 h 10000"/>
                  <a:gd name="connsiteX70" fmla="*/ 6805 w 10000"/>
                  <a:gd name="connsiteY70" fmla="*/ 9200 h 10000"/>
                  <a:gd name="connsiteX71" fmla="*/ 6897 w 10000"/>
                  <a:gd name="connsiteY71" fmla="*/ 9285 h 10000"/>
                  <a:gd name="connsiteX72" fmla="*/ 6970 w 10000"/>
                  <a:gd name="connsiteY72" fmla="*/ 9398 h 10000"/>
                  <a:gd name="connsiteX73" fmla="*/ 7035 w 10000"/>
                  <a:gd name="connsiteY73" fmla="*/ 9510 h 10000"/>
                  <a:gd name="connsiteX74" fmla="*/ 3311 w 10000"/>
                  <a:gd name="connsiteY74" fmla="*/ 9510 h 10000"/>
                  <a:gd name="connsiteX75" fmla="*/ 3350 w 10000"/>
                  <a:gd name="connsiteY75" fmla="*/ 9424 h 10000"/>
                  <a:gd name="connsiteX76" fmla="*/ 3403 w 10000"/>
                  <a:gd name="connsiteY76" fmla="*/ 9338 h 10000"/>
                  <a:gd name="connsiteX77" fmla="*/ 3454 w 10000"/>
                  <a:gd name="connsiteY77" fmla="*/ 9272 h 10000"/>
                  <a:gd name="connsiteX78" fmla="*/ 3525 w 10000"/>
                  <a:gd name="connsiteY78" fmla="*/ 9207 h 10000"/>
                  <a:gd name="connsiteX79" fmla="*/ 3591 w 10000"/>
                  <a:gd name="connsiteY79" fmla="*/ 9154 h 10000"/>
                  <a:gd name="connsiteX80" fmla="*/ 3669 w 10000"/>
                  <a:gd name="connsiteY80" fmla="*/ 9101 h 10000"/>
                  <a:gd name="connsiteX81" fmla="*/ 3748 w 10000"/>
                  <a:gd name="connsiteY81" fmla="*/ 9061 h 10000"/>
                  <a:gd name="connsiteX82" fmla="*/ 3839 w 10000"/>
                  <a:gd name="connsiteY82" fmla="*/ 9028 h 10000"/>
                  <a:gd name="connsiteX83" fmla="*/ 3839 w 10000"/>
                  <a:gd name="connsiteY83" fmla="*/ 8181 h 10000"/>
                  <a:gd name="connsiteX84" fmla="*/ 763 w 10000"/>
                  <a:gd name="connsiteY84" fmla="*/ 8195 h 10000"/>
                  <a:gd name="connsiteX85" fmla="*/ 763 w 10000"/>
                  <a:gd name="connsiteY85" fmla="*/ 8822 h 10000"/>
                  <a:gd name="connsiteX86" fmla="*/ 704 w 10000"/>
                  <a:gd name="connsiteY86" fmla="*/ 8902 h 10000"/>
                  <a:gd name="connsiteX87" fmla="*/ 658 w 10000"/>
                  <a:gd name="connsiteY87" fmla="*/ 8988 h 10000"/>
                  <a:gd name="connsiteX88" fmla="*/ 626 w 10000"/>
                  <a:gd name="connsiteY88" fmla="*/ 9081 h 10000"/>
                  <a:gd name="connsiteX89" fmla="*/ 613 w 10000"/>
                  <a:gd name="connsiteY89" fmla="*/ 9187 h 10000"/>
                  <a:gd name="connsiteX90" fmla="*/ 587 w 10000"/>
                  <a:gd name="connsiteY90" fmla="*/ 9180 h 10000"/>
                  <a:gd name="connsiteX91" fmla="*/ 566 w 10000"/>
                  <a:gd name="connsiteY91" fmla="*/ 9180 h 10000"/>
                  <a:gd name="connsiteX92" fmla="*/ 540 w 10000"/>
                  <a:gd name="connsiteY92" fmla="*/ 9174 h 10000"/>
                  <a:gd name="connsiteX93" fmla="*/ 514 w 10000"/>
                  <a:gd name="connsiteY93" fmla="*/ 9174 h 10000"/>
                  <a:gd name="connsiteX94" fmla="*/ 431 w 10000"/>
                  <a:gd name="connsiteY94" fmla="*/ 9180 h 10000"/>
                  <a:gd name="connsiteX95" fmla="*/ 358 w 10000"/>
                  <a:gd name="connsiteY95" fmla="*/ 9200 h 10000"/>
                  <a:gd name="connsiteX96" fmla="*/ 287 w 10000"/>
                  <a:gd name="connsiteY96" fmla="*/ 9227 h 10000"/>
                  <a:gd name="connsiteX97" fmla="*/ 221 w 10000"/>
                  <a:gd name="connsiteY97" fmla="*/ 9265 h 10000"/>
                  <a:gd name="connsiteX98" fmla="*/ 163 w 10000"/>
                  <a:gd name="connsiteY98" fmla="*/ 9318 h 10000"/>
                  <a:gd name="connsiteX99" fmla="*/ 111 w 10000"/>
                  <a:gd name="connsiteY99" fmla="*/ 9371 h 10000"/>
                  <a:gd name="connsiteX100" fmla="*/ 64 w 10000"/>
                  <a:gd name="connsiteY100" fmla="*/ 9438 h 10000"/>
                  <a:gd name="connsiteX101" fmla="*/ 314 w 10000"/>
                  <a:gd name="connsiteY101" fmla="*/ 9510 h 10000"/>
                  <a:gd name="connsiteX102" fmla="*/ 253 w 10000"/>
                  <a:gd name="connsiteY102" fmla="*/ 9461 h 10000"/>
                  <a:gd name="connsiteX103" fmla="*/ 0 w 10000"/>
                  <a:gd name="connsiteY103" fmla="*/ 9931 h 10000"/>
                  <a:gd name="connsiteX104" fmla="*/ 1142 w 10000"/>
                  <a:gd name="connsiteY104" fmla="*/ 10000 h 10000"/>
                  <a:gd name="connsiteX105" fmla="*/ 8506 w 10000"/>
                  <a:gd name="connsiteY105" fmla="*/ 9980 h 10000"/>
                  <a:gd name="connsiteX106" fmla="*/ 9924 w 10000"/>
                  <a:gd name="connsiteY106" fmla="*/ 9510 h 10000"/>
                  <a:gd name="connsiteX107" fmla="*/ 10000 w 10000"/>
                  <a:gd name="connsiteY107" fmla="*/ 9510 h 10000"/>
                  <a:gd name="connsiteX0" fmla="*/ 9936 w 9936"/>
                  <a:gd name="connsiteY0" fmla="*/ 9510 h 10000"/>
                  <a:gd name="connsiteX1" fmla="*/ 9936 w 9936"/>
                  <a:gd name="connsiteY1" fmla="*/ 7367 h 10000"/>
                  <a:gd name="connsiteX2" fmla="*/ 9134 w 9936"/>
                  <a:gd name="connsiteY2" fmla="*/ 7367 h 10000"/>
                  <a:gd name="connsiteX3" fmla="*/ 9134 w 9936"/>
                  <a:gd name="connsiteY3" fmla="*/ 4121 h 10000"/>
                  <a:gd name="connsiteX4" fmla="*/ 7153 w 9936"/>
                  <a:gd name="connsiteY4" fmla="*/ 4121 h 10000"/>
                  <a:gd name="connsiteX5" fmla="*/ 7153 w 9936"/>
                  <a:gd name="connsiteY5" fmla="*/ 3809 h 10000"/>
                  <a:gd name="connsiteX6" fmla="*/ 8736 w 9936"/>
                  <a:gd name="connsiteY6" fmla="*/ 3809 h 10000"/>
                  <a:gd name="connsiteX7" fmla="*/ 8736 w 9936"/>
                  <a:gd name="connsiteY7" fmla="*/ 3492 h 10000"/>
                  <a:gd name="connsiteX8" fmla="*/ 7153 w 9936"/>
                  <a:gd name="connsiteY8" fmla="*/ 3492 h 10000"/>
                  <a:gd name="connsiteX9" fmla="*/ 7153 w 9936"/>
                  <a:gd name="connsiteY9" fmla="*/ 1362 h 10000"/>
                  <a:gd name="connsiteX10" fmla="*/ 4824 w 9936"/>
                  <a:gd name="connsiteY10" fmla="*/ 549 h 10000"/>
                  <a:gd name="connsiteX11" fmla="*/ 4824 w 9936"/>
                  <a:gd name="connsiteY11" fmla="*/ 5662 h 10000"/>
                  <a:gd name="connsiteX12" fmla="*/ 4454 w 9936"/>
                  <a:gd name="connsiteY12" fmla="*/ 5668 h 10000"/>
                  <a:gd name="connsiteX13" fmla="*/ 4454 w 9936"/>
                  <a:gd name="connsiteY13" fmla="*/ 1752 h 10000"/>
                  <a:gd name="connsiteX14" fmla="*/ 3671 w 9936"/>
                  <a:gd name="connsiteY14" fmla="*/ 2057 h 10000"/>
                  <a:gd name="connsiteX15" fmla="*/ 3247 w 9936"/>
                  <a:gd name="connsiteY15" fmla="*/ 2057 h 10000"/>
                  <a:gd name="connsiteX16" fmla="*/ 3247 w 9936"/>
                  <a:gd name="connsiteY16" fmla="*/ 0 h 10000"/>
                  <a:gd name="connsiteX17" fmla="*/ 3091 w 9936"/>
                  <a:gd name="connsiteY17" fmla="*/ 0 h 10000"/>
                  <a:gd name="connsiteX18" fmla="*/ 3091 w 9936"/>
                  <a:gd name="connsiteY18" fmla="*/ 2057 h 10000"/>
                  <a:gd name="connsiteX19" fmla="*/ 2732 w 9936"/>
                  <a:gd name="connsiteY19" fmla="*/ 2057 h 10000"/>
                  <a:gd name="connsiteX20" fmla="*/ 2732 w 9936"/>
                  <a:gd name="connsiteY20" fmla="*/ 2487 h 10000"/>
                  <a:gd name="connsiteX21" fmla="*/ 2087 w 9936"/>
                  <a:gd name="connsiteY21" fmla="*/ 2810 h 10000"/>
                  <a:gd name="connsiteX22" fmla="*/ 2087 w 9936"/>
                  <a:gd name="connsiteY22" fmla="*/ 4405 h 10000"/>
                  <a:gd name="connsiteX23" fmla="*/ 1741 w 9936"/>
                  <a:gd name="connsiteY23" fmla="*/ 4405 h 10000"/>
                  <a:gd name="connsiteX24" fmla="*/ 1741 w 9936"/>
                  <a:gd name="connsiteY24" fmla="*/ 4828 h 10000"/>
                  <a:gd name="connsiteX25" fmla="*/ 2087 w 9936"/>
                  <a:gd name="connsiteY25" fmla="*/ 4828 h 10000"/>
                  <a:gd name="connsiteX26" fmla="*/ 2087 w 9936"/>
                  <a:gd name="connsiteY26" fmla="*/ 5357 h 10000"/>
                  <a:gd name="connsiteX27" fmla="*/ 1741 w 9936"/>
                  <a:gd name="connsiteY27" fmla="*/ 5357 h 10000"/>
                  <a:gd name="connsiteX28" fmla="*/ 1741 w 9936"/>
                  <a:gd name="connsiteY28" fmla="*/ 5780 h 10000"/>
                  <a:gd name="connsiteX29" fmla="*/ 2087 w 9936"/>
                  <a:gd name="connsiteY29" fmla="*/ 5780 h 10000"/>
                  <a:gd name="connsiteX30" fmla="*/ 2087 w 9936"/>
                  <a:gd name="connsiteY30" fmla="*/ 7030 h 10000"/>
                  <a:gd name="connsiteX31" fmla="*/ 1056 w 9936"/>
                  <a:gd name="connsiteY31" fmla="*/ 7030 h 10000"/>
                  <a:gd name="connsiteX32" fmla="*/ 1056 w 9936"/>
                  <a:gd name="connsiteY32" fmla="*/ 7804 h 10000"/>
                  <a:gd name="connsiteX33" fmla="*/ 1585 w 9936"/>
                  <a:gd name="connsiteY33" fmla="*/ 7824 h 10000"/>
                  <a:gd name="connsiteX34" fmla="*/ 2301 w 9936"/>
                  <a:gd name="connsiteY34" fmla="*/ 7301 h 10000"/>
                  <a:gd name="connsiteX35" fmla="*/ 2295 w 9936"/>
                  <a:gd name="connsiteY35" fmla="*/ 7804 h 10000"/>
                  <a:gd name="connsiteX36" fmla="*/ 2953 w 9936"/>
                  <a:gd name="connsiteY36" fmla="*/ 7354 h 10000"/>
                  <a:gd name="connsiteX37" fmla="*/ 2953 w 9936"/>
                  <a:gd name="connsiteY37" fmla="*/ 7804 h 10000"/>
                  <a:gd name="connsiteX38" fmla="*/ 3605 w 9936"/>
                  <a:gd name="connsiteY38" fmla="*/ 7347 h 10000"/>
                  <a:gd name="connsiteX39" fmla="*/ 3611 w 9936"/>
                  <a:gd name="connsiteY39" fmla="*/ 7797 h 10000"/>
                  <a:gd name="connsiteX40" fmla="*/ 4238 w 9936"/>
                  <a:gd name="connsiteY40" fmla="*/ 7314 h 10000"/>
                  <a:gd name="connsiteX41" fmla="*/ 4238 w 9936"/>
                  <a:gd name="connsiteY41" fmla="*/ 8598 h 10000"/>
                  <a:gd name="connsiteX42" fmla="*/ 4310 w 9936"/>
                  <a:gd name="connsiteY42" fmla="*/ 8505 h 10000"/>
                  <a:gd name="connsiteX43" fmla="*/ 4382 w 9936"/>
                  <a:gd name="connsiteY43" fmla="*/ 8419 h 10000"/>
                  <a:gd name="connsiteX44" fmla="*/ 4468 w 9936"/>
                  <a:gd name="connsiteY44" fmla="*/ 8346 h 10000"/>
                  <a:gd name="connsiteX45" fmla="*/ 4565 w 9936"/>
                  <a:gd name="connsiteY45" fmla="*/ 8280 h 10000"/>
                  <a:gd name="connsiteX46" fmla="*/ 4662 w 9936"/>
                  <a:gd name="connsiteY46" fmla="*/ 8234 h 10000"/>
                  <a:gd name="connsiteX47" fmla="*/ 4766 w 9936"/>
                  <a:gd name="connsiteY47" fmla="*/ 8201 h 10000"/>
                  <a:gd name="connsiteX48" fmla="*/ 4876 w 9936"/>
                  <a:gd name="connsiteY48" fmla="*/ 8175 h 10000"/>
                  <a:gd name="connsiteX49" fmla="*/ 5001 w 9936"/>
                  <a:gd name="connsiteY49" fmla="*/ 8168 h 10000"/>
                  <a:gd name="connsiteX50" fmla="*/ 5171 w 9936"/>
                  <a:gd name="connsiteY50" fmla="*/ 8181 h 10000"/>
                  <a:gd name="connsiteX51" fmla="*/ 5341 w 9936"/>
                  <a:gd name="connsiteY51" fmla="*/ 8228 h 10000"/>
                  <a:gd name="connsiteX52" fmla="*/ 5477 w 9936"/>
                  <a:gd name="connsiteY52" fmla="*/ 8306 h 10000"/>
                  <a:gd name="connsiteX53" fmla="*/ 5615 w 9936"/>
                  <a:gd name="connsiteY53" fmla="*/ 8406 h 10000"/>
                  <a:gd name="connsiteX54" fmla="*/ 5733 w 9936"/>
                  <a:gd name="connsiteY54" fmla="*/ 8525 h 10000"/>
                  <a:gd name="connsiteX55" fmla="*/ 5810 w 9936"/>
                  <a:gd name="connsiteY55" fmla="*/ 8671 h 10000"/>
                  <a:gd name="connsiteX56" fmla="*/ 5882 w 9936"/>
                  <a:gd name="connsiteY56" fmla="*/ 8822 h 10000"/>
                  <a:gd name="connsiteX57" fmla="*/ 5907 w 9936"/>
                  <a:gd name="connsiteY57" fmla="*/ 8988 h 10000"/>
                  <a:gd name="connsiteX58" fmla="*/ 5941 w 9936"/>
                  <a:gd name="connsiteY58" fmla="*/ 8981 h 10000"/>
                  <a:gd name="connsiteX59" fmla="*/ 5965 w 9936"/>
                  <a:gd name="connsiteY59" fmla="*/ 8981 h 10000"/>
                  <a:gd name="connsiteX60" fmla="*/ 5991 w 9936"/>
                  <a:gd name="connsiteY60" fmla="*/ 8975 h 10000"/>
                  <a:gd name="connsiteX61" fmla="*/ 6017 w 9936"/>
                  <a:gd name="connsiteY61" fmla="*/ 8975 h 10000"/>
                  <a:gd name="connsiteX62" fmla="*/ 6050 w 9936"/>
                  <a:gd name="connsiteY62" fmla="*/ 8968 h 10000"/>
                  <a:gd name="connsiteX63" fmla="*/ 6082 w 9936"/>
                  <a:gd name="connsiteY63" fmla="*/ 8968 h 10000"/>
                  <a:gd name="connsiteX64" fmla="*/ 6109 w 9936"/>
                  <a:gd name="connsiteY64" fmla="*/ 8968 h 10000"/>
                  <a:gd name="connsiteX65" fmla="*/ 6142 w 9936"/>
                  <a:gd name="connsiteY65" fmla="*/ 8968 h 10000"/>
                  <a:gd name="connsiteX66" fmla="*/ 6279 w 9936"/>
                  <a:gd name="connsiteY66" fmla="*/ 8975 h 10000"/>
                  <a:gd name="connsiteX67" fmla="*/ 6402 w 9936"/>
                  <a:gd name="connsiteY67" fmla="*/ 9008 h 10000"/>
                  <a:gd name="connsiteX68" fmla="*/ 6526 w 9936"/>
                  <a:gd name="connsiteY68" fmla="*/ 9054 h 10000"/>
                  <a:gd name="connsiteX69" fmla="*/ 6638 w 9936"/>
                  <a:gd name="connsiteY69" fmla="*/ 9121 h 10000"/>
                  <a:gd name="connsiteX70" fmla="*/ 6741 w 9936"/>
                  <a:gd name="connsiteY70" fmla="*/ 9200 h 10000"/>
                  <a:gd name="connsiteX71" fmla="*/ 6833 w 9936"/>
                  <a:gd name="connsiteY71" fmla="*/ 9285 h 10000"/>
                  <a:gd name="connsiteX72" fmla="*/ 6906 w 9936"/>
                  <a:gd name="connsiteY72" fmla="*/ 9398 h 10000"/>
                  <a:gd name="connsiteX73" fmla="*/ 6971 w 9936"/>
                  <a:gd name="connsiteY73" fmla="*/ 9510 h 10000"/>
                  <a:gd name="connsiteX74" fmla="*/ 3247 w 9936"/>
                  <a:gd name="connsiteY74" fmla="*/ 9510 h 10000"/>
                  <a:gd name="connsiteX75" fmla="*/ 3286 w 9936"/>
                  <a:gd name="connsiteY75" fmla="*/ 9424 h 10000"/>
                  <a:gd name="connsiteX76" fmla="*/ 3339 w 9936"/>
                  <a:gd name="connsiteY76" fmla="*/ 9338 h 10000"/>
                  <a:gd name="connsiteX77" fmla="*/ 3390 w 9936"/>
                  <a:gd name="connsiteY77" fmla="*/ 9272 h 10000"/>
                  <a:gd name="connsiteX78" fmla="*/ 3461 w 9936"/>
                  <a:gd name="connsiteY78" fmla="*/ 9207 h 10000"/>
                  <a:gd name="connsiteX79" fmla="*/ 3527 w 9936"/>
                  <a:gd name="connsiteY79" fmla="*/ 9154 h 10000"/>
                  <a:gd name="connsiteX80" fmla="*/ 3605 w 9936"/>
                  <a:gd name="connsiteY80" fmla="*/ 9101 h 10000"/>
                  <a:gd name="connsiteX81" fmla="*/ 3684 w 9936"/>
                  <a:gd name="connsiteY81" fmla="*/ 9061 h 10000"/>
                  <a:gd name="connsiteX82" fmla="*/ 3775 w 9936"/>
                  <a:gd name="connsiteY82" fmla="*/ 9028 h 10000"/>
                  <a:gd name="connsiteX83" fmla="*/ 3775 w 9936"/>
                  <a:gd name="connsiteY83" fmla="*/ 8181 h 10000"/>
                  <a:gd name="connsiteX84" fmla="*/ 699 w 9936"/>
                  <a:gd name="connsiteY84" fmla="*/ 8195 h 10000"/>
                  <a:gd name="connsiteX85" fmla="*/ 699 w 9936"/>
                  <a:gd name="connsiteY85" fmla="*/ 8822 h 10000"/>
                  <a:gd name="connsiteX86" fmla="*/ 640 w 9936"/>
                  <a:gd name="connsiteY86" fmla="*/ 8902 h 10000"/>
                  <a:gd name="connsiteX87" fmla="*/ 594 w 9936"/>
                  <a:gd name="connsiteY87" fmla="*/ 8988 h 10000"/>
                  <a:gd name="connsiteX88" fmla="*/ 562 w 9936"/>
                  <a:gd name="connsiteY88" fmla="*/ 9081 h 10000"/>
                  <a:gd name="connsiteX89" fmla="*/ 549 w 9936"/>
                  <a:gd name="connsiteY89" fmla="*/ 9187 h 10000"/>
                  <a:gd name="connsiteX90" fmla="*/ 523 w 9936"/>
                  <a:gd name="connsiteY90" fmla="*/ 9180 h 10000"/>
                  <a:gd name="connsiteX91" fmla="*/ 502 w 9936"/>
                  <a:gd name="connsiteY91" fmla="*/ 9180 h 10000"/>
                  <a:gd name="connsiteX92" fmla="*/ 476 w 9936"/>
                  <a:gd name="connsiteY92" fmla="*/ 9174 h 10000"/>
                  <a:gd name="connsiteX93" fmla="*/ 450 w 9936"/>
                  <a:gd name="connsiteY93" fmla="*/ 9174 h 10000"/>
                  <a:gd name="connsiteX94" fmla="*/ 367 w 9936"/>
                  <a:gd name="connsiteY94" fmla="*/ 9180 h 10000"/>
                  <a:gd name="connsiteX95" fmla="*/ 294 w 9936"/>
                  <a:gd name="connsiteY95" fmla="*/ 9200 h 10000"/>
                  <a:gd name="connsiteX96" fmla="*/ 223 w 9936"/>
                  <a:gd name="connsiteY96" fmla="*/ 9227 h 10000"/>
                  <a:gd name="connsiteX97" fmla="*/ 157 w 9936"/>
                  <a:gd name="connsiteY97" fmla="*/ 9265 h 10000"/>
                  <a:gd name="connsiteX98" fmla="*/ 99 w 9936"/>
                  <a:gd name="connsiteY98" fmla="*/ 9318 h 10000"/>
                  <a:gd name="connsiteX99" fmla="*/ 47 w 9936"/>
                  <a:gd name="connsiteY99" fmla="*/ 9371 h 10000"/>
                  <a:gd name="connsiteX100" fmla="*/ 0 w 9936"/>
                  <a:gd name="connsiteY100" fmla="*/ 9438 h 10000"/>
                  <a:gd name="connsiteX101" fmla="*/ 250 w 9936"/>
                  <a:gd name="connsiteY101" fmla="*/ 9510 h 10000"/>
                  <a:gd name="connsiteX102" fmla="*/ 189 w 9936"/>
                  <a:gd name="connsiteY102" fmla="*/ 9461 h 10000"/>
                  <a:gd name="connsiteX103" fmla="*/ 1192 w 9936"/>
                  <a:gd name="connsiteY103" fmla="*/ 8986 h 10000"/>
                  <a:gd name="connsiteX104" fmla="*/ 1078 w 9936"/>
                  <a:gd name="connsiteY104" fmla="*/ 10000 h 10000"/>
                  <a:gd name="connsiteX105" fmla="*/ 8442 w 9936"/>
                  <a:gd name="connsiteY105" fmla="*/ 9980 h 10000"/>
                  <a:gd name="connsiteX106" fmla="*/ 9860 w 9936"/>
                  <a:gd name="connsiteY106" fmla="*/ 9510 h 10000"/>
                  <a:gd name="connsiteX107" fmla="*/ 9936 w 9936"/>
                  <a:gd name="connsiteY107" fmla="*/ 9510 h 10000"/>
                  <a:gd name="connsiteX0" fmla="*/ 10000 w 10000"/>
                  <a:gd name="connsiteY0" fmla="*/ 9510 h 9980"/>
                  <a:gd name="connsiteX1" fmla="*/ 10000 w 10000"/>
                  <a:gd name="connsiteY1" fmla="*/ 7367 h 9980"/>
                  <a:gd name="connsiteX2" fmla="*/ 9193 w 10000"/>
                  <a:gd name="connsiteY2" fmla="*/ 7367 h 9980"/>
                  <a:gd name="connsiteX3" fmla="*/ 9193 w 10000"/>
                  <a:gd name="connsiteY3" fmla="*/ 4121 h 9980"/>
                  <a:gd name="connsiteX4" fmla="*/ 7199 w 10000"/>
                  <a:gd name="connsiteY4" fmla="*/ 4121 h 9980"/>
                  <a:gd name="connsiteX5" fmla="*/ 7199 w 10000"/>
                  <a:gd name="connsiteY5" fmla="*/ 3809 h 9980"/>
                  <a:gd name="connsiteX6" fmla="*/ 8792 w 10000"/>
                  <a:gd name="connsiteY6" fmla="*/ 3809 h 9980"/>
                  <a:gd name="connsiteX7" fmla="*/ 8792 w 10000"/>
                  <a:gd name="connsiteY7" fmla="*/ 3492 h 9980"/>
                  <a:gd name="connsiteX8" fmla="*/ 7199 w 10000"/>
                  <a:gd name="connsiteY8" fmla="*/ 3492 h 9980"/>
                  <a:gd name="connsiteX9" fmla="*/ 7199 w 10000"/>
                  <a:gd name="connsiteY9" fmla="*/ 1362 h 9980"/>
                  <a:gd name="connsiteX10" fmla="*/ 4855 w 10000"/>
                  <a:gd name="connsiteY10" fmla="*/ 549 h 9980"/>
                  <a:gd name="connsiteX11" fmla="*/ 4855 w 10000"/>
                  <a:gd name="connsiteY11" fmla="*/ 5662 h 9980"/>
                  <a:gd name="connsiteX12" fmla="*/ 4483 w 10000"/>
                  <a:gd name="connsiteY12" fmla="*/ 5668 h 9980"/>
                  <a:gd name="connsiteX13" fmla="*/ 4483 w 10000"/>
                  <a:gd name="connsiteY13" fmla="*/ 1752 h 9980"/>
                  <a:gd name="connsiteX14" fmla="*/ 3695 w 10000"/>
                  <a:gd name="connsiteY14" fmla="*/ 2057 h 9980"/>
                  <a:gd name="connsiteX15" fmla="*/ 3268 w 10000"/>
                  <a:gd name="connsiteY15" fmla="*/ 2057 h 9980"/>
                  <a:gd name="connsiteX16" fmla="*/ 3268 w 10000"/>
                  <a:gd name="connsiteY16" fmla="*/ 0 h 9980"/>
                  <a:gd name="connsiteX17" fmla="*/ 3111 w 10000"/>
                  <a:gd name="connsiteY17" fmla="*/ 0 h 9980"/>
                  <a:gd name="connsiteX18" fmla="*/ 3111 w 10000"/>
                  <a:gd name="connsiteY18" fmla="*/ 2057 h 9980"/>
                  <a:gd name="connsiteX19" fmla="*/ 2750 w 10000"/>
                  <a:gd name="connsiteY19" fmla="*/ 2057 h 9980"/>
                  <a:gd name="connsiteX20" fmla="*/ 2750 w 10000"/>
                  <a:gd name="connsiteY20" fmla="*/ 2487 h 9980"/>
                  <a:gd name="connsiteX21" fmla="*/ 2100 w 10000"/>
                  <a:gd name="connsiteY21" fmla="*/ 2810 h 9980"/>
                  <a:gd name="connsiteX22" fmla="*/ 2100 w 10000"/>
                  <a:gd name="connsiteY22" fmla="*/ 4405 h 9980"/>
                  <a:gd name="connsiteX23" fmla="*/ 1752 w 10000"/>
                  <a:gd name="connsiteY23" fmla="*/ 4405 h 9980"/>
                  <a:gd name="connsiteX24" fmla="*/ 1752 w 10000"/>
                  <a:gd name="connsiteY24" fmla="*/ 4828 h 9980"/>
                  <a:gd name="connsiteX25" fmla="*/ 2100 w 10000"/>
                  <a:gd name="connsiteY25" fmla="*/ 4828 h 9980"/>
                  <a:gd name="connsiteX26" fmla="*/ 2100 w 10000"/>
                  <a:gd name="connsiteY26" fmla="*/ 5357 h 9980"/>
                  <a:gd name="connsiteX27" fmla="*/ 1752 w 10000"/>
                  <a:gd name="connsiteY27" fmla="*/ 5357 h 9980"/>
                  <a:gd name="connsiteX28" fmla="*/ 1752 w 10000"/>
                  <a:gd name="connsiteY28" fmla="*/ 5780 h 9980"/>
                  <a:gd name="connsiteX29" fmla="*/ 2100 w 10000"/>
                  <a:gd name="connsiteY29" fmla="*/ 5780 h 9980"/>
                  <a:gd name="connsiteX30" fmla="*/ 2100 w 10000"/>
                  <a:gd name="connsiteY30" fmla="*/ 7030 h 9980"/>
                  <a:gd name="connsiteX31" fmla="*/ 1063 w 10000"/>
                  <a:gd name="connsiteY31" fmla="*/ 7030 h 9980"/>
                  <a:gd name="connsiteX32" fmla="*/ 1063 w 10000"/>
                  <a:gd name="connsiteY32" fmla="*/ 7804 h 9980"/>
                  <a:gd name="connsiteX33" fmla="*/ 1595 w 10000"/>
                  <a:gd name="connsiteY33" fmla="*/ 7824 h 9980"/>
                  <a:gd name="connsiteX34" fmla="*/ 2316 w 10000"/>
                  <a:gd name="connsiteY34" fmla="*/ 7301 h 9980"/>
                  <a:gd name="connsiteX35" fmla="*/ 2310 w 10000"/>
                  <a:gd name="connsiteY35" fmla="*/ 7804 h 9980"/>
                  <a:gd name="connsiteX36" fmla="*/ 2972 w 10000"/>
                  <a:gd name="connsiteY36" fmla="*/ 7354 h 9980"/>
                  <a:gd name="connsiteX37" fmla="*/ 2972 w 10000"/>
                  <a:gd name="connsiteY37" fmla="*/ 7804 h 9980"/>
                  <a:gd name="connsiteX38" fmla="*/ 3628 w 10000"/>
                  <a:gd name="connsiteY38" fmla="*/ 7347 h 9980"/>
                  <a:gd name="connsiteX39" fmla="*/ 3634 w 10000"/>
                  <a:gd name="connsiteY39" fmla="*/ 7797 h 9980"/>
                  <a:gd name="connsiteX40" fmla="*/ 4265 w 10000"/>
                  <a:gd name="connsiteY40" fmla="*/ 7314 h 9980"/>
                  <a:gd name="connsiteX41" fmla="*/ 4265 w 10000"/>
                  <a:gd name="connsiteY41" fmla="*/ 8598 h 9980"/>
                  <a:gd name="connsiteX42" fmla="*/ 4338 w 10000"/>
                  <a:gd name="connsiteY42" fmla="*/ 8505 h 9980"/>
                  <a:gd name="connsiteX43" fmla="*/ 4410 w 10000"/>
                  <a:gd name="connsiteY43" fmla="*/ 8419 h 9980"/>
                  <a:gd name="connsiteX44" fmla="*/ 4497 w 10000"/>
                  <a:gd name="connsiteY44" fmla="*/ 8346 h 9980"/>
                  <a:gd name="connsiteX45" fmla="*/ 4594 w 10000"/>
                  <a:gd name="connsiteY45" fmla="*/ 8280 h 9980"/>
                  <a:gd name="connsiteX46" fmla="*/ 4692 w 10000"/>
                  <a:gd name="connsiteY46" fmla="*/ 8234 h 9980"/>
                  <a:gd name="connsiteX47" fmla="*/ 4797 w 10000"/>
                  <a:gd name="connsiteY47" fmla="*/ 8201 h 9980"/>
                  <a:gd name="connsiteX48" fmla="*/ 4907 w 10000"/>
                  <a:gd name="connsiteY48" fmla="*/ 8175 h 9980"/>
                  <a:gd name="connsiteX49" fmla="*/ 5033 w 10000"/>
                  <a:gd name="connsiteY49" fmla="*/ 8168 h 9980"/>
                  <a:gd name="connsiteX50" fmla="*/ 5204 w 10000"/>
                  <a:gd name="connsiteY50" fmla="*/ 8181 h 9980"/>
                  <a:gd name="connsiteX51" fmla="*/ 5375 w 10000"/>
                  <a:gd name="connsiteY51" fmla="*/ 8228 h 9980"/>
                  <a:gd name="connsiteX52" fmla="*/ 5512 w 10000"/>
                  <a:gd name="connsiteY52" fmla="*/ 8306 h 9980"/>
                  <a:gd name="connsiteX53" fmla="*/ 5651 w 10000"/>
                  <a:gd name="connsiteY53" fmla="*/ 8406 h 9980"/>
                  <a:gd name="connsiteX54" fmla="*/ 5770 w 10000"/>
                  <a:gd name="connsiteY54" fmla="*/ 8525 h 9980"/>
                  <a:gd name="connsiteX55" fmla="*/ 5847 w 10000"/>
                  <a:gd name="connsiteY55" fmla="*/ 8671 h 9980"/>
                  <a:gd name="connsiteX56" fmla="*/ 5920 w 10000"/>
                  <a:gd name="connsiteY56" fmla="*/ 8822 h 9980"/>
                  <a:gd name="connsiteX57" fmla="*/ 5945 w 10000"/>
                  <a:gd name="connsiteY57" fmla="*/ 8988 h 9980"/>
                  <a:gd name="connsiteX58" fmla="*/ 5979 w 10000"/>
                  <a:gd name="connsiteY58" fmla="*/ 8981 h 9980"/>
                  <a:gd name="connsiteX59" fmla="*/ 6003 w 10000"/>
                  <a:gd name="connsiteY59" fmla="*/ 8981 h 9980"/>
                  <a:gd name="connsiteX60" fmla="*/ 6030 w 10000"/>
                  <a:gd name="connsiteY60" fmla="*/ 8975 h 9980"/>
                  <a:gd name="connsiteX61" fmla="*/ 6056 w 10000"/>
                  <a:gd name="connsiteY61" fmla="*/ 8975 h 9980"/>
                  <a:gd name="connsiteX62" fmla="*/ 6089 w 10000"/>
                  <a:gd name="connsiteY62" fmla="*/ 8968 h 9980"/>
                  <a:gd name="connsiteX63" fmla="*/ 6121 w 10000"/>
                  <a:gd name="connsiteY63" fmla="*/ 8968 h 9980"/>
                  <a:gd name="connsiteX64" fmla="*/ 6148 w 10000"/>
                  <a:gd name="connsiteY64" fmla="*/ 8968 h 9980"/>
                  <a:gd name="connsiteX65" fmla="*/ 6182 w 10000"/>
                  <a:gd name="connsiteY65" fmla="*/ 8968 h 9980"/>
                  <a:gd name="connsiteX66" fmla="*/ 6319 w 10000"/>
                  <a:gd name="connsiteY66" fmla="*/ 8975 h 9980"/>
                  <a:gd name="connsiteX67" fmla="*/ 6443 w 10000"/>
                  <a:gd name="connsiteY67" fmla="*/ 9008 h 9980"/>
                  <a:gd name="connsiteX68" fmla="*/ 6568 w 10000"/>
                  <a:gd name="connsiteY68" fmla="*/ 9054 h 9980"/>
                  <a:gd name="connsiteX69" fmla="*/ 6681 w 10000"/>
                  <a:gd name="connsiteY69" fmla="*/ 9121 h 9980"/>
                  <a:gd name="connsiteX70" fmla="*/ 6784 w 10000"/>
                  <a:gd name="connsiteY70" fmla="*/ 9200 h 9980"/>
                  <a:gd name="connsiteX71" fmla="*/ 6877 w 10000"/>
                  <a:gd name="connsiteY71" fmla="*/ 9285 h 9980"/>
                  <a:gd name="connsiteX72" fmla="*/ 6950 w 10000"/>
                  <a:gd name="connsiteY72" fmla="*/ 9398 h 9980"/>
                  <a:gd name="connsiteX73" fmla="*/ 7016 w 10000"/>
                  <a:gd name="connsiteY73" fmla="*/ 9510 h 9980"/>
                  <a:gd name="connsiteX74" fmla="*/ 3268 w 10000"/>
                  <a:gd name="connsiteY74" fmla="*/ 9510 h 9980"/>
                  <a:gd name="connsiteX75" fmla="*/ 3307 w 10000"/>
                  <a:gd name="connsiteY75" fmla="*/ 9424 h 9980"/>
                  <a:gd name="connsiteX76" fmla="*/ 3361 w 10000"/>
                  <a:gd name="connsiteY76" fmla="*/ 9338 h 9980"/>
                  <a:gd name="connsiteX77" fmla="*/ 3412 w 10000"/>
                  <a:gd name="connsiteY77" fmla="*/ 9272 h 9980"/>
                  <a:gd name="connsiteX78" fmla="*/ 3483 w 10000"/>
                  <a:gd name="connsiteY78" fmla="*/ 9207 h 9980"/>
                  <a:gd name="connsiteX79" fmla="*/ 3550 w 10000"/>
                  <a:gd name="connsiteY79" fmla="*/ 9154 h 9980"/>
                  <a:gd name="connsiteX80" fmla="*/ 3628 w 10000"/>
                  <a:gd name="connsiteY80" fmla="*/ 9101 h 9980"/>
                  <a:gd name="connsiteX81" fmla="*/ 3708 w 10000"/>
                  <a:gd name="connsiteY81" fmla="*/ 9061 h 9980"/>
                  <a:gd name="connsiteX82" fmla="*/ 3799 w 10000"/>
                  <a:gd name="connsiteY82" fmla="*/ 9028 h 9980"/>
                  <a:gd name="connsiteX83" fmla="*/ 3799 w 10000"/>
                  <a:gd name="connsiteY83" fmla="*/ 8181 h 9980"/>
                  <a:gd name="connsiteX84" fmla="*/ 704 w 10000"/>
                  <a:gd name="connsiteY84" fmla="*/ 8195 h 9980"/>
                  <a:gd name="connsiteX85" fmla="*/ 704 w 10000"/>
                  <a:gd name="connsiteY85" fmla="*/ 8822 h 9980"/>
                  <a:gd name="connsiteX86" fmla="*/ 644 w 10000"/>
                  <a:gd name="connsiteY86" fmla="*/ 8902 h 9980"/>
                  <a:gd name="connsiteX87" fmla="*/ 598 w 10000"/>
                  <a:gd name="connsiteY87" fmla="*/ 8988 h 9980"/>
                  <a:gd name="connsiteX88" fmla="*/ 566 w 10000"/>
                  <a:gd name="connsiteY88" fmla="*/ 9081 h 9980"/>
                  <a:gd name="connsiteX89" fmla="*/ 553 w 10000"/>
                  <a:gd name="connsiteY89" fmla="*/ 9187 h 9980"/>
                  <a:gd name="connsiteX90" fmla="*/ 526 w 10000"/>
                  <a:gd name="connsiteY90" fmla="*/ 9180 h 9980"/>
                  <a:gd name="connsiteX91" fmla="*/ 505 w 10000"/>
                  <a:gd name="connsiteY91" fmla="*/ 9180 h 9980"/>
                  <a:gd name="connsiteX92" fmla="*/ 479 w 10000"/>
                  <a:gd name="connsiteY92" fmla="*/ 9174 h 9980"/>
                  <a:gd name="connsiteX93" fmla="*/ 453 w 10000"/>
                  <a:gd name="connsiteY93" fmla="*/ 9174 h 9980"/>
                  <a:gd name="connsiteX94" fmla="*/ 369 w 10000"/>
                  <a:gd name="connsiteY94" fmla="*/ 9180 h 9980"/>
                  <a:gd name="connsiteX95" fmla="*/ 296 w 10000"/>
                  <a:gd name="connsiteY95" fmla="*/ 9200 h 9980"/>
                  <a:gd name="connsiteX96" fmla="*/ 224 w 10000"/>
                  <a:gd name="connsiteY96" fmla="*/ 9227 h 9980"/>
                  <a:gd name="connsiteX97" fmla="*/ 158 w 10000"/>
                  <a:gd name="connsiteY97" fmla="*/ 9265 h 9980"/>
                  <a:gd name="connsiteX98" fmla="*/ 100 w 10000"/>
                  <a:gd name="connsiteY98" fmla="*/ 9318 h 9980"/>
                  <a:gd name="connsiteX99" fmla="*/ 47 w 10000"/>
                  <a:gd name="connsiteY99" fmla="*/ 9371 h 9980"/>
                  <a:gd name="connsiteX100" fmla="*/ 0 w 10000"/>
                  <a:gd name="connsiteY100" fmla="*/ 9438 h 9980"/>
                  <a:gd name="connsiteX101" fmla="*/ 252 w 10000"/>
                  <a:gd name="connsiteY101" fmla="*/ 9510 h 9980"/>
                  <a:gd name="connsiteX102" fmla="*/ 190 w 10000"/>
                  <a:gd name="connsiteY102" fmla="*/ 9461 h 9980"/>
                  <a:gd name="connsiteX103" fmla="*/ 1200 w 10000"/>
                  <a:gd name="connsiteY103" fmla="*/ 8986 h 9980"/>
                  <a:gd name="connsiteX104" fmla="*/ 1660 w 10000"/>
                  <a:gd name="connsiteY104" fmla="*/ 9409 h 9980"/>
                  <a:gd name="connsiteX105" fmla="*/ 8496 w 10000"/>
                  <a:gd name="connsiteY105" fmla="*/ 9980 h 9980"/>
                  <a:gd name="connsiteX106" fmla="*/ 9924 w 10000"/>
                  <a:gd name="connsiteY106" fmla="*/ 9510 h 9980"/>
                  <a:gd name="connsiteX107" fmla="*/ 10000 w 10000"/>
                  <a:gd name="connsiteY107" fmla="*/ 9510 h 9980"/>
                  <a:gd name="connsiteX0" fmla="*/ 10000 w 10000"/>
                  <a:gd name="connsiteY0" fmla="*/ 9529 h 10002"/>
                  <a:gd name="connsiteX1" fmla="*/ 10000 w 10000"/>
                  <a:gd name="connsiteY1" fmla="*/ 7382 h 10002"/>
                  <a:gd name="connsiteX2" fmla="*/ 9193 w 10000"/>
                  <a:gd name="connsiteY2" fmla="*/ 7382 h 10002"/>
                  <a:gd name="connsiteX3" fmla="*/ 9193 w 10000"/>
                  <a:gd name="connsiteY3" fmla="*/ 4129 h 10002"/>
                  <a:gd name="connsiteX4" fmla="*/ 7199 w 10000"/>
                  <a:gd name="connsiteY4" fmla="*/ 4129 h 10002"/>
                  <a:gd name="connsiteX5" fmla="*/ 7199 w 10000"/>
                  <a:gd name="connsiteY5" fmla="*/ 3817 h 10002"/>
                  <a:gd name="connsiteX6" fmla="*/ 8792 w 10000"/>
                  <a:gd name="connsiteY6" fmla="*/ 3817 h 10002"/>
                  <a:gd name="connsiteX7" fmla="*/ 8792 w 10000"/>
                  <a:gd name="connsiteY7" fmla="*/ 3499 h 10002"/>
                  <a:gd name="connsiteX8" fmla="*/ 7199 w 10000"/>
                  <a:gd name="connsiteY8" fmla="*/ 3499 h 10002"/>
                  <a:gd name="connsiteX9" fmla="*/ 7199 w 10000"/>
                  <a:gd name="connsiteY9" fmla="*/ 1365 h 10002"/>
                  <a:gd name="connsiteX10" fmla="*/ 4855 w 10000"/>
                  <a:gd name="connsiteY10" fmla="*/ 550 h 10002"/>
                  <a:gd name="connsiteX11" fmla="*/ 4855 w 10000"/>
                  <a:gd name="connsiteY11" fmla="*/ 5673 h 10002"/>
                  <a:gd name="connsiteX12" fmla="*/ 4483 w 10000"/>
                  <a:gd name="connsiteY12" fmla="*/ 5679 h 10002"/>
                  <a:gd name="connsiteX13" fmla="*/ 4483 w 10000"/>
                  <a:gd name="connsiteY13" fmla="*/ 1756 h 10002"/>
                  <a:gd name="connsiteX14" fmla="*/ 3695 w 10000"/>
                  <a:gd name="connsiteY14" fmla="*/ 2061 h 10002"/>
                  <a:gd name="connsiteX15" fmla="*/ 3268 w 10000"/>
                  <a:gd name="connsiteY15" fmla="*/ 2061 h 10002"/>
                  <a:gd name="connsiteX16" fmla="*/ 3268 w 10000"/>
                  <a:gd name="connsiteY16" fmla="*/ 0 h 10002"/>
                  <a:gd name="connsiteX17" fmla="*/ 3111 w 10000"/>
                  <a:gd name="connsiteY17" fmla="*/ 0 h 10002"/>
                  <a:gd name="connsiteX18" fmla="*/ 3111 w 10000"/>
                  <a:gd name="connsiteY18" fmla="*/ 2061 h 10002"/>
                  <a:gd name="connsiteX19" fmla="*/ 2750 w 10000"/>
                  <a:gd name="connsiteY19" fmla="*/ 2061 h 10002"/>
                  <a:gd name="connsiteX20" fmla="*/ 2750 w 10000"/>
                  <a:gd name="connsiteY20" fmla="*/ 2492 h 10002"/>
                  <a:gd name="connsiteX21" fmla="*/ 2100 w 10000"/>
                  <a:gd name="connsiteY21" fmla="*/ 2816 h 10002"/>
                  <a:gd name="connsiteX22" fmla="*/ 2100 w 10000"/>
                  <a:gd name="connsiteY22" fmla="*/ 4414 h 10002"/>
                  <a:gd name="connsiteX23" fmla="*/ 1752 w 10000"/>
                  <a:gd name="connsiteY23" fmla="*/ 4414 h 10002"/>
                  <a:gd name="connsiteX24" fmla="*/ 1752 w 10000"/>
                  <a:gd name="connsiteY24" fmla="*/ 4838 h 10002"/>
                  <a:gd name="connsiteX25" fmla="*/ 2100 w 10000"/>
                  <a:gd name="connsiteY25" fmla="*/ 4838 h 10002"/>
                  <a:gd name="connsiteX26" fmla="*/ 2100 w 10000"/>
                  <a:gd name="connsiteY26" fmla="*/ 5368 h 10002"/>
                  <a:gd name="connsiteX27" fmla="*/ 1752 w 10000"/>
                  <a:gd name="connsiteY27" fmla="*/ 5368 h 10002"/>
                  <a:gd name="connsiteX28" fmla="*/ 1752 w 10000"/>
                  <a:gd name="connsiteY28" fmla="*/ 5792 h 10002"/>
                  <a:gd name="connsiteX29" fmla="*/ 2100 w 10000"/>
                  <a:gd name="connsiteY29" fmla="*/ 5792 h 10002"/>
                  <a:gd name="connsiteX30" fmla="*/ 2100 w 10000"/>
                  <a:gd name="connsiteY30" fmla="*/ 7044 h 10002"/>
                  <a:gd name="connsiteX31" fmla="*/ 1063 w 10000"/>
                  <a:gd name="connsiteY31" fmla="*/ 7044 h 10002"/>
                  <a:gd name="connsiteX32" fmla="*/ 1063 w 10000"/>
                  <a:gd name="connsiteY32" fmla="*/ 7820 h 10002"/>
                  <a:gd name="connsiteX33" fmla="*/ 1595 w 10000"/>
                  <a:gd name="connsiteY33" fmla="*/ 7840 h 10002"/>
                  <a:gd name="connsiteX34" fmla="*/ 2316 w 10000"/>
                  <a:gd name="connsiteY34" fmla="*/ 7316 h 10002"/>
                  <a:gd name="connsiteX35" fmla="*/ 2310 w 10000"/>
                  <a:gd name="connsiteY35" fmla="*/ 7820 h 10002"/>
                  <a:gd name="connsiteX36" fmla="*/ 2972 w 10000"/>
                  <a:gd name="connsiteY36" fmla="*/ 7369 h 10002"/>
                  <a:gd name="connsiteX37" fmla="*/ 2972 w 10000"/>
                  <a:gd name="connsiteY37" fmla="*/ 7820 h 10002"/>
                  <a:gd name="connsiteX38" fmla="*/ 3628 w 10000"/>
                  <a:gd name="connsiteY38" fmla="*/ 7362 h 10002"/>
                  <a:gd name="connsiteX39" fmla="*/ 3634 w 10000"/>
                  <a:gd name="connsiteY39" fmla="*/ 7813 h 10002"/>
                  <a:gd name="connsiteX40" fmla="*/ 4265 w 10000"/>
                  <a:gd name="connsiteY40" fmla="*/ 7329 h 10002"/>
                  <a:gd name="connsiteX41" fmla="*/ 4265 w 10000"/>
                  <a:gd name="connsiteY41" fmla="*/ 8615 h 10002"/>
                  <a:gd name="connsiteX42" fmla="*/ 4338 w 10000"/>
                  <a:gd name="connsiteY42" fmla="*/ 8522 h 10002"/>
                  <a:gd name="connsiteX43" fmla="*/ 4410 w 10000"/>
                  <a:gd name="connsiteY43" fmla="*/ 8436 h 10002"/>
                  <a:gd name="connsiteX44" fmla="*/ 4497 w 10000"/>
                  <a:gd name="connsiteY44" fmla="*/ 8363 h 10002"/>
                  <a:gd name="connsiteX45" fmla="*/ 4594 w 10000"/>
                  <a:gd name="connsiteY45" fmla="*/ 8297 h 10002"/>
                  <a:gd name="connsiteX46" fmla="*/ 4692 w 10000"/>
                  <a:gd name="connsiteY46" fmla="*/ 8251 h 10002"/>
                  <a:gd name="connsiteX47" fmla="*/ 4797 w 10000"/>
                  <a:gd name="connsiteY47" fmla="*/ 8217 h 10002"/>
                  <a:gd name="connsiteX48" fmla="*/ 4907 w 10000"/>
                  <a:gd name="connsiteY48" fmla="*/ 8191 h 10002"/>
                  <a:gd name="connsiteX49" fmla="*/ 5033 w 10000"/>
                  <a:gd name="connsiteY49" fmla="*/ 8184 h 10002"/>
                  <a:gd name="connsiteX50" fmla="*/ 5204 w 10000"/>
                  <a:gd name="connsiteY50" fmla="*/ 8197 h 10002"/>
                  <a:gd name="connsiteX51" fmla="*/ 5375 w 10000"/>
                  <a:gd name="connsiteY51" fmla="*/ 8244 h 10002"/>
                  <a:gd name="connsiteX52" fmla="*/ 5512 w 10000"/>
                  <a:gd name="connsiteY52" fmla="*/ 8323 h 10002"/>
                  <a:gd name="connsiteX53" fmla="*/ 5651 w 10000"/>
                  <a:gd name="connsiteY53" fmla="*/ 8423 h 10002"/>
                  <a:gd name="connsiteX54" fmla="*/ 5770 w 10000"/>
                  <a:gd name="connsiteY54" fmla="*/ 8542 h 10002"/>
                  <a:gd name="connsiteX55" fmla="*/ 5847 w 10000"/>
                  <a:gd name="connsiteY55" fmla="*/ 8688 h 10002"/>
                  <a:gd name="connsiteX56" fmla="*/ 5920 w 10000"/>
                  <a:gd name="connsiteY56" fmla="*/ 8840 h 10002"/>
                  <a:gd name="connsiteX57" fmla="*/ 5945 w 10000"/>
                  <a:gd name="connsiteY57" fmla="*/ 9006 h 10002"/>
                  <a:gd name="connsiteX58" fmla="*/ 5979 w 10000"/>
                  <a:gd name="connsiteY58" fmla="*/ 8999 h 10002"/>
                  <a:gd name="connsiteX59" fmla="*/ 6003 w 10000"/>
                  <a:gd name="connsiteY59" fmla="*/ 8999 h 10002"/>
                  <a:gd name="connsiteX60" fmla="*/ 6030 w 10000"/>
                  <a:gd name="connsiteY60" fmla="*/ 8993 h 10002"/>
                  <a:gd name="connsiteX61" fmla="*/ 6056 w 10000"/>
                  <a:gd name="connsiteY61" fmla="*/ 8993 h 10002"/>
                  <a:gd name="connsiteX62" fmla="*/ 6089 w 10000"/>
                  <a:gd name="connsiteY62" fmla="*/ 8986 h 10002"/>
                  <a:gd name="connsiteX63" fmla="*/ 6121 w 10000"/>
                  <a:gd name="connsiteY63" fmla="*/ 8986 h 10002"/>
                  <a:gd name="connsiteX64" fmla="*/ 6148 w 10000"/>
                  <a:gd name="connsiteY64" fmla="*/ 8986 h 10002"/>
                  <a:gd name="connsiteX65" fmla="*/ 6182 w 10000"/>
                  <a:gd name="connsiteY65" fmla="*/ 8986 h 10002"/>
                  <a:gd name="connsiteX66" fmla="*/ 6319 w 10000"/>
                  <a:gd name="connsiteY66" fmla="*/ 8993 h 10002"/>
                  <a:gd name="connsiteX67" fmla="*/ 6443 w 10000"/>
                  <a:gd name="connsiteY67" fmla="*/ 9026 h 10002"/>
                  <a:gd name="connsiteX68" fmla="*/ 6568 w 10000"/>
                  <a:gd name="connsiteY68" fmla="*/ 9072 h 10002"/>
                  <a:gd name="connsiteX69" fmla="*/ 6681 w 10000"/>
                  <a:gd name="connsiteY69" fmla="*/ 9139 h 10002"/>
                  <a:gd name="connsiteX70" fmla="*/ 6784 w 10000"/>
                  <a:gd name="connsiteY70" fmla="*/ 9218 h 10002"/>
                  <a:gd name="connsiteX71" fmla="*/ 6877 w 10000"/>
                  <a:gd name="connsiteY71" fmla="*/ 9304 h 10002"/>
                  <a:gd name="connsiteX72" fmla="*/ 6950 w 10000"/>
                  <a:gd name="connsiteY72" fmla="*/ 9417 h 10002"/>
                  <a:gd name="connsiteX73" fmla="*/ 7016 w 10000"/>
                  <a:gd name="connsiteY73" fmla="*/ 9529 h 10002"/>
                  <a:gd name="connsiteX74" fmla="*/ 3268 w 10000"/>
                  <a:gd name="connsiteY74" fmla="*/ 9529 h 10002"/>
                  <a:gd name="connsiteX75" fmla="*/ 3307 w 10000"/>
                  <a:gd name="connsiteY75" fmla="*/ 9443 h 10002"/>
                  <a:gd name="connsiteX76" fmla="*/ 3361 w 10000"/>
                  <a:gd name="connsiteY76" fmla="*/ 9357 h 10002"/>
                  <a:gd name="connsiteX77" fmla="*/ 3412 w 10000"/>
                  <a:gd name="connsiteY77" fmla="*/ 9291 h 10002"/>
                  <a:gd name="connsiteX78" fmla="*/ 3483 w 10000"/>
                  <a:gd name="connsiteY78" fmla="*/ 9225 h 10002"/>
                  <a:gd name="connsiteX79" fmla="*/ 3550 w 10000"/>
                  <a:gd name="connsiteY79" fmla="*/ 9172 h 10002"/>
                  <a:gd name="connsiteX80" fmla="*/ 3628 w 10000"/>
                  <a:gd name="connsiteY80" fmla="*/ 9119 h 10002"/>
                  <a:gd name="connsiteX81" fmla="*/ 3708 w 10000"/>
                  <a:gd name="connsiteY81" fmla="*/ 9079 h 10002"/>
                  <a:gd name="connsiteX82" fmla="*/ 3799 w 10000"/>
                  <a:gd name="connsiteY82" fmla="*/ 9046 h 10002"/>
                  <a:gd name="connsiteX83" fmla="*/ 3799 w 10000"/>
                  <a:gd name="connsiteY83" fmla="*/ 8197 h 10002"/>
                  <a:gd name="connsiteX84" fmla="*/ 704 w 10000"/>
                  <a:gd name="connsiteY84" fmla="*/ 8211 h 10002"/>
                  <a:gd name="connsiteX85" fmla="*/ 704 w 10000"/>
                  <a:gd name="connsiteY85" fmla="*/ 8840 h 10002"/>
                  <a:gd name="connsiteX86" fmla="*/ 644 w 10000"/>
                  <a:gd name="connsiteY86" fmla="*/ 8920 h 10002"/>
                  <a:gd name="connsiteX87" fmla="*/ 598 w 10000"/>
                  <a:gd name="connsiteY87" fmla="*/ 9006 h 10002"/>
                  <a:gd name="connsiteX88" fmla="*/ 566 w 10000"/>
                  <a:gd name="connsiteY88" fmla="*/ 9099 h 10002"/>
                  <a:gd name="connsiteX89" fmla="*/ 553 w 10000"/>
                  <a:gd name="connsiteY89" fmla="*/ 9205 h 10002"/>
                  <a:gd name="connsiteX90" fmla="*/ 526 w 10000"/>
                  <a:gd name="connsiteY90" fmla="*/ 9198 h 10002"/>
                  <a:gd name="connsiteX91" fmla="*/ 505 w 10000"/>
                  <a:gd name="connsiteY91" fmla="*/ 9198 h 10002"/>
                  <a:gd name="connsiteX92" fmla="*/ 479 w 10000"/>
                  <a:gd name="connsiteY92" fmla="*/ 9192 h 10002"/>
                  <a:gd name="connsiteX93" fmla="*/ 453 w 10000"/>
                  <a:gd name="connsiteY93" fmla="*/ 9192 h 10002"/>
                  <a:gd name="connsiteX94" fmla="*/ 369 w 10000"/>
                  <a:gd name="connsiteY94" fmla="*/ 9198 h 10002"/>
                  <a:gd name="connsiteX95" fmla="*/ 296 w 10000"/>
                  <a:gd name="connsiteY95" fmla="*/ 9218 h 10002"/>
                  <a:gd name="connsiteX96" fmla="*/ 224 w 10000"/>
                  <a:gd name="connsiteY96" fmla="*/ 9245 h 10002"/>
                  <a:gd name="connsiteX97" fmla="*/ 158 w 10000"/>
                  <a:gd name="connsiteY97" fmla="*/ 9284 h 10002"/>
                  <a:gd name="connsiteX98" fmla="*/ 100 w 10000"/>
                  <a:gd name="connsiteY98" fmla="*/ 9337 h 10002"/>
                  <a:gd name="connsiteX99" fmla="*/ 47 w 10000"/>
                  <a:gd name="connsiteY99" fmla="*/ 9390 h 10002"/>
                  <a:gd name="connsiteX100" fmla="*/ 0 w 10000"/>
                  <a:gd name="connsiteY100" fmla="*/ 9457 h 10002"/>
                  <a:gd name="connsiteX101" fmla="*/ 252 w 10000"/>
                  <a:gd name="connsiteY101" fmla="*/ 9529 h 10002"/>
                  <a:gd name="connsiteX102" fmla="*/ 190 w 10000"/>
                  <a:gd name="connsiteY102" fmla="*/ 9480 h 10002"/>
                  <a:gd name="connsiteX103" fmla="*/ 1200 w 10000"/>
                  <a:gd name="connsiteY103" fmla="*/ 9004 h 10002"/>
                  <a:gd name="connsiteX104" fmla="*/ 1660 w 10000"/>
                  <a:gd name="connsiteY104" fmla="*/ 9428 h 10002"/>
                  <a:gd name="connsiteX105" fmla="*/ 8496 w 10000"/>
                  <a:gd name="connsiteY105" fmla="*/ 10000 h 10002"/>
                  <a:gd name="connsiteX106" fmla="*/ 9924 w 10000"/>
                  <a:gd name="connsiteY106" fmla="*/ 9529 h 10002"/>
                  <a:gd name="connsiteX107" fmla="*/ 10000 w 10000"/>
                  <a:gd name="connsiteY107" fmla="*/ 9529 h 10002"/>
                  <a:gd name="connsiteX0" fmla="*/ 10000 w 10000"/>
                  <a:gd name="connsiteY0" fmla="*/ 9529 h 10002"/>
                  <a:gd name="connsiteX1" fmla="*/ 10000 w 10000"/>
                  <a:gd name="connsiteY1" fmla="*/ 7382 h 10002"/>
                  <a:gd name="connsiteX2" fmla="*/ 9193 w 10000"/>
                  <a:gd name="connsiteY2" fmla="*/ 7382 h 10002"/>
                  <a:gd name="connsiteX3" fmla="*/ 9193 w 10000"/>
                  <a:gd name="connsiteY3" fmla="*/ 4129 h 10002"/>
                  <a:gd name="connsiteX4" fmla="*/ 7199 w 10000"/>
                  <a:gd name="connsiteY4" fmla="*/ 4129 h 10002"/>
                  <a:gd name="connsiteX5" fmla="*/ 7199 w 10000"/>
                  <a:gd name="connsiteY5" fmla="*/ 3817 h 10002"/>
                  <a:gd name="connsiteX6" fmla="*/ 8792 w 10000"/>
                  <a:gd name="connsiteY6" fmla="*/ 3817 h 10002"/>
                  <a:gd name="connsiteX7" fmla="*/ 8792 w 10000"/>
                  <a:gd name="connsiteY7" fmla="*/ 3499 h 10002"/>
                  <a:gd name="connsiteX8" fmla="*/ 7199 w 10000"/>
                  <a:gd name="connsiteY8" fmla="*/ 3499 h 10002"/>
                  <a:gd name="connsiteX9" fmla="*/ 7199 w 10000"/>
                  <a:gd name="connsiteY9" fmla="*/ 1365 h 10002"/>
                  <a:gd name="connsiteX10" fmla="*/ 4855 w 10000"/>
                  <a:gd name="connsiteY10" fmla="*/ 550 h 10002"/>
                  <a:gd name="connsiteX11" fmla="*/ 4855 w 10000"/>
                  <a:gd name="connsiteY11" fmla="*/ 5673 h 10002"/>
                  <a:gd name="connsiteX12" fmla="*/ 4483 w 10000"/>
                  <a:gd name="connsiteY12" fmla="*/ 5679 h 10002"/>
                  <a:gd name="connsiteX13" fmla="*/ 4483 w 10000"/>
                  <a:gd name="connsiteY13" fmla="*/ 1756 h 10002"/>
                  <a:gd name="connsiteX14" fmla="*/ 3695 w 10000"/>
                  <a:gd name="connsiteY14" fmla="*/ 2061 h 10002"/>
                  <a:gd name="connsiteX15" fmla="*/ 3268 w 10000"/>
                  <a:gd name="connsiteY15" fmla="*/ 2061 h 10002"/>
                  <a:gd name="connsiteX16" fmla="*/ 3268 w 10000"/>
                  <a:gd name="connsiteY16" fmla="*/ 0 h 10002"/>
                  <a:gd name="connsiteX17" fmla="*/ 3111 w 10000"/>
                  <a:gd name="connsiteY17" fmla="*/ 0 h 10002"/>
                  <a:gd name="connsiteX18" fmla="*/ 3111 w 10000"/>
                  <a:gd name="connsiteY18" fmla="*/ 2061 h 10002"/>
                  <a:gd name="connsiteX19" fmla="*/ 2750 w 10000"/>
                  <a:gd name="connsiteY19" fmla="*/ 2061 h 10002"/>
                  <a:gd name="connsiteX20" fmla="*/ 2750 w 10000"/>
                  <a:gd name="connsiteY20" fmla="*/ 2492 h 10002"/>
                  <a:gd name="connsiteX21" fmla="*/ 2100 w 10000"/>
                  <a:gd name="connsiteY21" fmla="*/ 2816 h 10002"/>
                  <a:gd name="connsiteX22" fmla="*/ 2100 w 10000"/>
                  <a:gd name="connsiteY22" fmla="*/ 4414 h 10002"/>
                  <a:gd name="connsiteX23" fmla="*/ 1752 w 10000"/>
                  <a:gd name="connsiteY23" fmla="*/ 4414 h 10002"/>
                  <a:gd name="connsiteX24" fmla="*/ 1752 w 10000"/>
                  <a:gd name="connsiteY24" fmla="*/ 4838 h 10002"/>
                  <a:gd name="connsiteX25" fmla="*/ 2100 w 10000"/>
                  <a:gd name="connsiteY25" fmla="*/ 4838 h 10002"/>
                  <a:gd name="connsiteX26" fmla="*/ 2100 w 10000"/>
                  <a:gd name="connsiteY26" fmla="*/ 5368 h 10002"/>
                  <a:gd name="connsiteX27" fmla="*/ 1752 w 10000"/>
                  <a:gd name="connsiteY27" fmla="*/ 5368 h 10002"/>
                  <a:gd name="connsiteX28" fmla="*/ 1752 w 10000"/>
                  <a:gd name="connsiteY28" fmla="*/ 5792 h 10002"/>
                  <a:gd name="connsiteX29" fmla="*/ 2100 w 10000"/>
                  <a:gd name="connsiteY29" fmla="*/ 5792 h 10002"/>
                  <a:gd name="connsiteX30" fmla="*/ 2100 w 10000"/>
                  <a:gd name="connsiteY30" fmla="*/ 7044 h 10002"/>
                  <a:gd name="connsiteX31" fmla="*/ 1063 w 10000"/>
                  <a:gd name="connsiteY31" fmla="*/ 7044 h 10002"/>
                  <a:gd name="connsiteX32" fmla="*/ 1063 w 10000"/>
                  <a:gd name="connsiteY32" fmla="*/ 7820 h 10002"/>
                  <a:gd name="connsiteX33" fmla="*/ 1595 w 10000"/>
                  <a:gd name="connsiteY33" fmla="*/ 7840 h 10002"/>
                  <a:gd name="connsiteX34" fmla="*/ 2316 w 10000"/>
                  <a:gd name="connsiteY34" fmla="*/ 7316 h 10002"/>
                  <a:gd name="connsiteX35" fmla="*/ 2310 w 10000"/>
                  <a:gd name="connsiteY35" fmla="*/ 7820 h 10002"/>
                  <a:gd name="connsiteX36" fmla="*/ 2972 w 10000"/>
                  <a:gd name="connsiteY36" fmla="*/ 7369 h 10002"/>
                  <a:gd name="connsiteX37" fmla="*/ 2972 w 10000"/>
                  <a:gd name="connsiteY37" fmla="*/ 7820 h 10002"/>
                  <a:gd name="connsiteX38" fmla="*/ 3628 w 10000"/>
                  <a:gd name="connsiteY38" fmla="*/ 7362 h 10002"/>
                  <a:gd name="connsiteX39" fmla="*/ 3634 w 10000"/>
                  <a:gd name="connsiteY39" fmla="*/ 7813 h 10002"/>
                  <a:gd name="connsiteX40" fmla="*/ 4265 w 10000"/>
                  <a:gd name="connsiteY40" fmla="*/ 7329 h 10002"/>
                  <a:gd name="connsiteX41" fmla="*/ 4265 w 10000"/>
                  <a:gd name="connsiteY41" fmla="*/ 8615 h 10002"/>
                  <a:gd name="connsiteX42" fmla="*/ 4338 w 10000"/>
                  <a:gd name="connsiteY42" fmla="*/ 8522 h 10002"/>
                  <a:gd name="connsiteX43" fmla="*/ 4410 w 10000"/>
                  <a:gd name="connsiteY43" fmla="*/ 8436 h 10002"/>
                  <a:gd name="connsiteX44" fmla="*/ 4497 w 10000"/>
                  <a:gd name="connsiteY44" fmla="*/ 8363 h 10002"/>
                  <a:gd name="connsiteX45" fmla="*/ 4594 w 10000"/>
                  <a:gd name="connsiteY45" fmla="*/ 8297 h 10002"/>
                  <a:gd name="connsiteX46" fmla="*/ 4692 w 10000"/>
                  <a:gd name="connsiteY46" fmla="*/ 8251 h 10002"/>
                  <a:gd name="connsiteX47" fmla="*/ 4797 w 10000"/>
                  <a:gd name="connsiteY47" fmla="*/ 8217 h 10002"/>
                  <a:gd name="connsiteX48" fmla="*/ 4907 w 10000"/>
                  <a:gd name="connsiteY48" fmla="*/ 8191 h 10002"/>
                  <a:gd name="connsiteX49" fmla="*/ 5033 w 10000"/>
                  <a:gd name="connsiteY49" fmla="*/ 8184 h 10002"/>
                  <a:gd name="connsiteX50" fmla="*/ 5204 w 10000"/>
                  <a:gd name="connsiteY50" fmla="*/ 8197 h 10002"/>
                  <a:gd name="connsiteX51" fmla="*/ 5375 w 10000"/>
                  <a:gd name="connsiteY51" fmla="*/ 8244 h 10002"/>
                  <a:gd name="connsiteX52" fmla="*/ 5512 w 10000"/>
                  <a:gd name="connsiteY52" fmla="*/ 8323 h 10002"/>
                  <a:gd name="connsiteX53" fmla="*/ 5651 w 10000"/>
                  <a:gd name="connsiteY53" fmla="*/ 8423 h 10002"/>
                  <a:gd name="connsiteX54" fmla="*/ 5770 w 10000"/>
                  <a:gd name="connsiteY54" fmla="*/ 8542 h 10002"/>
                  <a:gd name="connsiteX55" fmla="*/ 5847 w 10000"/>
                  <a:gd name="connsiteY55" fmla="*/ 8688 h 10002"/>
                  <a:gd name="connsiteX56" fmla="*/ 5920 w 10000"/>
                  <a:gd name="connsiteY56" fmla="*/ 8840 h 10002"/>
                  <a:gd name="connsiteX57" fmla="*/ 5945 w 10000"/>
                  <a:gd name="connsiteY57" fmla="*/ 9006 h 10002"/>
                  <a:gd name="connsiteX58" fmla="*/ 5979 w 10000"/>
                  <a:gd name="connsiteY58" fmla="*/ 8999 h 10002"/>
                  <a:gd name="connsiteX59" fmla="*/ 6003 w 10000"/>
                  <a:gd name="connsiteY59" fmla="*/ 8999 h 10002"/>
                  <a:gd name="connsiteX60" fmla="*/ 6030 w 10000"/>
                  <a:gd name="connsiteY60" fmla="*/ 8993 h 10002"/>
                  <a:gd name="connsiteX61" fmla="*/ 6056 w 10000"/>
                  <a:gd name="connsiteY61" fmla="*/ 8993 h 10002"/>
                  <a:gd name="connsiteX62" fmla="*/ 6089 w 10000"/>
                  <a:gd name="connsiteY62" fmla="*/ 8986 h 10002"/>
                  <a:gd name="connsiteX63" fmla="*/ 6121 w 10000"/>
                  <a:gd name="connsiteY63" fmla="*/ 8986 h 10002"/>
                  <a:gd name="connsiteX64" fmla="*/ 6148 w 10000"/>
                  <a:gd name="connsiteY64" fmla="*/ 8986 h 10002"/>
                  <a:gd name="connsiteX65" fmla="*/ 6182 w 10000"/>
                  <a:gd name="connsiteY65" fmla="*/ 8986 h 10002"/>
                  <a:gd name="connsiteX66" fmla="*/ 6319 w 10000"/>
                  <a:gd name="connsiteY66" fmla="*/ 8993 h 10002"/>
                  <a:gd name="connsiteX67" fmla="*/ 6443 w 10000"/>
                  <a:gd name="connsiteY67" fmla="*/ 9026 h 10002"/>
                  <a:gd name="connsiteX68" fmla="*/ 6568 w 10000"/>
                  <a:gd name="connsiteY68" fmla="*/ 9072 h 10002"/>
                  <a:gd name="connsiteX69" fmla="*/ 6681 w 10000"/>
                  <a:gd name="connsiteY69" fmla="*/ 9139 h 10002"/>
                  <a:gd name="connsiteX70" fmla="*/ 6784 w 10000"/>
                  <a:gd name="connsiteY70" fmla="*/ 9218 h 10002"/>
                  <a:gd name="connsiteX71" fmla="*/ 6877 w 10000"/>
                  <a:gd name="connsiteY71" fmla="*/ 9304 h 10002"/>
                  <a:gd name="connsiteX72" fmla="*/ 6950 w 10000"/>
                  <a:gd name="connsiteY72" fmla="*/ 9417 h 10002"/>
                  <a:gd name="connsiteX73" fmla="*/ 7016 w 10000"/>
                  <a:gd name="connsiteY73" fmla="*/ 9529 h 10002"/>
                  <a:gd name="connsiteX74" fmla="*/ 3268 w 10000"/>
                  <a:gd name="connsiteY74" fmla="*/ 9529 h 10002"/>
                  <a:gd name="connsiteX75" fmla="*/ 3307 w 10000"/>
                  <a:gd name="connsiteY75" fmla="*/ 9443 h 10002"/>
                  <a:gd name="connsiteX76" fmla="*/ 3361 w 10000"/>
                  <a:gd name="connsiteY76" fmla="*/ 9357 h 10002"/>
                  <a:gd name="connsiteX77" fmla="*/ 3412 w 10000"/>
                  <a:gd name="connsiteY77" fmla="*/ 9291 h 10002"/>
                  <a:gd name="connsiteX78" fmla="*/ 3483 w 10000"/>
                  <a:gd name="connsiteY78" fmla="*/ 9225 h 10002"/>
                  <a:gd name="connsiteX79" fmla="*/ 3550 w 10000"/>
                  <a:gd name="connsiteY79" fmla="*/ 9172 h 10002"/>
                  <a:gd name="connsiteX80" fmla="*/ 3628 w 10000"/>
                  <a:gd name="connsiteY80" fmla="*/ 9119 h 10002"/>
                  <a:gd name="connsiteX81" fmla="*/ 3708 w 10000"/>
                  <a:gd name="connsiteY81" fmla="*/ 9079 h 10002"/>
                  <a:gd name="connsiteX82" fmla="*/ 3799 w 10000"/>
                  <a:gd name="connsiteY82" fmla="*/ 9046 h 10002"/>
                  <a:gd name="connsiteX83" fmla="*/ 3799 w 10000"/>
                  <a:gd name="connsiteY83" fmla="*/ 8197 h 10002"/>
                  <a:gd name="connsiteX84" fmla="*/ 704 w 10000"/>
                  <a:gd name="connsiteY84" fmla="*/ 8211 h 10002"/>
                  <a:gd name="connsiteX85" fmla="*/ 704 w 10000"/>
                  <a:gd name="connsiteY85" fmla="*/ 8840 h 10002"/>
                  <a:gd name="connsiteX86" fmla="*/ 644 w 10000"/>
                  <a:gd name="connsiteY86" fmla="*/ 8920 h 10002"/>
                  <a:gd name="connsiteX87" fmla="*/ 598 w 10000"/>
                  <a:gd name="connsiteY87" fmla="*/ 9006 h 10002"/>
                  <a:gd name="connsiteX88" fmla="*/ 566 w 10000"/>
                  <a:gd name="connsiteY88" fmla="*/ 9099 h 10002"/>
                  <a:gd name="connsiteX89" fmla="*/ 553 w 10000"/>
                  <a:gd name="connsiteY89" fmla="*/ 9205 h 10002"/>
                  <a:gd name="connsiteX90" fmla="*/ 526 w 10000"/>
                  <a:gd name="connsiteY90" fmla="*/ 9198 h 10002"/>
                  <a:gd name="connsiteX91" fmla="*/ 505 w 10000"/>
                  <a:gd name="connsiteY91" fmla="*/ 9198 h 10002"/>
                  <a:gd name="connsiteX92" fmla="*/ 479 w 10000"/>
                  <a:gd name="connsiteY92" fmla="*/ 9192 h 10002"/>
                  <a:gd name="connsiteX93" fmla="*/ 453 w 10000"/>
                  <a:gd name="connsiteY93" fmla="*/ 9192 h 10002"/>
                  <a:gd name="connsiteX94" fmla="*/ 369 w 10000"/>
                  <a:gd name="connsiteY94" fmla="*/ 9198 h 10002"/>
                  <a:gd name="connsiteX95" fmla="*/ 296 w 10000"/>
                  <a:gd name="connsiteY95" fmla="*/ 9218 h 10002"/>
                  <a:gd name="connsiteX96" fmla="*/ 224 w 10000"/>
                  <a:gd name="connsiteY96" fmla="*/ 9245 h 10002"/>
                  <a:gd name="connsiteX97" fmla="*/ 158 w 10000"/>
                  <a:gd name="connsiteY97" fmla="*/ 9284 h 10002"/>
                  <a:gd name="connsiteX98" fmla="*/ 100 w 10000"/>
                  <a:gd name="connsiteY98" fmla="*/ 9337 h 10002"/>
                  <a:gd name="connsiteX99" fmla="*/ 47 w 10000"/>
                  <a:gd name="connsiteY99" fmla="*/ 9390 h 10002"/>
                  <a:gd name="connsiteX100" fmla="*/ 0 w 10000"/>
                  <a:gd name="connsiteY100" fmla="*/ 9457 h 10002"/>
                  <a:gd name="connsiteX101" fmla="*/ 252 w 10000"/>
                  <a:gd name="connsiteY101" fmla="*/ 9529 h 10002"/>
                  <a:gd name="connsiteX102" fmla="*/ 765 w 10000"/>
                  <a:gd name="connsiteY102" fmla="*/ 8947 h 10002"/>
                  <a:gd name="connsiteX103" fmla="*/ 1200 w 10000"/>
                  <a:gd name="connsiteY103" fmla="*/ 9004 h 10002"/>
                  <a:gd name="connsiteX104" fmla="*/ 1660 w 10000"/>
                  <a:gd name="connsiteY104" fmla="*/ 9428 h 10002"/>
                  <a:gd name="connsiteX105" fmla="*/ 8496 w 10000"/>
                  <a:gd name="connsiteY105" fmla="*/ 10000 h 10002"/>
                  <a:gd name="connsiteX106" fmla="*/ 9924 w 10000"/>
                  <a:gd name="connsiteY106" fmla="*/ 9529 h 10002"/>
                  <a:gd name="connsiteX107" fmla="*/ 10000 w 10000"/>
                  <a:gd name="connsiteY107" fmla="*/ 9529 h 10002"/>
                  <a:gd name="connsiteX0" fmla="*/ 10000 w 10000"/>
                  <a:gd name="connsiteY0" fmla="*/ 9529 h 10002"/>
                  <a:gd name="connsiteX1" fmla="*/ 10000 w 10000"/>
                  <a:gd name="connsiteY1" fmla="*/ 7382 h 10002"/>
                  <a:gd name="connsiteX2" fmla="*/ 9193 w 10000"/>
                  <a:gd name="connsiteY2" fmla="*/ 7382 h 10002"/>
                  <a:gd name="connsiteX3" fmla="*/ 9193 w 10000"/>
                  <a:gd name="connsiteY3" fmla="*/ 4129 h 10002"/>
                  <a:gd name="connsiteX4" fmla="*/ 7199 w 10000"/>
                  <a:gd name="connsiteY4" fmla="*/ 4129 h 10002"/>
                  <a:gd name="connsiteX5" fmla="*/ 7199 w 10000"/>
                  <a:gd name="connsiteY5" fmla="*/ 3817 h 10002"/>
                  <a:gd name="connsiteX6" fmla="*/ 8792 w 10000"/>
                  <a:gd name="connsiteY6" fmla="*/ 3817 h 10002"/>
                  <a:gd name="connsiteX7" fmla="*/ 8792 w 10000"/>
                  <a:gd name="connsiteY7" fmla="*/ 3499 h 10002"/>
                  <a:gd name="connsiteX8" fmla="*/ 7199 w 10000"/>
                  <a:gd name="connsiteY8" fmla="*/ 3499 h 10002"/>
                  <a:gd name="connsiteX9" fmla="*/ 7199 w 10000"/>
                  <a:gd name="connsiteY9" fmla="*/ 1365 h 10002"/>
                  <a:gd name="connsiteX10" fmla="*/ 4855 w 10000"/>
                  <a:gd name="connsiteY10" fmla="*/ 550 h 10002"/>
                  <a:gd name="connsiteX11" fmla="*/ 4855 w 10000"/>
                  <a:gd name="connsiteY11" fmla="*/ 5673 h 10002"/>
                  <a:gd name="connsiteX12" fmla="*/ 4483 w 10000"/>
                  <a:gd name="connsiteY12" fmla="*/ 5679 h 10002"/>
                  <a:gd name="connsiteX13" fmla="*/ 4483 w 10000"/>
                  <a:gd name="connsiteY13" fmla="*/ 1756 h 10002"/>
                  <a:gd name="connsiteX14" fmla="*/ 3695 w 10000"/>
                  <a:gd name="connsiteY14" fmla="*/ 2061 h 10002"/>
                  <a:gd name="connsiteX15" fmla="*/ 3268 w 10000"/>
                  <a:gd name="connsiteY15" fmla="*/ 2061 h 10002"/>
                  <a:gd name="connsiteX16" fmla="*/ 3268 w 10000"/>
                  <a:gd name="connsiteY16" fmla="*/ 0 h 10002"/>
                  <a:gd name="connsiteX17" fmla="*/ 3111 w 10000"/>
                  <a:gd name="connsiteY17" fmla="*/ 0 h 10002"/>
                  <a:gd name="connsiteX18" fmla="*/ 3111 w 10000"/>
                  <a:gd name="connsiteY18" fmla="*/ 2061 h 10002"/>
                  <a:gd name="connsiteX19" fmla="*/ 2750 w 10000"/>
                  <a:gd name="connsiteY19" fmla="*/ 2061 h 10002"/>
                  <a:gd name="connsiteX20" fmla="*/ 2750 w 10000"/>
                  <a:gd name="connsiteY20" fmla="*/ 2492 h 10002"/>
                  <a:gd name="connsiteX21" fmla="*/ 2100 w 10000"/>
                  <a:gd name="connsiteY21" fmla="*/ 2816 h 10002"/>
                  <a:gd name="connsiteX22" fmla="*/ 2100 w 10000"/>
                  <a:gd name="connsiteY22" fmla="*/ 4414 h 10002"/>
                  <a:gd name="connsiteX23" fmla="*/ 1752 w 10000"/>
                  <a:gd name="connsiteY23" fmla="*/ 4414 h 10002"/>
                  <a:gd name="connsiteX24" fmla="*/ 1752 w 10000"/>
                  <a:gd name="connsiteY24" fmla="*/ 4838 h 10002"/>
                  <a:gd name="connsiteX25" fmla="*/ 2100 w 10000"/>
                  <a:gd name="connsiteY25" fmla="*/ 4838 h 10002"/>
                  <a:gd name="connsiteX26" fmla="*/ 2100 w 10000"/>
                  <a:gd name="connsiteY26" fmla="*/ 5368 h 10002"/>
                  <a:gd name="connsiteX27" fmla="*/ 1752 w 10000"/>
                  <a:gd name="connsiteY27" fmla="*/ 5368 h 10002"/>
                  <a:gd name="connsiteX28" fmla="*/ 1752 w 10000"/>
                  <a:gd name="connsiteY28" fmla="*/ 5792 h 10002"/>
                  <a:gd name="connsiteX29" fmla="*/ 2100 w 10000"/>
                  <a:gd name="connsiteY29" fmla="*/ 5792 h 10002"/>
                  <a:gd name="connsiteX30" fmla="*/ 2100 w 10000"/>
                  <a:gd name="connsiteY30" fmla="*/ 7044 h 10002"/>
                  <a:gd name="connsiteX31" fmla="*/ 1063 w 10000"/>
                  <a:gd name="connsiteY31" fmla="*/ 7044 h 10002"/>
                  <a:gd name="connsiteX32" fmla="*/ 1063 w 10000"/>
                  <a:gd name="connsiteY32" fmla="*/ 7820 h 10002"/>
                  <a:gd name="connsiteX33" fmla="*/ 1595 w 10000"/>
                  <a:gd name="connsiteY33" fmla="*/ 7840 h 10002"/>
                  <a:gd name="connsiteX34" fmla="*/ 2316 w 10000"/>
                  <a:gd name="connsiteY34" fmla="*/ 7316 h 10002"/>
                  <a:gd name="connsiteX35" fmla="*/ 2310 w 10000"/>
                  <a:gd name="connsiteY35" fmla="*/ 7820 h 10002"/>
                  <a:gd name="connsiteX36" fmla="*/ 2972 w 10000"/>
                  <a:gd name="connsiteY36" fmla="*/ 7369 h 10002"/>
                  <a:gd name="connsiteX37" fmla="*/ 2972 w 10000"/>
                  <a:gd name="connsiteY37" fmla="*/ 7820 h 10002"/>
                  <a:gd name="connsiteX38" fmla="*/ 3628 w 10000"/>
                  <a:gd name="connsiteY38" fmla="*/ 7362 h 10002"/>
                  <a:gd name="connsiteX39" fmla="*/ 3634 w 10000"/>
                  <a:gd name="connsiteY39" fmla="*/ 7813 h 10002"/>
                  <a:gd name="connsiteX40" fmla="*/ 4265 w 10000"/>
                  <a:gd name="connsiteY40" fmla="*/ 7329 h 10002"/>
                  <a:gd name="connsiteX41" fmla="*/ 4265 w 10000"/>
                  <a:gd name="connsiteY41" fmla="*/ 8615 h 10002"/>
                  <a:gd name="connsiteX42" fmla="*/ 4338 w 10000"/>
                  <a:gd name="connsiteY42" fmla="*/ 8522 h 10002"/>
                  <a:gd name="connsiteX43" fmla="*/ 4410 w 10000"/>
                  <a:gd name="connsiteY43" fmla="*/ 8436 h 10002"/>
                  <a:gd name="connsiteX44" fmla="*/ 4497 w 10000"/>
                  <a:gd name="connsiteY44" fmla="*/ 8363 h 10002"/>
                  <a:gd name="connsiteX45" fmla="*/ 4594 w 10000"/>
                  <a:gd name="connsiteY45" fmla="*/ 8297 h 10002"/>
                  <a:gd name="connsiteX46" fmla="*/ 4692 w 10000"/>
                  <a:gd name="connsiteY46" fmla="*/ 8251 h 10002"/>
                  <a:gd name="connsiteX47" fmla="*/ 4797 w 10000"/>
                  <a:gd name="connsiteY47" fmla="*/ 8217 h 10002"/>
                  <a:gd name="connsiteX48" fmla="*/ 4907 w 10000"/>
                  <a:gd name="connsiteY48" fmla="*/ 8191 h 10002"/>
                  <a:gd name="connsiteX49" fmla="*/ 5033 w 10000"/>
                  <a:gd name="connsiteY49" fmla="*/ 8184 h 10002"/>
                  <a:gd name="connsiteX50" fmla="*/ 5204 w 10000"/>
                  <a:gd name="connsiteY50" fmla="*/ 8197 h 10002"/>
                  <a:gd name="connsiteX51" fmla="*/ 5375 w 10000"/>
                  <a:gd name="connsiteY51" fmla="*/ 8244 h 10002"/>
                  <a:gd name="connsiteX52" fmla="*/ 5512 w 10000"/>
                  <a:gd name="connsiteY52" fmla="*/ 8323 h 10002"/>
                  <a:gd name="connsiteX53" fmla="*/ 5651 w 10000"/>
                  <a:gd name="connsiteY53" fmla="*/ 8423 h 10002"/>
                  <a:gd name="connsiteX54" fmla="*/ 5770 w 10000"/>
                  <a:gd name="connsiteY54" fmla="*/ 8542 h 10002"/>
                  <a:gd name="connsiteX55" fmla="*/ 5847 w 10000"/>
                  <a:gd name="connsiteY55" fmla="*/ 8688 h 10002"/>
                  <a:gd name="connsiteX56" fmla="*/ 5920 w 10000"/>
                  <a:gd name="connsiteY56" fmla="*/ 8840 h 10002"/>
                  <a:gd name="connsiteX57" fmla="*/ 5945 w 10000"/>
                  <a:gd name="connsiteY57" fmla="*/ 9006 h 10002"/>
                  <a:gd name="connsiteX58" fmla="*/ 5979 w 10000"/>
                  <a:gd name="connsiteY58" fmla="*/ 8999 h 10002"/>
                  <a:gd name="connsiteX59" fmla="*/ 6003 w 10000"/>
                  <a:gd name="connsiteY59" fmla="*/ 8999 h 10002"/>
                  <a:gd name="connsiteX60" fmla="*/ 6030 w 10000"/>
                  <a:gd name="connsiteY60" fmla="*/ 8993 h 10002"/>
                  <a:gd name="connsiteX61" fmla="*/ 6056 w 10000"/>
                  <a:gd name="connsiteY61" fmla="*/ 8993 h 10002"/>
                  <a:gd name="connsiteX62" fmla="*/ 6089 w 10000"/>
                  <a:gd name="connsiteY62" fmla="*/ 8986 h 10002"/>
                  <a:gd name="connsiteX63" fmla="*/ 6121 w 10000"/>
                  <a:gd name="connsiteY63" fmla="*/ 8986 h 10002"/>
                  <a:gd name="connsiteX64" fmla="*/ 6148 w 10000"/>
                  <a:gd name="connsiteY64" fmla="*/ 8986 h 10002"/>
                  <a:gd name="connsiteX65" fmla="*/ 6182 w 10000"/>
                  <a:gd name="connsiteY65" fmla="*/ 8986 h 10002"/>
                  <a:gd name="connsiteX66" fmla="*/ 6319 w 10000"/>
                  <a:gd name="connsiteY66" fmla="*/ 8993 h 10002"/>
                  <a:gd name="connsiteX67" fmla="*/ 6443 w 10000"/>
                  <a:gd name="connsiteY67" fmla="*/ 9026 h 10002"/>
                  <a:gd name="connsiteX68" fmla="*/ 6568 w 10000"/>
                  <a:gd name="connsiteY68" fmla="*/ 9072 h 10002"/>
                  <a:gd name="connsiteX69" fmla="*/ 6681 w 10000"/>
                  <a:gd name="connsiteY69" fmla="*/ 9139 h 10002"/>
                  <a:gd name="connsiteX70" fmla="*/ 6784 w 10000"/>
                  <a:gd name="connsiteY70" fmla="*/ 9218 h 10002"/>
                  <a:gd name="connsiteX71" fmla="*/ 6877 w 10000"/>
                  <a:gd name="connsiteY71" fmla="*/ 9304 h 10002"/>
                  <a:gd name="connsiteX72" fmla="*/ 6950 w 10000"/>
                  <a:gd name="connsiteY72" fmla="*/ 9417 h 10002"/>
                  <a:gd name="connsiteX73" fmla="*/ 7016 w 10000"/>
                  <a:gd name="connsiteY73" fmla="*/ 9529 h 10002"/>
                  <a:gd name="connsiteX74" fmla="*/ 3268 w 10000"/>
                  <a:gd name="connsiteY74" fmla="*/ 9529 h 10002"/>
                  <a:gd name="connsiteX75" fmla="*/ 3307 w 10000"/>
                  <a:gd name="connsiteY75" fmla="*/ 9443 h 10002"/>
                  <a:gd name="connsiteX76" fmla="*/ 3361 w 10000"/>
                  <a:gd name="connsiteY76" fmla="*/ 9357 h 10002"/>
                  <a:gd name="connsiteX77" fmla="*/ 3412 w 10000"/>
                  <a:gd name="connsiteY77" fmla="*/ 9291 h 10002"/>
                  <a:gd name="connsiteX78" fmla="*/ 3483 w 10000"/>
                  <a:gd name="connsiteY78" fmla="*/ 9225 h 10002"/>
                  <a:gd name="connsiteX79" fmla="*/ 3550 w 10000"/>
                  <a:gd name="connsiteY79" fmla="*/ 9172 h 10002"/>
                  <a:gd name="connsiteX80" fmla="*/ 3628 w 10000"/>
                  <a:gd name="connsiteY80" fmla="*/ 9119 h 10002"/>
                  <a:gd name="connsiteX81" fmla="*/ 3708 w 10000"/>
                  <a:gd name="connsiteY81" fmla="*/ 9079 h 10002"/>
                  <a:gd name="connsiteX82" fmla="*/ 3799 w 10000"/>
                  <a:gd name="connsiteY82" fmla="*/ 9046 h 10002"/>
                  <a:gd name="connsiteX83" fmla="*/ 3799 w 10000"/>
                  <a:gd name="connsiteY83" fmla="*/ 8197 h 10002"/>
                  <a:gd name="connsiteX84" fmla="*/ 704 w 10000"/>
                  <a:gd name="connsiteY84" fmla="*/ 8211 h 10002"/>
                  <a:gd name="connsiteX85" fmla="*/ 704 w 10000"/>
                  <a:gd name="connsiteY85" fmla="*/ 8840 h 10002"/>
                  <a:gd name="connsiteX86" fmla="*/ 644 w 10000"/>
                  <a:gd name="connsiteY86" fmla="*/ 8920 h 10002"/>
                  <a:gd name="connsiteX87" fmla="*/ 598 w 10000"/>
                  <a:gd name="connsiteY87" fmla="*/ 9006 h 10002"/>
                  <a:gd name="connsiteX88" fmla="*/ 566 w 10000"/>
                  <a:gd name="connsiteY88" fmla="*/ 9099 h 10002"/>
                  <a:gd name="connsiteX89" fmla="*/ 553 w 10000"/>
                  <a:gd name="connsiteY89" fmla="*/ 9205 h 10002"/>
                  <a:gd name="connsiteX90" fmla="*/ 526 w 10000"/>
                  <a:gd name="connsiteY90" fmla="*/ 9198 h 10002"/>
                  <a:gd name="connsiteX91" fmla="*/ 505 w 10000"/>
                  <a:gd name="connsiteY91" fmla="*/ 9198 h 10002"/>
                  <a:gd name="connsiteX92" fmla="*/ 479 w 10000"/>
                  <a:gd name="connsiteY92" fmla="*/ 9192 h 10002"/>
                  <a:gd name="connsiteX93" fmla="*/ 453 w 10000"/>
                  <a:gd name="connsiteY93" fmla="*/ 9192 h 10002"/>
                  <a:gd name="connsiteX94" fmla="*/ 369 w 10000"/>
                  <a:gd name="connsiteY94" fmla="*/ 9198 h 10002"/>
                  <a:gd name="connsiteX95" fmla="*/ 296 w 10000"/>
                  <a:gd name="connsiteY95" fmla="*/ 9218 h 10002"/>
                  <a:gd name="connsiteX96" fmla="*/ 224 w 10000"/>
                  <a:gd name="connsiteY96" fmla="*/ 9245 h 10002"/>
                  <a:gd name="connsiteX97" fmla="*/ 158 w 10000"/>
                  <a:gd name="connsiteY97" fmla="*/ 9284 h 10002"/>
                  <a:gd name="connsiteX98" fmla="*/ 100 w 10000"/>
                  <a:gd name="connsiteY98" fmla="*/ 9337 h 10002"/>
                  <a:gd name="connsiteX99" fmla="*/ 47 w 10000"/>
                  <a:gd name="connsiteY99" fmla="*/ 9390 h 10002"/>
                  <a:gd name="connsiteX100" fmla="*/ 0 w 10000"/>
                  <a:gd name="connsiteY100" fmla="*/ 9457 h 10002"/>
                  <a:gd name="connsiteX101" fmla="*/ 1114 w 10000"/>
                  <a:gd name="connsiteY101" fmla="*/ 8760 h 10002"/>
                  <a:gd name="connsiteX102" fmla="*/ 765 w 10000"/>
                  <a:gd name="connsiteY102" fmla="*/ 8947 h 10002"/>
                  <a:gd name="connsiteX103" fmla="*/ 1200 w 10000"/>
                  <a:gd name="connsiteY103" fmla="*/ 9004 h 10002"/>
                  <a:gd name="connsiteX104" fmla="*/ 1660 w 10000"/>
                  <a:gd name="connsiteY104" fmla="*/ 9428 h 10002"/>
                  <a:gd name="connsiteX105" fmla="*/ 8496 w 10000"/>
                  <a:gd name="connsiteY105" fmla="*/ 10000 h 10002"/>
                  <a:gd name="connsiteX106" fmla="*/ 9924 w 10000"/>
                  <a:gd name="connsiteY106" fmla="*/ 9529 h 10002"/>
                  <a:gd name="connsiteX107" fmla="*/ 10000 w 10000"/>
                  <a:gd name="connsiteY107" fmla="*/ 9529 h 10002"/>
                  <a:gd name="connsiteX0" fmla="*/ 9954 w 9954"/>
                  <a:gd name="connsiteY0" fmla="*/ 9529 h 10002"/>
                  <a:gd name="connsiteX1" fmla="*/ 9954 w 9954"/>
                  <a:gd name="connsiteY1" fmla="*/ 7382 h 10002"/>
                  <a:gd name="connsiteX2" fmla="*/ 9147 w 9954"/>
                  <a:gd name="connsiteY2" fmla="*/ 7382 h 10002"/>
                  <a:gd name="connsiteX3" fmla="*/ 9147 w 9954"/>
                  <a:gd name="connsiteY3" fmla="*/ 4129 h 10002"/>
                  <a:gd name="connsiteX4" fmla="*/ 7153 w 9954"/>
                  <a:gd name="connsiteY4" fmla="*/ 4129 h 10002"/>
                  <a:gd name="connsiteX5" fmla="*/ 7153 w 9954"/>
                  <a:gd name="connsiteY5" fmla="*/ 3817 h 10002"/>
                  <a:gd name="connsiteX6" fmla="*/ 8746 w 9954"/>
                  <a:gd name="connsiteY6" fmla="*/ 3817 h 10002"/>
                  <a:gd name="connsiteX7" fmla="*/ 8746 w 9954"/>
                  <a:gd name="connsiteY7" fmla="*/ 3499 h 10002"/>
                  <a:gd name="connsiteX8" fmla="*/ 7153 w 9954"/>
                  <a:gd name="connsiteY8" fmla="*/ 3499 h 10002"/>
                  <a:gd name="connsiteX9" fmla="*/ 7153 w 9954"/>
                  <a:gd name="connsiteY9" fmla="*/ 1365 h 10002"/>
                  <a:gd name="connsiteX10" fmla="*/ 4809 w 9954"/>
                  <a:gd name="connsiteY10" fmla="*/ 550 h 10002"/>
                  <a:gd name="connsiteX11" fmla="*/ 4809 w 9954"/>
                  <a:gd name="connsiteY11" fmla="*/ 5673 h 10002"/>
                  <a:gd name="connsiteX12" fmla="*/ 4437 w 9954"/>
                  <a:gd name="connsiteY12" fmla="*/ 5679 h 10002"/>
                  <a:gd name="connsiteX13" fmla="*/ 4437 w 9954"/>
                  <a:gd name="connsiteY13" fmla="*/ 1756 h 10002"/>
                  <a:gd name="connsiteX14" fmla="*/ 3649 w 9954"/>
                  <a:gd name="connsiteY14" fmla="*/ 2061 h 10002"/>
                  <a:gd name="connsiteX15" fmla="*/ 3222 w 9954"/>
                  <a:gd name="connsiteY15" fmla="*/ 2061 h 10002"/>
                  <a:gd name="connsiteX16" fmla="*/ 3222 w 9954"/>
                  <a:gd name="connsiteY16" fmla="*/ 0 h 10002"/>
                  <a:gd name="connsiteX17" fmla="*/ 3065 w 9954"/>
                  <a:gd name="connsiteY17" fmla="*/ 0 h 10002"/>
                  <a:gd name="connsiteX18" fmla="*/ 3065 w 9954"/>
                  <a:gd name="connsiteY18" fmla="*/ 2061 h 10002"/>
                  <a:gd name="connsiteX19" fmla="*/ 2704 w 9954"/>
                  <a:gd name="connsiteY19" fmla="*/ 2061 h 10002"/>
                  <a:gd name="connsiteX20" fmla="*/ 2704 w 9954"/>
                  <a:gd name="connsiteY20" fmla="*/ 2492 h 10002"/>
                  <a:gd name="connsiteX21" fmla="*/ 2054 w 9954"/>
                  <a:gd name="connsiteY21" fmla="*/ 2816 h 10002"/>
                  <a:gd name="connsiteX22" fmla="*/ 2054 w 9954"/>
                  <a:gd name="connsiteY22" fmla="*/ 4414 h 10002"/>
                  <a:gd name="connsiteX23" fmla="*/ 1706 w 9954"/>
                  <a:gd name="connsiteY23" fmla="*/ 4414 h 10002"/>
                  <a:gd name="connsiteX24" fmla="*/ 1706 w 9954"/>
                  <a:gd name="connsiteY24" fmla="*/ 4838 h 10002"/>
                  <a:gd name="connsiteX25" fmla="*/ 2054 w 9954"/>
                  <a:gd name="connsiteY25" fmla="*/ 4838 h 10002"/>
                  <a:gd name="connsiteX26" fmla="*/ 2054 w 9954"/>
                  <a:gd name="connsiteY26" fmla="*/ 5368 h 10002"/>
                  <a:gd name="connsiteX27" fmla="*/ 1706 w 9954"/>
                  <a:gd name="connsiteY27" fmla="*/ 5368 h 10002"/>
                  <a:gd name="connsiteX28" fmla="*/ 1706 w 9954"/>
                  <a:gd name="connsiteY28" fmla="*/ 5792 h 10002"/>
                  <a:gd name="connsiteX29" fmla="*/ 2054 w 9954"/>
                  <a:gd name="connsiteY29" fmla="*/ 5792 h 10002"/>
                  <a:gd name="connsiteX30" fmla="*/ 2054 w 9954"/>
                  <a:gd name="connsiteY30" fmla="*/ 7044 h 10002"/>
                  <a:gd name="connsiteX31" fmla="*/ 1017 w 9954"/>
                  <a:gd name="connsiteY31" fmla="*/ 7044 h 10002"/>
                  <a:gd name="connsiteX32" fmla="*/ 1017 w 9954"/>
                  <a:gd name="connsiteY32" fmla="*/ 7820 h 10002"/>
                  <a:gd name="connsiteX33" fmla="*/ 1549 w 9954"/>
                  <a:gd name="connsiteY33" fmla="*/ 7840 h 10002"/>
                  <a:gd name="connsiteX34" fmla="*/ 2270 w 9954"/>
                  <a:gd name="connsiteY34" fmla="*/ 7316 h 10002"/>
                  <a:gd name="connsiteX35" fmla="*/ 2264 w 9954"/>
                  <a:gd name="connsiteY35" fmla="*/ 7820 h 10002"/>
                  <a:gd name="connsiteX36" fmla="*/ 2926 w 9954"/>
                  <a:gd name="connsiteY36" fmla="*/ 7369 h 10002"/>
                  <a:gd name="connsiteX37" fmla="*/ 2926 w 9954"/>
                  <a:gd name="connsiteY37" fmla="*/ 7820 h 10002"/>
                  <a:gd name="connsiteX38" fmla="*/ 3582 w 9954"/>
                  <a:gd name="connsiteY38" fmla="*/ 7362 h 10002"/>
                  <a:gd name="connsiteX39" fmla="*/ 3588 w 9954"/>
                  <a:gd name="connsiteY39" fmla="*/ 7813 h 10002"/>
                  <a:gd name="connsiteX40" fmla="*/ 4219 w 9954"/>
                  <a:gd name="connsiteY40" fmla="*/ 7329 h 10002"/>
                  <a:gd name="connsiteX41" fmla="*/ 4219 w 9954"/>
                  <a:gd name="connsiteY41" fmla="*/ 8615 h 10002"/>
                  <a:gd name="connsiteX42" fmla="*/ 4292 w 9954"/>
                  <a:gd name="connsiteY42" fmla="*/ 8522 h 10002"/>
                  <a:gd name="connsiteX43" fmla="*/ 4364 w 9954"/>
                  <a:gd name="connsiteY43" fmla="*/ 8436 h 10002"/>
                  <a:gd name="connsiteX44" fmla="*/ 4451 w 9954"/>
                  <a:gd name="connsiteY44" fmla="*/ 8363 h 10002"/>
                  <a:gd name="connsiteX45" fmla="*/ 4548 w 9954"/>
                  <a:gd name="connsiteY45" fmla="*/ 8297 h 10002"/>
                  <a:gd name="connsiteX46" fmla="*/ 4646 w 9954"/>
                  <a:gd name="connsiteY46" fmla="*/ 8251 h 10002"/>
                  <a:gd name="connsiteX47" fmla="*/ 4751 w 9954"/>
                  <a:gd name="connsiteY47" fmla="*/ 8217 h 10002"/>
                  <a:gd name="connsiteX48" fmla="*/ 4861 w 9954"/>
                  <a:gd name="connsiteY48" fmla="*/ 8191 h 10002"/>
                  <a:gd name="connsiteX49" fmla="*/ 4987 w 9954"/>
                  <a:gd name="connsiteY49" fmla="*/ 8184 h 10002"/>
                  <a:gd name="connsiteX50" fmla="*/ 5158 w 9954"/>
                  <a:gd name="connsiteY50" fmla="*/ 8197 h 10002"/>
                  <a:gd name="connsiteX51" fmla="*/ 5329 w 9954"/>
                  <a:gd name="connsiteY51" fmla="*/ 8244 h 10002"/>
                  <a:gd name="connsiteX52" fmla="*/ 5466 w 9954"/>
                  <a:gd name="connsiteY52" fmla="*/ 8323 h 10002"/>
                  <a:gd name="connsiteX53" fmla="*/ 5605 w 9954"/>
                  <a:gd name="connsiteY53" fmla="*/ 8423 h 10002"/>
                  <a:gd name="connsiteX54" fmla="*/ 5724 w 9954"/>
                  <a:gd name="connsiteY54" fmla="*/ 8542 h 10002"/>
                  <a:gd name="connsiteX55" fmla="*/ 5801 w 9954"/>
                  <a:gd name="connsiteY55" fmla="*/ 8688 h 10002"/>
                  <a:gd name="connsiteX56" fmla="*/ 5874 w 9954"/>
                  <a:gd name="connsiteY56" fmla="*/ 8840 h 10002"/>
                  <a:gd name="connsiteX57" fmla="*/ 5899 w 9954"/>
                  <a:gd name="connsiteY57" fmla="*/ 9006 h 10002"/>
                  <a:gd name="connsiteX58" fmla="*/ 5933 w 9954"/>
                  <a:gd name="connsiteY58" fmla="*/ 8999 h 10002"/>
                  <a:gd name="connsiteX59" fmla="*/ 5957 w 9954"/>
                  <a:gd name="connsiteY59" fmla="*/ 8999 h 10002"/>
                  <a:gd name="connsiteX60" fmla="*/ 5984 w 9954"/>
                  <a:gd name="connsiteY60" fmla="*/ 8993 h 10002"/>
                  <a:gd name="connsiteX61" fmla="*/ 6010 w 9954"/>
                  <a:gd name="connsiteY61" fmla="*/ 8993 h 10002"/>
                  <a:gd name="connsiteX62" fmla="*/ 6043 w 9954"/>
                  <a:gd name="connsiteY62" fmla="*/ 8986 h 10002"/>
                  <a:gd name="connsiteX63" fmla="*/ 6075 w 9954"/>
                  <a:gd name="connsiteY63" fmla="*/ 8986 h 10002"/>
                  <a:gd name="connsiteX64" fmla="*/ 6102 w 9954"/>
                  <a:gd name="connsiteY64" fmla="*/ 8986 h 10002"/>
                  <a:gd name="connsiteX65" fmla="*/ 6136 w 9954"/>
                  <a:gd name="connsiteY65" fmla="*/ 8986 h 10002"/>
                  <a:gd name="connsiteX66" fmla="*/ 6273 w 9954"/>
                  <a:gd name="connsiteY66" fmla="*/ 8993 h 10002"/>
                  <a:gd name="connsiteX67" fmla="*/ 6397 w 9954"/>
                  <a:gd name="connsiteY67" fmla="*/ 9026 h 10002"/>
                  <a:gd name="connsiteX68" fmla="*/ 6522 w 9954"/>
                  <a:gd name="connsiteY68" fmla="*/ 9072 h 10002"/>
                  <a:gd name="connsiteX69" fmla="*/ 6635 w 9954"/>
                  <a:gd name="connsiteY69" fmla="*/ 9139 h 10002"/>
                  <a:gd name="connsiteX70" fmla="*/ 6738 w 9954"/>
                  <a:gd name="connsiteY70" fmla="*/ 9218 h 10002"/>
                  <a:gd name="connsiteX71" fmla="*/ 6831 w 9954"/>
                  <a:gd name="connsiteY71" fmla="*/ 9304 h 10002"/>
                  <a:gd name="connsiteX72" fmla="*/ 6904 w 9954"/>
                  <a:gd name="connsiteY72" fmla="*/ 9417 h 10002"/>
                  <a:gd name="connsiteX73" fmla="*/ 6970 w 9954"/>
                  <a:gd name="connsiteY73" fmla="*/ 9529 h 10002"/>
                  <a:gd name="connsiteX74" fmla="*/ 3222 w 9954"/>
                  <a:gd name="connsiteY74" fmla="*/ 9529 h 10002"/>
                  <a:gd name="connsiteX75" fmla="*/ 3261 w 9954"/>
                  <a:gd name="connsiteY75" fmla="*/ 9443 h 10002"/>
                  <a:gd name="connsiteX76" fmla="*/ 3315 w 9954"/>
                  <a:gd name="connsiteY76" fmla="*/ 9357 h 10002"/>
                  <a:gd name="connsiteX77" fmla="*/ 3366 w 9954"/>
                  <a:gd name="connsiteY77" fmla="*/ 9291 h 10002"/>
                  <a:gd name="connsiteX78" fmla="*/ 3437 w 9954"/>
                  <a:gd name="connsiteY78" fmla="*/ 9225 h 10002"/>
                  <a:gd name="connsiteX79" fmla="*/ 3504 w 9954"/>
                  <a:gd name="connsiteY79" fmla="*/ 9172 h 10002"/>
                  <a:gd name="connsiteX80" fmla="*/ 3582 w 9954"/>
                  <a:gd name="connsiteY80" fmla="*/ 9119 h 10002"/>
                  <a:gd name="connsiteX81" fmla="*/ 3662 w 9954"/>
                  <a:gd name="connsiteY81" fmla="*/ 9079 h 10002"/>
                  <a:gd name="connsiteX82" fmla="*/ 3753 w 9954"/>
                  <a:gd name="connsiteY82" fmla="*/ 9046 h 10002"/>
                  <a:gd name="connsiteX83" fmla="*/ 3753 w 9954"/>
                  <a:gd name="connsiteY83" fmla="*/ 8197 h 10002"/>
                  <a:gd name="connsiteX84" fmla="*/ 658 w 9954"/>
                  <a:gd name="connsiteY84" fmla="*/ 8211 h 10002"/>
                  <a:gd name="connsiteX85" fmla="*/ 658 w 9954"/>
                  <a:gd name="connsiteY85" fmla="*/ 8840 h 10002"/>
                  <a:gd name="connsiteX86" fmla="*/ 598 w 9954"/>
                  <a:gd name="connsiteY86" fmla="*/ 8920 h 10002"/>
                  <a:gd name="connsiteX87" fmla="*/ 552 w 9954"/>
                  <a:gd name="connsiteY87" fmla="*/ 9006 h 10002"/>
                  <a:gd name="connsiteX88" fmla="*/ 520 w 9954"/>
                  <a:gd name="connsiteY88" fmla="*/ 9099 h 10002"/>
                  <a:gd name="connsiteX89" fmla="*/ 507 w 9954"/>
                  <a:gd name="connsiteY89" fmla="*/ 9205 h 10002"/>
                  <a:gd name="connsiteX90" fmla="*/ 480 w 9954"/>
                  <a:gd name="connsiteY90" fmla="*/ 9198 h 10002"/>
                  <a:gd name="connsiteX91" fmla="*/ 459 w 9954"/>
                  <a:gd name="connsiteY91" fmla="*/ 9198 h 10002"/>
                  <a:gd name="connsiteX92" fmla="*/ 433 w 9954"/>
                  <a:gd name="connsiteY92" fmla="*/ 9192 h 10002"/>
                  <a:gd name="connsiteX93" fmla="*/ 407 w 9954"/>
                  <a:gd name="connsiteY93" fmla="*/ 9192 h 10002"/>
                  <a:gd name="connsiteX94" fmla="*/ 323 w 9954"/>
                  <a:gd name="connsiteY94" fmla="*/ 9198 h 10002"/>
                  <a:gd name="connsiteX95" fmla="*/ 250 w 9954"/>
                  <a:gd name="connsiteY95" fmla="*/ 9218 h 10002"/>
                  <a:gd name="connsiteX96" fmla="*/ 178 w 9954"/>
                  <a:gd name="connsiteY96" fmla="*/ 9245 h 10002"/>
                  <a:gd name="connsiteX97" fmla="*/ 112 w 9954"/>
                  <a:gd name="connsiteY97" fmla="*/ 9284 h 10002"/>
                  <a:gd name="connsiteX98" fmla="*/ 54 w 9954"/>
                  <a:gd name="connsiteY98" fmla="*/ 9337 h 10002"/>
                  <a:gd name="connsiteX99" fmla="*/ 1 w 9954"/>
                  <a:gd name="connsiteY99" fmla="*/ 9390 h 10002"/>
                  <a:gd name="connsiteX100" fmla="*/ 184 w 9954"/>
                  <a:gd name="connsiteY100" fmla="*/ 7089 h 10002"/>
                  <a:gd name="connsiteX101" fmla="*/ 1068 w 9954"/>
                  <a:gd name="connsiteY101" fmla="*/ 8760 h 10002"/>
                  <a:gd name="connsiteX102" fmla="*/ 719 w 9954"/>
                  <a:gd name="connsiteY102" fmla="*/ 8947 h 10002"/>
                  <a:gd name="connsiteX103" fmla="*/ 1154 w 9954"/>
                  <a:gd name="connsiteY103" fmla="*/ 9004 h 10002"/>
                  <a:gd name="connsiteX104" fmla="*/ 1614 w 9954"/>
                  <a:gd name="connsiteY104" fmla="*/ 9428 h 10002"/>
                  <a:gd name="connsiteX105" fmla="*/ 8450 w 9954"/>
                  <a:gd name="connsiteY105" fmla="*/ 10000 h 10002"/>
                  <a:gd name="connsiteX106" fmla="*/ 9878 w 9954"/>
                  <a:gd name="connsiteY106" fmla="*/ 9529 h 10002"/>
                  <a:gd name="connsiteX107" fmla="*/ 9954 w 9954"/>
                  <a:gd name="connsiteY107" fmla="*/ 9529 h 10002"/>
                  <a:gd name="connsiteX0" fmla="*/ 9947 w 9947"/>
                  <a:gd name="connsiteY0" fmla="*/ 9527 h 10000"/>
                  <a:gd name="connsiteX1" fmla="*/ 9947 w 9947"/>
                  <a:gd name="connsiteY1" fmla="*/ 7381 h 10000"/>
                  <a:gd name="connsiteX2" fmla="*/ 9136 w 9947"/>
                  <a:gd name="connsiteY2" fmla="*/ 7381 h 10000"/>
                  <a:gd name="connsiteX3" fmla="*/ 9136 w 9947"/>
                  <a:gd name="connsiteY3" fmla="*/ 4128 h 10000"/>
                  <a:gd name="connsiteX4" fmla="*/ 7133 w 9947"/>
                  <a:gd name="connsiteY4" fmla="*/ 4128 h 10000"/>
                  <a:gd name="connsiteX5" fmla="*/ 7133 w 9947"/>
                  <a:gd name="connsiteY5" fmla="*/ 3816 h 10000"/>
                  <a:gd name="connsiteX6" fmla="*/ 8733 w 9947"/>
                  <a:gd name="connsiteY6" fmla="*/ 3816 h 10000"/>
                  <a:gd name="connsiteX7" fmla="*/ 8733 w 9947"/>
                  <a:gd name="connsiteY7" fmla="*/ 3498 h 10000"/>
                  <a:gd name="connsiteX8" fmla="*/ 7133 w 9947"/>
                  <a:gd name="connsiteY8" fmla="*/ 3498 h 10000"/>
                  <a:gd name="connsiteX9" fmla="*/ 7133 w 9947"/>
                  <a:gd name="connsiteY9" fmla="*/ 1365 h 10000"/>
                  <a:gd name="connsiteX10" fmla="*/ 4778 w 9947"/>
                  <a:gd name="connsiteY10" fmla="*/ 550 h 10000"/>
                  <a:gd name="connsiteX11" fmla="*/ 4778 w 9947"/>
                  <a:gd name="connsiteY11" fmla="*/ 5672 h 10000"/>
                  <a:gd name="connsiteX12" fmla="*/ 4405 w 9947"/>
                  <a:gd name="connsiteY12" fmla="*/ 5678 h 10000"/>
                  <a:gd name="connsiteX13" fmla="*/ 4405 w 9947"/>
                  <a:gd name="connsiteY13" fmla="*/ 1756 h 10000"/>
                  <a:gd name="connsiteX14" fmla="*/ 3613 w 9947"/>
                  <a:gd name="connsiteY14" fmla="*/ 2061 h 10000"/>
                  <a:gd name="connsiteX15" fmla="*/ 3184 w 9947"/>
                  <a:gd name="connsiteY15" fmla="*/ 2061 h 10000"/>
                  <a:gd name="connsiteX16" fmla="*/ 3184 w 9947"/>
                  <a:gd name="connsiteY16" fmla="*/ 0 h 10000"/>
                  <a:gd name="connsiteX17" fmla="*/ 3026 w 9947"/>
                  <a:gd name="connsiteY17" fmla="*/ 0 h 10000"/>
                  <a:gd name="connsiteX18" fmla="*/ 3026 w 9947"/>
                  <a:gd name="connsiteY18" fmla="*/ 2061 h 10000"/>
                  <a:gd name="connsiteX19" fmla="*/ 2663 w 9947"/>
                  <a:gd name="connsiteY19" fmla="*/ 2061 h 10000"/>
                  <a:gd name="connsiteX20" fmla="*/ 2663 w 9947"/>
                  <a:gd name="connsiteY20" fmla="*/ 2492 h 10000"/>
                  <a:gd name="connsiteX21" fmla="*/ 2010 w 9947"/>
                  <a:gd name="connsiteY21" fmla="*/ 2815 h 10000"/>
                  <a:gd name="connsiteX22" fmla="*/ 2010 w 9947"/>
                  <a:gd name="connsiteY22" fmla="*/ 4413 h 10000"/>
                  <a:gd name="connsiteX23" fmla="*/ 1661 w 9947"/>
                  <a:gd name="connsiteY23" fmla="*/ 4413 h 10000"/>
                  <a:gd name="connsiteX24" fmla="*/ 1661 w 9947"/>
                  <a:gd name="connsiteY24" fmla="*/ 4837 h 10000"/>
                  <a:gd name="connsiteX25" fmla="*/ 2010 w 9947"/>
                  <a:gd name="connsiteY25" fmla="*/ 4837 h 10000"/>
                  <a:gd name="connsiteX26" fmla="*/ 2010 w 9947"/>
                  <a:gd name="connsiteY26" fmla="*/ 5367 h 10000"/>
                  <a:gd name="connsiteX27" fmla="*/ 1661 w 9947"/>
                  <a:gd name="connsiteY27" fmla="*/ 5367 h 10000"/>
                  <a:gd name="connsiteX28" fmla="*/ 1661 w 9947"/>
                  <a:gd name="connsiteY28" fmla="*/ 5791 h 10000"/>
                  <a:gd name="connsiteX29" fmla="*/ 2010 w 9947"/>
                  <a:gd name="connsiteY29" fmla="*/ 5791 h 10000"/>
                  <a:gd name="connsiteX30" fmla="*/ 2010 w 9947"/>
                  <a:gd name="connsiteY30" fmla="*/ 7043 h 10000"/>
                  <a:gd name="connsiteX31" fmla="*/ 969 w 9947"/>
                  <a:gd name="connsiteY31" fmla="*/ 7043 h 10000"/>
                  <a:gd name="connsiteX32" fmla="*/ 969 w 9947"/>
                  <a:gd name="connsiteY32" fmla="*/ 7818 h 10000"/>
                  <a:gd name="connsiteX33" fmla="*/ 1503 w 9947"/>
                  <a:gd name="connsiteY33" fmla="*/ 7838 h 10000"/>
                  <a:gd name="connsiteX34" fmla="*/ 2227 w 9947"/>
                  <a:gd name="connsiteY34" fmla="*/ 7315 h 10000"/>
                  <a:gd name="connsiteX35" fmla="*/ 2221 w 9947"/>
                  <a:gd name="connsiteY35" fmla="*/ 7818 h 10000"/>
                  <a:gd name="connsiteX36" fmla="*/ 2887 w 9947"/>
                  <a:gd name="connsiteY36" fmla="*/ 7368 h 10000"/>
                  <a:gd name="connsiteX37" fmla="*/ 2887 w 9947"/>
                  <a:gd name="connsiteY37" fmla="*/ 7818 h 10000"/>
                  <a:gd name="connsiteX38" fmla="*/ 3546 w 9947"/>
                  <a:gd name="connsiteY38" fmla="*/ 7361 h 10000"/>
                  <a:gd name="connsiteX39" fmla="*/ 3552 w 9947"/>
                  <a:gd name="connsiteY39" fmla="*/ 7811 h 10000"/>
                  <a:gd name="connsiteX40" fmla="*/ 4185 w 9947"/>
                  <a:gd name="connsiteY40" fmla="*/ 7328 h 10000"/>
                  <a:gd name="connsiteX41" fmla="*/ 4185 w 9947"/>
                  <a:gd name="connsiteY41" fmla="*/ 8613 h 10000"/>
                  <a:gd name="connsiteX42" fmla="*/ 4259 w 9947"/>
                  <a:gd name="connsiteY42" fmla="*/ 8520 h 10000"/>
                  <a:gd name="connsiteX43" fmla="*/ 4331 w 9947"/>
                  <a:gd name="connsiteY43" fmla="*/ 8434 h 10000"/>
                  <a:gd name="connsiteX44" fmla="*/ 4419 w 9947"/>
                  <a:gd name="connsiteY44" fmla="*/ 8361 h 10000"/>
                  <a:gd name="connsiteX45" fmla="*/ 4516 w 9947"/>
                  <a:gd name="connsiteY45" fmla="*/ 8295 h 10000"/>
                  <a:gd name="connsiteX46" fmla="*/ 4614 w 9947"/>
                  <a:gd name="connsiteY46" fmla="*/ 8249 h 10000"/>
                  <a:gd name="connsiteX47" fmla="*/ 4720 w 9947"/>
                  <a:gd name="connsiteY47" fmla="*/ 8215 h 10000"/>
                  <a:gd name="connsiteX48" fmla="*/ 4830 w 9947"/>
                  <a:gd name="connsiteY48" fmla="*/ 8189 h 10000"/>
                  <a:gd name="connsiteX49" fmla="*/ 4957 w 9947"/>
                  <a:gd name="connsiteY49" fmla="*/ 8182 h 10000"/>
                  <a:gd name="connsiteX50" fmla="*/ 5129 w 9947"/>
                  <a:gd name="connsiteY50" fmla="*/ 8195 h 10000"/>
                  <a:gd name="connsiteX51" fmla="*/ 5301 w 9947"/>
                  <a:gd name="connsiteY51" fmla="*/ 8242 h 10000"/>
                  <a:gd name="connsiteX52" fmla="*/ 5438 w 9947"/>
                  <a:gd name="connsiteY52" fmla="*/ 8321 h 10000"/>
                  <a:gd name="connsiteX53" fmla="*/ 5578 w 9947"/>
                  <a:gd name="connsiteY53" fmla="*/ 8421 h 10000"/>
                  <a:gd name="connsiteX54" fmla="*/ 5697 w 9947"/>
                  <a:gd name="connsiteY54" fmla="*/ 8540 h 10000"/>
                  <a:gd name="connsiteX55" fmla="*/ 5775 w 9947"/>
                  <a:gd name="connsiteY55" fmla="*/ 8686 h 10000"/>
                  <a:gd name="connsiteX56" fmla="*/ 5848 w 9947"/>
                  <a:gd name="connsiteY56" fmla="*/ 8838 h 10000"/>
                  <a:gd name="connsiteX57" fmla="*/ 5873 w 9947"/>
                  <a:gd name="connsiteY57" fmla="*/ 9004 h 10000"/>
                  <a:gd name="connsiteX58" fmla="*/ 5907 w 9947"/>
                  <a:gd name="connsiteY58" fmla="*/ 8997 h 10000"/>
                  <a:gd name="connsiteX59" fmla="*/ 5932 w 9947"/>
                  <a:gd name="connsiteY59" fmla="*/ 8997 h 10000"/>
                  <a:gd name="connsiteX60" fmla="*/ 5959 w 9947"/>
                  <a:gd name="connsiteY60" fmla="*/ 8991 h 10000"/>
                  <a:gd name="connsiteX61" fmla="*/ 5985 w 9947"/>
                  <a:gd name="connsiteY61" fmla="*/ 8991 h 10000"/>
                  <a:gd name="connsiteX62" fmla="*/ 6018 w 9947"/>
                  <a:gd name="connsiteY62" fmla="*/ 8984 h 10000"/>
                  <a:gd name="connsiteX63" fmla="*/ 6050 w 9947"/>
                  <a:gd name="connsiteY63" fmla="*/ 8984 h 10000"/>
                  <a:gd name="connsiteX64" fmla="*/ 6077 w 9947"/>
                  <a:gd name="connsiteY64" fmla="*/ 8984 h 10000"/>
                  <a:gd name="connsiteX65" fmla="*/ 6111 w 9947"/>
                  <a:gd name="connsiteY65" fmla="*/ 8984 h 10000"/>
                  <a:gd name="connsiteX66" fmla="*/ 6249 w 9947"/>
                  <a:gd name="connsiteY66" fmla="*/ 8991 h 10000"/>
                  <a:gd name="connsiteX67" fmla="*/ 6374 w 9947"/>
                  <a:gd name="connsiteY67" fmla="*/ 9024 h 10000"/>
                  <a:gd name="connsiteX68" fmla="*/ 6499 w 9947"/>
                  <a:gd name="connsiteY68" fmla="*/ 9070 h 10000"/>
                  <a:gd name="connsiteX69" fmla="*/ 6613 w 9947"/>
                  <a:gd name="connsiteY69" fmla="*/ 9137 h 10000"/>
                  <a:gd name="connsiteX70" fmla="*/ 6716 w 9947"/>
                  <a:gd name="connsiteY70" fmla="*/ 9216 h 10000"/>
                  <a:gd name="connsiteX71" fmla="*/ 6810 w 9947"/>
                  <a:gd name="connsiteY71" fmla="*/ 9302 h 10000"/>
                  <a:gd name="connsiteX72" fmla="*/ 6883 w 9947"/>
                  <a:gd name="connsiteY72" fmla="*/ 9415 h 10000"/>
                  <a:gd name="connsiteX73" fmla="*/ 6949 w 9947"/>
                  <a:gd name="connsiteY73" fmla="*/ 9527 h 10000"/>
                  <a:gd name="connsiteX74" fmla="*/ 3184 w 9947"/>
                  <a:gd name="connsiteY74" fmla="*/ 9527 h 10000"/>
                  <a:gd name="connsiteX75" fmla="*/ 3223 w 9947"/>
                  <a:gd name="connsiteY75" fmla="*/ 9441 h 10000"/>
                  <a:gd name="connsiteX76" fmla="*/ 3277 w 9947"/>
                  <a:gd name="connsiteY76" fmla="*/ 9355 h 10000"/>
                  <a:gd name="connsiteX77" fmla="*/ 3329 w 9947"/>
                  <a:gd name="connsiteY77" fmla="*/ 9289 h 10000"/>
                  <a:gd name="connsiteX78" fmla="*/ 3400 w 9947"/>
                  <a:gd name="connsiteY78" fmla="*/ 9223 h 10000"/>
                  <a:gd name="connsiteX79" fmla="*/ 3467 w 9947"/>
                  <a:gd name="connsiteY79" fmla="*/ 9170 h 10000"/>
                  <a:gd name="connsiteX80" fmla="*/ 3546 w 9947"/>
                  <a:gd name="connsiteY80" fmla="*/ 9117 h 10000"/>
                  <a:gd name="connsiteX81" fmla="*/ 3626 w 9947"/>
                  <a:gd name="connsiteY81" fmla="*/ 9077 h 10000"/>
                  <a:gd name="connsiteX82" fmla="*/ 3717 w 9947"/>
                  <a:gd name="connsiteY82" fmla="*/ 9044 h 10000"/>
                  <a:gd name="connsiteX83" fmla="*/ 3717 w 9947"/>
                  <a:gd name="connsiteY83" fmla="*/ 8195 h 10000"/>
                  <a:gd name="connsiteX84" fmla="*/ 608 w 9947"/>
                  <a:gd name="connsiteY84" fmla="*/ 8209 h 10000"/>
                  <a:gd name="connsiteX85" fmla="*/ 608 w 9947"/>
                  <a:gd name="connsiteY85" fmla="*/ 8838 h 10000"/>
                  <a:gd name="connsiteX86" fmla="*/ 548 w 9947"/>
                  <a:gd name="connsiteY86" fmla="*/ 8918 h 10000"/>
                  <a:gd name="connsiteX87" fmla="*/ 502 w 9947"/>
                  <a:gd name="connsiteY87" fmla="*/ 9004 h 10000"/>
                  <a:gd name="connsiteX88" fmla="*/ 469 w 9947"/>
                  <a:gd name="connsiteY88" fmla="*/ 9097 h 10000"/>
                  <a:gd name="connsiteX89" fmla="*/ 456 w 9947"/>
                  <a:gd name="connsiteY89" fmla="*/ 9203 h 10000"/>
                  <a:gd name="connsiteX90" fmla="*/ 429 w 9947"/>
                  <a:gd name="connsiteY90" fmla="*/ 9196 h 10000"/>
                  <a:gd name="connsiteX91" fmla="*/ 408 w 9947"/>
                  <a:gd name="connsiteY91" fmla="*/ 9196 h 10000"/>
                  <a:gd name="connsiteX92" fmla="*/ 382 w 9947"/>
                  <a:gd name="connsiteY92" fmla="*/ 9190 h 10000"/>
                  <a:gd name="connsiteX93" fmla="*/ 356 w 9947"/>
                  <a:gd name="connsiteY93" fmla="*/ 9190 h 10000"/>
                  <a:gd name="connsiteX94" fmla="*/ 271 w 9947"/>
                  <a:gd name="connsiteY94" fmla="*/ 9196 h 10000"/>
                  <a:gd name="connsiteX95" fmla="*/ 198 w 9947"/>
                  <a:gd name="connsiteY95" fmla="*/ 9216 h 10000"/>
                  <a:gd name="connsiteX96" fmla="*/ 126 w 9947"/>
                  <a:gd name="connsiteY96" fmla="*/ 9243 h 10000"/>
                  <a:gd name="connsiteX97" fmla="*/ 60 w 9947"/>
                  <a:gd name="connsiteY97" fmla="*/ 9282 h 10000"/>
                  <a:gd name="connsiteX98" fmla="*/ 1 w 9947"/>
                  <a:gd name="connsiteY98" fmla="*/ 9335 h 10000"/>
                  <a:gd name="connsiteX99" fmla="*/ 525 w 9947"/>
                  <a:gd name="connsiteY99" fmla="*/ 8678 h 10000"/>
                  <a:gd name="connsiteX100" fmla="*/ 132 w 9947"/>
                  <a:gd name="connsiteY100" fmla="*/ 7088 h 10000"/>
                  <a:gd name="connsiteX101" fmla="*/ 1020 w 9947"/>
                  <a:gd name="connsiteY101" fmla="*/ 8758 h 10000"/>
                  <a:gd name="connsiteX102" fmla="*/ 669 w 9947"/>
                  <a:gd name="connsiteY102" fmla="*/ 8945 h 10000"/>
                  <a:gd name="connsiteX103" fmla="*/ 1106 w 9947"/>
                  <a:gd name="connsiteY103" fmla="*/ 9002 h 10000"/>
                  <a:gd name="connsiteX104" fmla="*/ 1568 w 9947"/>
                  <a:gd name="connsiteY104" fmla="*/ 9426 h 10000"/>
                  <a:gd name="connsiteX105" fmla="*/ 8436 w 9947"/>
                  <a:gd name="connsiteY105" fmla="*/ 9998 h 10000"/>
                  <a:gd name="connsiteX106" fmla="*/ 9871 w 9947"/>
                  <a:gd name="connsiteY106" fmla="*/ 9527 h 10000"/>
                  <a:gd name="connsiteX107" fmla="*/ 9947 w 9947"/>
                  <a:gd name="connsiteY107" fmla="*/ 9527 h 10000"/>
                  <a:gd name="connsiteX0" fmla="*/ 9941 w 9941"/>
                  <a:gd name="connsiteY0" fmla="*/ 9527 h 10000"/>
                  <a:gd name="connsiteX1" fmla="*/ 9941 w 9941"/>
                  <a:gd name="connsiteY1" fmla="*/ 7381 h 10000"/>
                  <a:gd name="connsiteX2" fmla="*/ 9126 w 9941"/>
                  <a:gd name="connsiteY2" fmla="*/ 7381 h 10000"/>
                  <a:gd name="connsiteX3" fmla="*/ 9126 w 9941"/>
                  <a:gd name="connsiteY3" fmla="*/ 4128 h 10000"/>
                  <a:gd name="connsiteX4" fmla="*/ 7112 w 9941"/>
                  <a:gd name="connsiteY4" fmla="*/ 4128 h 10000"/>
                  <a:gd name="connsiteX5" fmla="*/ 7112 w 9941"/>
                  <a:gd name="connsiteY5" fmla="*/ 3816 h 10000"/>
                  <a:gd name="connsiteX6" fmla="*/ 8721 w 9941"/>
                  <a:gd name="connsiteY6" fmla="*/ 3816 h 10000"/>
                  <a:gd name="connsiteX7" fmla="*/ 8721 w 9941"/>
                  <a:gd name="connsiteY7" fmla="*/ 3498 h 10000"/>
                  <a:gd name="connsiteX8" fmla="*/ 7112 w 9941"/>
                  <a:gd name="connsiteY8" fmla="*/ 3498 h 10000"/>
                  <a:gd name="connsiteX9" fmla="*/ 7112 w 9941"/>
                  <a:gd name="connsiteY9" fmla="*/ 1365 h 10000"/>
                  <a:gd name="connsiteX10" fmla="*/ 4744 w 9941"/>
                  <a:gd name="connsiteY10" fmla="*/ 550 h 10000"/>
                  <a:gd name="connsiteX11" fmla="*/ 4744 w 9941"/>
                  <a:gd name="connsiteY11" fmla="*/ 5672 h 10000"/>
                  <a:gd name="connsiteX12" fmla="*/ 4369 w 9941"/>
                  <a:gd name="connsiteY12" fmla="*/ 5678 h 10000"/>
                  <a:gd name="connsiteX13" fmla="*/ 4369 w 9941"/>
                  <a:gd name="connsiteY13" fmla="*/ 1756 h 10000"/>
                  <a:gd name="connsiteX14" fmla="*/ 3573 w 9941"/>
                  <a:gd name="connsiteY14" fmla="*/ 2061 h 10000"/>
                  <a:gd name="connsiteX15" fmla="*/ 3142 w 9941"/>
                  <a:gd name="connsiteY15" fmla="*/ 2061 h 10000"/>
                  <a:gd name="connsiteX16" fmla="*/ 3142 w 9941"/>
                  <a:gd name="connsiteY16" fmla="*/ 0 h 10000"/>
                  <a:gd name="connsiteX17" fmla="*/ 2983 w 9941"/>
                  <a:gd name="connsiteY17" fmla="*/ 0 h 10000"/>
                  <a:gd name="connsiteX18" fmla="*/ 2983 w 9941"/>
                  <a:gd name="connsiteY18" fmla="*/ 2061 h 10000"/>
                  <a:gd name="connsiteX19" fmla="*/ 2618 w 9941"/>
                  <a:gd name="connsiteY19" fmla="*/ 2061 h 10000"/>
                  <a:gd name="connsiteX20" fmla="*/ 2618 w 9941"/>
                  <a:gd name="connsiteY20" fmla="*/ 2492 h 10000"/>
                  <a:gd name="connsiteX21" fmla="*/ 1962 w 9941"/>
                  <a:gd name="connsiteY21" fmla="*/ 2815 h 10000"/>
                  <a:gd name="connsiteX22" fmla="*/ 1962 w 9941"/>
                  <a:gd name="connsiteY22" fmla="*/ 4413 h 10000"/>
                  <a:gd name="connsiteX23" fmla="*/ 1611 w 9941"/>
                  <a:gd name="connsiteY23" fmla="*/ 4413 h 10000"/>
                  <a:gd name="connsiteX24" fmla="*/ 1611 w 9941"/>
                  <a:gd name="connsiteY24" fmla="*/ 4837 h 10000"/>
                  <a:gd name="connsiteX25" fmla="*/ 1962 w 9941"/>
                  <a:gd name="connsiteY25" fmla="*/ 4837 h 10000"/>
                  <a:gd name="connsiteX26" fmla="*/ 1962 w 9941"/>
                  <a:gd name="connsiteY26" fmla="*/ 5367 h 10000"/>
                  <a:gd name="connsiteX27" fmla="*/ 1611 w 9941"/>
                  <a:gd name="connsiteY27" fmla="*/ 5367 h 10000"/>
                  <a:gd name="connsiteX28" fmla="*/ 1611 w 9941"/>
                  <a:gd name="connsiteY28" fmla="*/ 5791 h 10000"/>
                  <a:gd name="connsiteX29" fmla="*/ 1962 w 9941"/>
                  <a:gd name="connsiteY29" fmla="*/ 5791 h 10000"/>
                  <a:gd name="connsiteX30" fmla="*/ 1962 w 9941"/>
                  <a:gd name="connsiteY30" fmla="*/ 7043 h 10000"/>
                  <a:gd name="connsiteX31" fmla="*/ 915 w 9941"/>
                  <a:gd name="connsiteY31" fmla="*/ 7043 h 10000"/>
                  <a:gd name="connsiteX32" fmla="*/ 915 w 9941"/>
                  <a:gd name="connsiteY32" fmla="*/ 7818 h 10000"/>
                  <a:gd name="connsiteX33" fmla="*/ 1452 w 9941"/>
                  <a:gd name="connsiteY33" fmla="*/ 7838 h 10000"/>
                  <a:gd name="connsiteX34" fmla="*/ 2180 w 9941"/>
                  <a:gd name="connsiteY34" fmla="*/ 7315 h 10000"/>
                  <a:gd name="connsiteX35" fmla="*/ 2174 w 9941"/>
                  <a:gd name="connsiteY35" fmla="*/ 7818 h 10000"/>
                  <a:gd name="connsiteX36" fmla="*/ 2843 w 9941"/>
                  <a:gd name="connsiteY36" fmla="*/ 7368 h 10000"/>
                  <a:gd name="connsiteX37" fmla="*/ 2843 w 9941"/>
                  <a:gd name="connsiteY37" fmla="*/ 7818 h 10000"/>
                  <a:gd name="connsiteX38" fmla="*/ 3506 w 9941"/>
                  <a:gd name="connsiteY38" fmla="*/ 7361 h 10000"/>
                  <a:gd name="connsiteX39" fmla="*/ 3512 w 9941"/>
                  <a:gd name="connsiteY39" fmla="*/ 7811 h 10000"/>
                  <a:gd name="connsiteX40" fmla="*/ 4148 w 9941"/>
                  <a:gd name="connsiteY40" fmla="*/ 7328 h 10000"/>
                  <a:gd name="connsiteX41" fmla="*/ 4148 w 9941"/>
                  <a:gd name="connsiteY41" fmla="*/ 8613 h 10000"/>
                  <a:gd name="connsiteX42" fmla="*/ 4223 w 9941"/>
                  <a:gd name="connsiteY42" fmla="*/ 8520 h 10000"/>
                  <a:gd name="connsiteX43" fmla="*/ 4295 w 9941"/>
                  <a:gd name="connsiteY43" fmla="*/ 8434 h 10000"/>
                  <a:gd name="connsiteX44" fmla="*/ 4384 w 9941"/>
                  <a:gd name="connsiteY44" fmla="*/ 8361 h 10000"/>
                  <a:gd name="connsiteX45" fmla="*/ 4481 w 9941"/>
                  <a:gd name="connsiteY45" fmla="*/ 8295 h 10000"/>
                  <a:gd name="connsiteX46" fmla="*/ 4580 w 9941"/>
                  <a:gd name="connsiteY46" fmla="*/ 8249 h 10000"/>
                  <a:gd name="connsiteX47" fmla="*/ 4686 w 9941"/>
                  <a:gd name="connsiteY47" fmla="*/ 8215 h 10000"/>
                  <a:gd name="connsiteX48" fmla="*/ 4797 w 9941"/>
                  <a:gd name="connsiteY48" fmla="*/ 8189 h 10000"/>
                  <a:gd name="connsiteX49" fmla="*/ 4924 w 9941"/>
                  <a:gd name="connsiteY49" fmla="*/ 8182 h 10000"/>
                  <a:gd name="connsiteX50" fmla="*/ 5097 w 9941"/>
                  <a:gd name="connsiteY50" fmla="*/ 8195 h 10000"/>
                  <a:gd name="connsiteX51" fmla="*/ 5270 w 9941"/>
                  <a:gd name="connsiteY51" fmla="*/ 8242 h 10000"/>
                  <a:gd name="connsiteX52" fmla="*/ 5408 w 9941"/>
                  <a:gd name="connsiteY52" fmla="*/ 8321 h 10000"/>
                  <a:gd name="connsiteX53" fmla="*/ 5549 w 9941"/>
                  <a:gd name="connsiteY53" fmla="*/ 8421 h 10000"/>
                  <a:gd name="connsiteX54" fmla="*/ 5668 w 9941"/>
                  <a:gd name="connsiteY54" fmla="*/ 8540 h 10000"/>
                  <a:gd name="connsiteX55" fmla="*/ 5747 w 9941"/>
                  <a:gd name="connsiteY55" fmla="*/ 8686 h 10000"/>
                  <a:gd name="connsiteX56" fmla="*/ 5820 w 9941"/>
                  <a:gd name="connsiteY56" fmla="*/ 8838 h 10000"/>
                  <a:gd name="connsiteX57" fmla="*/ 5845 w 9941"/>
                  <a:gd name="connsiteY57" fmla="*/ 9004 h 10000"/>
                  <a:gd name="connsiteX58" fmla="*/ 5879 w 9941"/>
                  <a:gd name="connsiteY58" fmla="*/ 8997 h 10000"/>
                  <a:gd name="connsiteX59" fmla="*/ 5905 w 9941"/>
                  <a:gd name="connsiteY59" fmla="*/ 8997 h 10000"/>
                  <a:gd name="connsiteX60" fmla="*/ 5932 w 9941"/>
                  <a:gd name="connsiteY60" fmla="*/ 8991 h 10000"/>
                  <a:gd name="connsiteX61" fmla="*/ 5958 w 9941"/>
                  <a:gd name="connsiteY61" fmla="*/ 8991 h 10000"/>
                  <a:gd name="connsiteX62" fmla="*/ 5991 w 9941"/>
                  <a:gd name="connsiteY62" fmla="*/ 8984 h 10000"/>
                  <a:gd name="connsiteX63" fmla="*/ 6023 w 9941"/>
                  <a:gd name="connsiteY63" fmla="*/ 8984 h 10000"/>
                  <a:gd name="connsiteX64" fmla="*/ 6050 w 9941"/>
                  <a:gd name="connsiteY64" fmla="*/ 8984 h 10000"/>
                  <a:gd name="connsiteX65" fmla="*/ 6085 w 9941"/>
                  <a:gd name="connsiteY65" fmla="*/ 8984 h 10000"/>
                  <a:gd name="connsiteX66" fmla="*/ 6223 w 9941"/>
                  <a:gd name="connsiteY66" fmla="*/ 8991 h 10000"/>
                  <a:gd name="connsiteX67" fmla="*/ 6349 w 9941"/>
                  <a:gd name="connsiteY67" fmla="*/ 9024 h 10000"/>
                  <a:gd name="connsiteX68" fmla="*/ 6475 w 9941"/>
                  <a:gd name="connsiteY68" fmla="*/ 9070 h 10000"/>
                  <a:gd name="connsiteX69" fmla="*/ 6589 w 9941"/>
                  <a:gd name="connsiteY69" fmla="*/ 9137 h 10000"/>
                  <a:gd name="connsiteX70" fmla="*/ 6693 w 9941"/>
                  <a:gd name="connsiteY70" fmla="*/ 9216 h 10000"/>
                  <a:gd name="connsiteX71" fmla="*/ 6787 w 9941"/>
                  <a:gd name="connsiteY71" fmla="*/ 9302 h 10000"/>
                  <a:gd name="connsiteX72" fmla="*/ 6861 w 9941"/>
                  <a:gd name="connsiteY72" fmla="*/ 9415 h 10000"/>
                  <a:gd name="connsiteX73" fmla="*/ 6927 w 9941"/>
                  <a:gd name="connsiteY73" fmla="*/ 9527 h 10000"/>
                  <a:gd name="connsiteX74" fmla="*/ 3142 w 9941"/>
                  <a:gd name="connsiteY74" fmla="*/ 9527 h 10000"/>
                  <a:gd name="connsiteX75" fmla="*/ 3181 w 9941"/>
                  <a:gd name="connsiteY75" fmla="*/ 9441 h 10000"/>
                  <a:gd name="connsiteX76" fmla="*/ 3235 w 9941"/>
                  <a:gd name="connsiteY76" fmla="*/ 9355 h 10000"/>
                  <a:gd name="connsiteX77" fmla="*/ 3288 w 9941"/>
                  <a:gd name="connsiteY77" fmla="*/ 9289 h 10000"/>
                  <a:gd name="connsiteX78" fmla="*/ 3359 w 9941"/>
                  <a:gd name="connsiteY78" fmla="*/ 9223 h 10000"/>
                  <a:gd name="connsiteX79" fmla="*/ 3426 w 9941"/>
                  <a:gd name="connsiteY79" fmla="*/ 9170 h 10000"/>
                  <a:gd name="connsiteX80" fmla="*/ 3506 w 9941"/>
                  <a:gd name="connsiteY80" fmla="*/ 9117 h 10000"/>
                  <a:gd name="connsiteX81" fmla="*/ 3586 w 9941"/>
                  <a:gd name="connsiteY81" fmla="*/ 9077 h 10000"/>
                  <a:gd name="connsiteX82" fmla="*/ 3678 w 9941"/>
                  <a:gd name="connsiteY82" fmla="*/ 9044 h 10000"/>
                  <a:gd name="connsiteX83" fmla="*/ 3678 w 9941"/>
                  <a:gd name="connsiteY83" fmla="*/ 8195 h 10000"/>
                  <a:gd name="connsiteX84" fmla="*/ 552 w 9941"/>
                  <a:gd name="connsiteY84" fmla="*/ 8209 h 10000"/>
                  <a:gd name="connsiteX85" fmla="*/ 552 w 9941"/>
                  <a:gd name="connsiteY85" fmla="*/ 8838 h 10000"/>
                  <a:gd name="connsiteX86" fmla="*/ 492 w 9941"/>
                  <a:gd name="connsiteY86" fmla="*/ 8918 h 10000"/>
                  <a:gd name="connsiteX87" fmla="*/ 446 w 9941"/>
                  <a:gd name="connsiteY87" fmla="*/ 9004 h 10000"/>
                  <a:gd name="connsiteX88" fmla="*/ 412 w 9941"/>
                  <a:gd name="connsiteY88" fmla="*/ 9097 h 10000"/>
                  <a:gd name="connsiteX89" fmla="*/ 399 w 9941"/>
                  <a:gd name="connsiteY89" fmla="*/ 9203 h 10000"/>
                  <a:gd name="connsiteX90" fmla="*/ 372 w 9941"/>
                  <a:gd name="connsiteY90" fmla="*/ 9196 h 10000"/>
                  <a:gd name="connsiteX91" fmla="*/ 351 w 9941"/>
                  <a:gd name="connsiteY91" fmla="*/ 9196 h 10000"/>
                  <a:gd name="connsiteX92" fmla="*/ 325 w 9941"/>
                  <a:gd name="connsiteY92" fmla="*/ 9190 h 10000"/>
                  <a:gd name="connsiteX93" fmla="*/ 299 w 9941"/>
                  <a:gd name="connsiteY93" fmla="*/ 9190 h 10000"/>
                  <a:gd name="connsiteX94" fmla="*/ 213 w 9941"/>
                  <a:gd name="connsiteY94" fmla="*/ 9196 h 10000"/>
                  <a:gd name="connsiteX95" fmla="*/ 140 w 9941"/>
                  <a:gd name="connsiteY95" fmla="*/ 9216 h 10000"/>
                  <a:gd name="connsiteX96" fmla="*/ 68 w 9941"/>
                  <a:gd name="connsiteY96" fmla="*/ 9243 h 10000"/>
                  <a:gd name="connsiteX97" fmla="*/ 1 w 9941"/>
                  <a:gd name="connsiteY97" fmla="*/ 9282 h 10000"/>
                  <a:gd name="connsiteX98" fmla="*/ 580 w 9941"/>
                  <a:gd name="connsiteY98" fmla="*/ 8684 h 10000"/>
                  <a:gd name="connsiteX99" fmla="*/ 469 w 9941"/>
                  <a:gd name="connsiteY99" fmla="*/ 8678 h 10000"/>
                  <a:gd name="connsiteX100" fmla="*/ 74 w 9941"/>
                  <a:gd name="connsiteY100" fmla="*/ 7088 h 10000"/>
                  <a:gd name="connsiteX101" fmla="*/ 966 w 9941"/>
                  <a:gd name="connsiteY101" fmla="*/ 8758 h 10000"/>
                  <a:gd name="connsiteX102" fmla="*/ 614 w 9941"/>
                  <a:gd name="connsiteY102" fmla="*/ 8945 h 10000"/>
                  <a:gd name="connsiteX103" fmla="*/ 1053 w 9941"/>
                  <a:gd name="connsiteY103" fmla="*/ 9002 h 10000"/>
                  <a:gd name="connsiteX104" fmla="*/ 1517 w 9941"/>
                  <a:gd name="connsiteY104" fmla="*/ 9426 h 10000"/>
                  <a:gd name="connsiteX105" fmla="*/ 8422 w 9941"/>
                  <a:gd name="connsiteY105" fmla="*/ 9998 h 10000"/>
                  <a:gd name="connsiteX106" fmla="*/ 9865 w 9941"/>
                  <a:gd name="connsiteY106" fmla="*/ 9527 h 10000"/>
                  <a:gd name="connsiteX107" fmla="*/ 9941 w 9941"/>
                  <a:gd name="connsiteY107" fmla="*/ 9527 h 10000"/>
                  <a:gd name="connsiteX0" fmla="*/ 9933 w 9933"/>
                  <a:gd name="connsiteY0" fmla="*/ 9527 h 10000"/>
                  <a:gd name="connsiteX1" fmla="*/ 9933 w 9933"/>
                  <a:gd name="connsiteY1" fmla="*/ 7381 h 10000"/>
                  <a:gd name="connsiteX2" fmla="*/ 9113 w 9933"/>
                  <a:gd name="connsiteY2" fmla="*/ 7381 h 10000"/>
                  <a:gd name="connsiteX3" fmla="*/ 9113 w 9933"/>
                  <a:gd name="connsiteY3" fmla="*/ 4128 h 10000"/>
                  <a:gd name="connsiteX4" fmla="*/ 7087 w 9933"/>
                  <a:gd name="connsiteY4" fmla="*/ 4128 h 10000"/>
                  <a:gd name="connsiteX5" fmla="*/ 7087 w 9933"/>
                  <a:gd name="connsiteY5" fmla="*/ 3816 h 10000"/>
                  <a:gd name="connsiteX6" fmla="*/ 8706 w 9933"/>
                  <a:gd name="connsiteY6" fmla="*/ 3816 h 10000"/>
                  <a:gd name="connsiteX7" fmla="*/ 8706 w 9933"/>
                  <a:gd name="connsiteY7" fmla="*/ 3498 h 10000"/>
                  <a:gd name="connsiteX8" fmla="*/ 7087 w 9933"/>
                  <a:gd name="connsiteY8" fmla="*/ 3498 h 10000"/>
                  <a:gd name="connsiteX9" fmla="*/ 7087 w 9933"/>
                  <a:gd name="connsiteY9" fmla="*/ 1365 h 10000"/>
                  <a:gd name="connsiteX10" fmla="*/ 4705 w 9933"/>
                  <a:gd name="connsiteY10" fmla="*/ 550 h 10000"/>
                  <a:gd name="connsiteX11" fmla="*/ 4705 w 9933"/>
                  <a:gd name="connsiteY11" fmla="*/ 5672 h 10000"/>
                  <a:gd name="connsiteX12" fmla="*/ 4328 w 9933"/>
                  <a:gd name="connsiteY12" fmla="*/ 5678 h 10000"/>
                  <a:gd name="connsiteX13" fmla="*/ 4328 w 9933"/>
                  <a:gd name="connsiteY13" fmla="*/ 1756 h 10000"/>
                  <a:gd name="connsiteX14" fmla="*/ 3527 w 9933"/>
                  <a:gd name="connsiteY14" fmla="*/ 2061 h 10000"/>
                  <a:gd name="connsiteX15" fmla="*/ 3094 w 9933"/>
                  <a:gd name="connsiteY15" fmla="*/ 2061 h 10000"/>
                  <a:gd name="connsiteX16" fmla="*/ 3094 w 9933"/>
                  <a:gd name="connsiteY16" fmla="*/ 0 h 10000"/>
                  <a:gd name="connsiteX17" fmla="*/ 2934 w 9933"/>
                  <a:gd name="connsiteY17" fmla="*/ 0 h 10000"/>
                  <a:gd name="connsiteX18" fmla="*/ 2934 w 9933"/>
                  <a:gd name="connsiteY18" fmla="*/ 2061 h 10000"/>
                  <a:gd name="connsiteX19" fmla="*/ 2567 w 9933"/>
                  <a:gd name="connsiteY19" fmla="*/ 2061 h 10000"/>
                  <a:gd name="connsiteX20" fmla="*/ 2567 w 9933"/>
                  <a:gd name="connsiteY20" fmla="*/ 2492 h 10000"/>
                  <a:gd name="connsiteX21" fmla="*/ 1907 w 9933"/>
                  <a:gd name="connsiteY21" fmla="*/ 2815 h 10000"/>
                  <a:gd name="connsiteX22" fmla="*/ 1907 w 9933"/>
                  <a:gd name="connsiteY22" fmla="*/ 4413 h 10000"/>
                  <a:gd name="connsiteX23" fmla="*/ 1554 w 9933"/>
                  <a:gd name="connsiteY23" fmla="*/ 4413 h 10000"/>
                  <a:gd name="connsiteX24" fmla="*/ 1554 w 9933"/>
                  <a:gd name="connsiteY24" fmla="*/ 4837 h 10000"/>
                  <a:gd name="connsiteX25" fmla="*/ 1907 w 9933"/>
                  <a:gd name="connsiteY25" fmla="*/ 4837 h 10000"/>
                  <a:gd name="connsiteX26" fmla="*/ 1907 w 9933"/>
                  <a:gd name="connsiteY26" fmla="*/ 5367 h 10000"/>
                  <a:gd name="connsiteX27" fmla="*/ 1554 w 9933"/>
                  <a:gd name="connsiteY27" fmla="*/ 5367 h 10000"/>
                  <a:gd name="connsiteX28" fmla="*/ 1554 w 9933"/>
                  <a:gd name="connsiteY28" fmla="*/ 5791 h 10000"/>
                  <a:gd name="connsiteX29" fmla="*/ 1907 w 9933"/>
                  <a:gd name="connsiteY29" fmla="*/ 5791 h 10000"/>
                  <a:gd name="connsiteX30" fmla="*/ 1907 w 9933"/>
                  <a:gd name="connsiteY30" fmla="*/ 7043 h 10000"/>
                  <a:gd name="connsiteX31" fmla="*/ 853 w 9933"/>
                  <a:gd name="connsiteY31" fmla="*/ 7043 h 10000"/>
                  <a:gd name="connsiteX32" fmla="*/ 853 w 9933"/>
                  <a:gd name="connsiteY32" fmla="*/ 7818 h 10000"/>
                  <a:gd name="connsiteX33" fmla="*/ 1394 w 9933"/>
                  <a:gd name="connsiteY33" fmla="*/ 7838 h 10000"/>
                  <a:gd name="connsiteX34" fmla="*/ 2126 w 9933"/>
                  <a:gd name="connsiteY34" fmla="*/ 7315 h 10000"/>
                  <a:gd name="connsiteX35" fmla="*/ 2120 w 9933"/>
                  <a:gd name="connsiteY35" fmla="*/ 7818 h 10000"/>
                  <a:gd name="connsiteX36" fmla="*/ 2793 w 9933"/>
                  <a:gd name="connsiteY36" fmla="*/ 7368 h 10000"/>
                  <a:gd name="connsiteX37" fmla="*/ 2793 w 9933"/>
                  <a:gd name="connsiteY37" fmla="*/ 7818 h 10000"/>
                  <a:gd name="connsiteX38" fmla="*/ 3460 w 9933"/>
                  <a:gd name="connsiteY38" fmla="*/ 7361 h 10000"/>
                  <a:gd name="connsiteX39" fmla="*/ 3466 w 9933"/>
                  <a:gd name="connsiteY39" fmla="*/ 7811 h 10000"/>
                  <a:gd name="connsiteX40" fmla="*/ 4106 w 9933"/>
                  <a:gd name="connsiteY40" fmla="*/ 7328 h 10000"/>
                  <a:gd name="connsiteX41" fmla="*/ 4106 w 9933"/>
                  <a:gd name="connsiteY41" fmla="*/ 8613 h 10000"/>
                  <a:gd name="connsiteX42" fmla="*/ 4181 w 9933"/>
                  <a:gd name="connsiteY42" fmla="*/ 8520 h 10000"/>
                  <a:gd name="connsiteX43" fmla="*/ 4253 w 9933"/>
                  <a:gd name="connsiteY43" fmla="*/ 8434 h 10000"/>
                  <a:gd name="connsiteX44" fmla="*/ 4343 w 9933"/>
                  <a:gd name="connsiteY44" fmla="*/ 8361 h 10000"/>
                  <a:gd name="connsiteX45" fmla="*/ 4441 w 9933"/>
                  <a:gd name="connsiteY45" fmla="*/ 8295 h 10000"/>
                  <a:gd name="connsiteX46" fmla="*/ 4540 w 9933"/>
                  <a:gd name="connsiteY46" fmla="*/ 8249 h 10000"/>
                  <a:gd name="connsiteX47" fmla="*/ 4647 w 9933"/>
                  <a:gd name="connsiteY47" fmla="*/ 8215 h 10000"/>
                  <a:gd name="connsiteX48" fmla="*/ 4758 w 9933"/>
                  <a:gd name="connsiteY48" fmla="*/ 8189 h 10000"/>
                  <a:gd name="connsiteX49" fmla="*/ 4886 w 9933"/>
                  <a:gd name="connsiteY49" fmla="*/ 8182 h 10000"/>
                  <a:gd name="connsiteX50" fmla="*/ 5060 w 9933"/>
                  <a:gd name="connsiteY50" fmla="*/ 8195 h 10000"/>
                  <a:gd name="connsiteX51" fmla="*/ 5234 w 9933"/>
                  <a:gd name="connsiteY51" fmla="*/ 8242 h 10000"/>
                  <a:gd name="connsiteX52" fmla="*/ 5373 w 9933"/>
                  <a:gd name="connsiteY52" fmla="*/ 8321 h 10000"/>
                  <a:gd name="connsiteX53" fmla="*/ 5515 w 9933"/>
                  <a:gd name="connsiteY53" fmla="*/ 8421 h 10000"/>
                  <a:gd name="connsiteX54" fmla="*/ 5635 w 9933"/>
                  <a:gd name="connsiteY54" fmla="*/ 8540 h 10000"/>
                  <a:gd name="connsiteX55" fmla="*/ 5714 w 9933"/>
                  <a:gd name="connsiteY55" fmla="*/ 8686 h 10000"/>
                  <a:gd name="connsiteX56" fmla="*/ 5788 w 9933"/>
                  <a:gd name="connsiteY56" fmla="*/ 8838 h 10000"/>
                  <a:gd name="connsiteX57" fmla="*/ 5813 w 9933"/>
                  <a:gd name="connsiteY57" fmla="*/ 9004 h 10000"/>
                  <a:gd name="connsiteX58" fmla="*/ 5847 w 9933"/>
                  <a:gd name="connsiteY58" fmla="*/ 8997 h 10000"/>
                  <a:gd name="connsiteX59" fmla="*/ 5873 w 9933"/>
                  <a:gd name="connsiteY59" fmla="*/ 8997 h 10000"/>
                  <a:gd name="connsiteX60" fmla="*/ 5900 w 9933"/>
                  <a:gd name="connsiteY60" fmla="*/ 8991 h 10000"/>
                  <a:gd name="connsiteX61" fmla="*/ 5926 w 9933"/>
                  <a:gd name="connsiteY61" fmla="*/ 8991 h 10000"/>
                  <a:gd name="connsiteX62" fmla="*/ 5960 w 9933"/>
                  <a:gd name="connsiteY62" fmla="*/ 8984 h 10000"/>
                  <a:gd name="connsiteX63" fmla="*/ 5992 w 9933"/>
                  <a:gd name="connsiteY63" fmla="*/ 8984 h 10000"/>
                  <a:gd name="connsiteX64" fmla="*/ 6019 w 9933"/>
                  <a:gd name="connsiteY64" fmla="*/ 8984 h 10000"/>
                  <a:gd name="connsiteX65" fmla="*/ 6054 w 9933"/>
                  <a:gd name="connsiteY65" fmla="*/ 8984 h 10000"/>
                  <a:gd name="connsiteX66" fmla="*/ 6193 w 9933"/>
                  <a:gd name="connsiteY66" fmla="*/ 8991 h 10000"/>
                  <a:gd name="connsiteX67" fmla="*/ 6320 w 9933"/>
                  <a:gd name="connsiteY67" fmla="*/ 9024 h 10000"/>
                  <a:gd name="connsiteX68" fmla="*/ 6446 w 9933"/>
                  <a:gd name="connsiteY68" fmla="*/ 9070 h 10000"/>
                  <a:gd name="connsiteX69" fmla="*/ 6561 w 9933"/>
                  <a:gd name="connsiteY69" fmla="*/ 9137 h 10000"/>
                  <a:gd name="connsiteX70" fmla="*/ 6666 w 9933"/>
                  <a:gd name="connsiteY70" fmla="*/ 9216 h 10000"/>
                  <a:gd name="connsiteX71" fmla="*/ 6760 w 9933"/>
                  <a:gd name="connsiteY71" fmla="*/ 9302 h 10000"/>
                  <a:gd name="connsiteX72" fmla="*/ 6835 w 9933"/>
                  <a:gd name="connsiteY72" fmla="*/ 9415 h 10000"/>
                  <a:gd name="connsiteX73" fmla="*/ 6901 w 9933"/>
                  <a:gd name="connsiteY73" fmla="*/ 9527 h 10000"/>
                  <a:gd name="connsiteX74" fmla="*/ 3094 w 9933"/>
                  <a:gd name="connsiteY74" fmla="*/ 9527 h 10000"/>
                  <a:gd name="connsiteX75" fmla="*/ 3133 w 9933"/>
                  <a:gd name="connsiteY75" fmla="*/ 9441 h 10000"/>
                  <a:gd name="connsiteX76" fmla="*/ 3187 w 9933"/>
                  <a:gd name="connsiteY76" fmla="*/ 9355 h 10000"/>
                  <a:gd name="connsiteX77" fmla="*/ 3241 w 9933"/>
                  <a:gd name="connsiteY77" fmla="*/ 9289 h 10000"/>
                  <a:gd name="connsiteX78" fmla="*/ 3312 w 9933"/>
                  <a:gd name="connsiteY78" fmla="*/ 9223 h 10000"/>
                  <a:gd name="connsiteX79" fmla="*/ 3379 w 9933"/>
                  <a:gd name="connsiteY79" fmla="*/ 9170 h 10000"/>
                  <a:gd name="connsiteX80" fmla="*/ 3460 w 9933"/>
                  <a:gd name="connsiteY80" fmla="*/ 9117 h 10000"/>
                  <a:gd name="connsiteX81" fmla="*/ 3540 w 9933"/>
                  <a:gd name="connsiteY81" fmla="*/ 9077 h 10000"/>
                  <a:gd name="connsiteX82" fmla="*/ 3633 w 9933"/>
                  <a:gd name="connsiteY82" fmla="*/ 9044 h 10000"/>
                  <a:gd name="connsiteX83" fmla="*/ 3633 w 9933"/>
                  <a:gd name="connsiteY83" fmla="*/ 8195 h 10000"/>
                  <a:gd name="connsiteX84" fmla="*/ 488 w 9933"/>
                  <a:gd name="connsiteY84" fmla="*/ 8209 h 10000"/>
                  <a:gd name="connsiteX85" fmla="*/ 488 w 9933"/>
                  <a:gd name="connsiteY85" fmla="*/ 8838 h 10000"/>
                  <a:gd name="connsiteX86" fmla="*/ 428 w 9933"/>
                  <a:gd name="connsiteY86" fmla="*/ 8918 h 10000"/>
                  <a:gd name="connsiteX87" fmla="*/ 382 w 9933"/>
                  <a:gd name="connsiteY87" fmla="*/ 9004 h 10000"/>
                  <a:gd name="connsiteX88" fmla="*/ 347 w 9933"/>
                  <a:gd name="connsiteY88" fmla="*/ 9097 h 10000"/>
                  <a:gd name="connsiteX89" fmla="*/ 334 w 9933"/>
                  <a:gd name="connsiteY89" fmla="*/ 9203 h 10000"/>
                  <a:gd name="connsiteX90" fmla="*/ 307 w 9933"/>
                  <a:gd name="connsiteY90" fmla="*/ 9196 h 10000"/>
                  <a:gd name="connsiteX91" fmla="*/ 286 w 9933"/>
                  <a:gd name="connsiteY91" fmla="*/ 9196 h 10000"/>
                  <a:gd name="connsiteX92" fmla="*/ 260 w 9933"/>
                  <a:gd name="connsiteY92" fmla="*/ 9190 h 10000"/>
                  <a:gd name="connsiteX93" fmla="*/ 234 w 9933"/>
                  <a:gd name="connsiteY93" fmla="*/ 9190 h 10000"/>
                  <a:gd name="connsiteX94" fmla="*/ 147 w 9933"/>
                  <a:gd name="connsiteY94" fmla="*/ 9196 h 10000"/>
                  <a:gd name="connsiteX95" fmla="*/ 74 w 9933"/>
                  <a:gd name="connsiteY95" fmla="*/ 9216 h 10000"/>
                  <a:gd name="connsiteX96" fmla="*/ 1 w 9933"/>
                  <a:gd name="connsiteY96" fmla="*/ 9243 h 10000"/>
                  <a:gd name="connsiteX97" fmla="*/ 1102 w 9933"/>
                  <a:gd name="connsiteY97" fmla="*/ 9282 h 10000"/>
                  <a:gd name="connsiteX98" fmla="*/ 516 w 9933"/>
                  <a:gd name="connsiteY98" fmla="*/ 8684 h 10000"/>
                  <a:gd name="connsiteX99" fmla="*/ 405 w 9933"/>
                  <a:gd name="connsiteY99" fmla="*/ 8678 h 10000"/>
                  <a:gd name="connsiteX100" fmla="*/ 7 w 9933"/>
                  <a:gd name="connsiteY100" fmla="*/ 7088 h 10000"/>
                  <a:gd name="connsiteX101" fmla="*/ 905 w 9933"/>
                  <a:gd name="connsiteY101" fmla="*/ 8758 h 10000"/>
                  <a:gd name="connsiteX102" fmla="*/ 551 w 9933"/>
                  <a:gd name="connsiteY102" fmla="*/ 8945 h 10000"/>
                  <a:gd name="connsiteX103" fmla="*/ 992 w 9933"/>
                  <a:gd name="connsiteY103" fmla="*/ 9002 h 10000"/>
                  <a:gd name="connsiteX104" fmla="*/ 1459 w 9933"/>
                  <a:gd name="connsiteY104" fmla="*/ 9426 h 10000"/>
                  <a:gd name="connsiteX105" fmla="*/ 8405 w 9933"/>
                  <a:gd name="connsiteY105" fmla="*/ 9998 h 10000"/>
                  <a:gd name="connsiteX106" fmla="*/ 9857 w 9933"/>
                  <a:gd name="connsiteY106" fmla="*/ 9527 h 10000"/>
                  <a:gd name="connsiteX107" fmla="*/ 9933 w 9933"/>
                  <a:gd name="connsiteY107" fmla="*/ 9527 h 10000"/>
                  <a:gd name="connsiteX0" fmla="*/ 9993 w 9993"/>
                  <a:gd name="connsiteY0" fmla="*/ 9527 h 10000"/>
                  <a:gd name="connsiteX1" fmla="*/ 9993 w 9993"/>
                  <a:gd name="connsiteY1" fmla="*/ 7381 h 10000"/>
                  <a:gd name="connsiteX2" fmla="*/ 9167 w 9993"/>
                  <a:gd name="connsiteY2" fmla="*/ 7381 h 10000"/>
                  <a:gd name="connsiteX3" fmla="*/ 9167 w 9993"/>
                  <a:gd name="connsiteY3" fmla="*/ 4128 h 10000"/>
                  <a:gd name="connsiteX4" fmla="*/ 7128 w 9993"/>
                  <a:gd name="connsiteY4" fmla="*/ 4128 h 10000"/>
                  <a:gd name="connsiteX5" fmla="*/ 7128 w 9993"/>
                  <a:gd name="connsiteY5" fmla="*/ 3816 h 10000"/>
                  <a:gd name="connsiteX6" fmla="*/ 8758 w 9993"/>
                  <a:gd name="connsiteY6" fmla="*/ 3816 h 10000"/>
                  <a:gd name="connsiteX7" fmla="*/ 8758 w 9993"/>
                  <a:gd name="connsiteY7" fmla="*/ 3498 h 10000"/>
                  <a:gd name="connsiteX8" fmla="*/ 7128 w 9993"/>
                  <a:gd name="connsiteY8" fmla="*/ 3498 h 10000"/>
                  <a:gd name="connsiteX9" fmla="*/ 7128 w 9993"/>
                  <a:gd name="connsiteY9" fmla="*/ 1365 h 10000"/>
                  <a:gd name="connsiteX10" fmla="*/ 4730 w 9993"/>
                  <a:gd name="connsiteY10" fmla="*/ 550 h 10000"/>
                  <a:gd name="connsiteX11" fmla="*/ 4730 w 9993"/>
                  <a:gd name="connsiteY11" fmla="*/ 5672 h 10000"/>
                  <a:gd name="connsiteX12" fmla="*/ 4350 w 9993"/>
                  <a:gd name="connsiteY12" fmla="*/ 5678 h 10000"/>
                  <a:gd name="connsiteX13" fmla="*/ 4350 w 9993"/>
                  <a:gd name="connsiteY13" fmla="*/ 1756 h 10000"/>
                  <a:gd name="connsiteX14" fmla="*/ 3544 w 9993"/>
                  <a:gd name="connsiteY14" fmla="*/ 2061 h 10000"/>
                  <a:gd name="connsiteX15" fmla="*/ 3108 w 9993"/>
                  <a:gd name="connsiteY15" fmla="*/ 2061 h 10000"/>
                  <a:gd name="connsiteX16" fmla="*/ 3108 w 9993"/>
                  <a:gd name="connsiteY16" fmla="*/ 0 h 10000"/>
                  <a:gd name="connsiteX17" fmla="*/ 2947 w 9993"/>
                  <a:gd name="connsiteY17" fmla="*/ 0 h 10000"/>
                  <a:gd name="connsiteX18" fmla="*/ 2947 w 9993"/>
                  <a:gd name="connsiteY18" fmla="*/ 2061 h 10000"/>
                  <a:gd name="connsiteX19" fmla="*/ 2577 w 9993"/>
                  <a:gd name="connsiteY19" fmla="*/ 2061 h 10000"/>
                  <a:gd name="connsiteX20" fmla="*/ 2577 w 9993"/>
                  <a:gd name="connsiteY20" fmla="*/ 2492 h 10000"/>
                  <a:gd name="connsiteX21" fmla="*/ 1913 w 9993"/>
                  <a:gd name="connsiteY21" fmla="*/ 2815 h 10000"/>
                  <a:gd name="connsiteX22" fmla="*/ 1913 w 9993"/>
                  <a:gd name="connsiteY22" fmla="*/ 4413 h 10000"/>
                  <a:gd name="connsiteX23" fmla="*/ 1557 w 9993"/>
                  <a:gd name="connsiteY23" fmla="*/ 4413 h 10000"/>
                  <a:gd name="connsiteX24" fmla="*/ 1557 w 9993"/>
                  <a:gd name="connsiteY24" fmla="*/ 4837 h 10000"/>
                  <a:gd name="connsiteX25" fmla="*/ 1913 w 9993"/>
                  <a:gd name="connsiteY25" fmla="*/ 4837 h 10000"/>
                  <a:gd name="connsiteX26" fmla="*/ 1913 w 9993"/>
                  <a:gd name="connsiteY26" fmla="*/ 5367 h 10000"/>
                  <a:gd name="connsiteX27" fmla="*/ 1557 w 9993"/>
                  <a:gd name="connsiteY27" fmla="*/ 5367 h 10000"/>
                  <a:gd name="connsiteX28" fmla="*/ 1557 w 9993"/>
                  <a:gd name="connsiteY28" fmla="*/ 5791 h 10000"/>
                  <a:gd name="connsiteX29" fmla="*/ 1913 w 9993"/>
                  <a:gd name="connsiteY29" fmla="*/ 5791 h 10000"/>
                  <a:gd name="connsiteX30" fmla="*/ 1913 w 9993"/>
                  <a:gd name="connsiteY30" fmla="*/ 7043 h 10000"/>
                  <a:gd name="connsiteX31" fmla="*/ 852 w 9993"/>
                  <a:gd name="connsiteY31" fmla="*/ 7043 h 10000"/>
                  <a:gd name="connsiteX32" fmla="*/ 852 w 9993"/>
                  <a:gd name="connsiteY32" fmla="*/ 7818 h 10000"/>
                  <a:gd name="connsiteX33" fmla="*/ 1396 w 9993"/>
                  <a:gd name="connsiteY33" fmla="*/ 7838 h 10000"/>
                  <a:gd name="connsiteX34" fmla="*/ 2133 w 9993"/>
                  <a:gd name="connsiteY34" fmla="*/ 7315 h 10000"/>
                  <a:gd name="connsiteX35" fmla="*/ 2127 w 9993"/>
                  <a:gd name="connsiteY35" fmla="*/ 7818 h 10000"/>
                  <a:gd name="connsiteX36" fmla="*/ 2805 w 9993"/>
                  <a:gd name="connsiteY36" fmla="*/ 7368 h 10000"/>
                  <a:gd name="connsiteX37" fmla="*/ 2805 w 9993"/>
                  <a:gd name="connsiteY37" fmla="*/ 7818 h 10000"/>
                  <a:gd name="connsiteX38" fmla="*/ 3476 w 9993"/>
                  <a:gd name="connsiteY38" fmla="*/ 7361 h 10000"/>
                  <a:gd name="connsiteX39" fmla="*/ 3482 w 9993"/>
                  <a:gd name="connsiteY39" fmla="*/ 7811 h 10000"/>
                  <a:gd name="connsiteX40" fmla="*/ 4127 w 9993"/>
                  <a:gd name="connsiteY40" fmla="*/ 7328 h 10000"/>
                  <a:gd name="connsiteX41" fmla="*/ 4127 w 9993"/>
                  <a:gd name="connsiteY41" fmla="*/ 8613 h 10000"/>
                  <a:gd name="connsiteX42" fmla="*/ 4202 w 9993"/>
                  <a:gd name="connsiteY42" fmla="*/ 8520 h 10000"/>
                  <a:gd name="connsiteX43" fmla="*/ 4275 w 9993"/>
                  <a:gd name="connsiteY43" fmla="*/ 8434 h 10000"/>
                  <a:gd name="connsiteX44" fmla="*/ 4365 w 9993"/>
                  <a:gd name="connsiteY44" fmla="*/ 8361 h 10000"/>
                  <a:gd name="connsiteX45" fmla="*/ 4464 w 9993"/>
                  <a:gd name="connsiteY45" fmla="*/ 8295 h 10000"/>
                  <a:gd name="connsiteX46" fmla="*/ 4564 w 9993"/>
                  <a:gd name="connsiteY46" fmla="*/ 8249 h 10000"/>
                  <a:gd name="connsiteX47" fmla="*/ 4671 w 9993"/>
                  <a:gd name="connsiteY47" fmla="*/ 8215 h 10000"/>
                  <a:gd name="connsiteX48" fmla="*/ 4783 w 9993"/>
                  <a:gd name="connsiteY48" fmla="*/ 8189 h 10000"/>
                  <a:gd name="connsiteX49" fmla="*/ 4912 w 9993"/>
                  <a:gd name="connsiteY49" fmla="*/ 8182 h 10000"/>
                  <a:gd name="connsiteX50" fmla="*/ 5087 w 9993"/>
                  <a:gd name="connsiteY50" fmla="*/ 8195 h 10000"/>
                  <a:gd name="connsiteX51" fmla="*/ 5262 w 9993"/>
                  <a:gd name="connsiteY51" fmla="*/ 8242 h 10000"/>
                  <a:gd name="connsiteX52" fmla="*/ 5402 w 9993"/>
                  <a:gd name="connsiteY52" fmla="*/ 8321 h 10000"/>
                  <a:gd name="connsiteX53" fmla="*/ 5545 w 9993"/>
                  <a:gd name="connsiteY53" fmla="*/ 8421 h 10000"/>
                  <a:gd name="connsiteX54" fmla="*/ 5666 w 9993"/>
                  <a:gd name="connsiteY54" fmla="*/ 8540 h 10000"/>
                  <a:gd name="connsiteX55" fmla="*/ 5746 w 9993"/>
                  <a:gd name="connsiteY55" fmla="*/ 8686 h 10000"/>
                  <a:gd name="connsiteX56" fmla="*/ 5820 w 9993"/>
                  <a:gd name="connsiteY56" fmla="*/ 8838 h 10000"/>
                  <a:gd name="connsiteX57" fmla="*/ 5845 w 9993"/>
                  <a:gd name="connsiteY57" fmla="*/ 9004 h 10000"/>
                  <a:gd name="connsiteX58" fmla="*/ 5879 w 9993"/>
                  <a:gd name="connsiteY58" fmla="*/ 8997 h 10000"/>
                  <a:gd name="connsiteX59" fmla="*/ 5906 w 9993"/>
                  <a:gd name="connsiteY59" fmla="*/ 8997 h 10000"/>
                  <a:gd name="connsiteX60" fmla="*/ 5933 w 9993"/>
                  <a:gd name="connsiteY60" fmla="*/ 8991 h 10000"/>
                  <a:gd name="connsiteX61" fmla="*/ 5959 w 9993"/>
                  <a:gd name="connsiteY61" fmla="*/ 8991 h 10000"/>
                  <a:gd name="connsiteX62" fmla="*/ 5993 w 9993"/>
                  <a:gd name="connsiteY62" fmla="*/ 8984 h 10000"/>
                  <a:gd name="connsiteX63" fmla="*/ 6025 w 9993"/>
                  <a:gd name="connsiteY63" fmla="*/ 8984 h 10000"/>
                  <a:gd name="connsiteX64" fmla="*/ 6053 w 9993"/>
                  <a:gd name="connsiteY64" fmla="*/ 8984 h 10000"/>
                  <a:gd name="connsiteX65" fmla="*/ 6088 w 9993"/>
                  <a:gd name="connsiteY65" fmla="*/ 8984 h 10000"/>
                  <a:gd name="connsiteX66" fmla="*/ 6228 w 9993"/>
                  <a:gd name="connsiteY66" fmla="*/ 8991 h 10000"/>
                  <a:gd name="connsiteX67" fmla="*/ 6356 w 9993"/>
                  <a:gd name="connsiteY67" fmla="*/ 9024 h 10000"/>
                  <a:gd name="connsiteX68" fmla="*/ 6482 w 9993"/>
                  <a:gd name="connsiteY68" fmla="*/ 9070 h 10000"/>
                  <a:gd name="connsiteX69" fmla="*/ 6598 w 9993"/>
                  <a:gd name="connsiteY69" fmla="*/ 9137 h 10000"/>
                  <a:gd name="connsiteX70" fmla="*/ 6704 w 9993"/>
                  <a:gd name="connsiteY70" fmla="*/ 9216 h 10000"/>
                  <a:gd name="connsiteX71" fmla="*/ 6799 w 9993"/>
                  <a:gd name="connsiteY71" fmla="*/ 9302 h 10000"/>
                  <a:gd name="connsiteX72" fmla="*/ 6874 w 9993"/>
                  <a:gd name="connsiteY72" fmla="*/ 9415 h 10000"/>
                  <a:gd name="connsiteX73" fmla="*/ 6941 w 9993"/>
                  <a:gd name="connsiteY73" fmla="*/ 9527 h 10000"/>
                  <a:gd name="connsiteX74" fmla="*/ 3108 w 9993"/>
                  <a:gd name="connsiteY74" fmla="*/ 9527 h 10000"/>
                  <a:gd name="connsiteX75" fmla="*/ 3147 w 9993"/>
                  <a:gd name="connsiteY75" fmla="*/ 9441 h 10000"/>
                  <a:gd name="connsiteX76" fmla="*/ 3201 w 9993"/>
                  <a:gd name="connsiteY76" fmla="*/ 9355 h 10000"/>
                  <a:gd name="connsiteX77" fmla="*/ 3256 w 9993"/>
                  <a:gd name="connsiteY77" fmla="*/ 9289 h 10000"/>
                  <a:gd name="connsiteX78" fmla="*/ 3327 w 9993"/>
                  <a:gd name="connsiteY78" fmla="*/ 9223 h 10000"/>
                  <a:gd name="connsiteX79" fmla="*/ 3395 w 9993"/>
                  <a:gd name="connsiteY79" fmla="*/ 9170 h 10000"/>
                  <a:gd name="connsiteX80" fmla="*/ 3476 w 9993"/>
                  <a:gd name="connsiteY80" fmla="*/ 9117 h 10000"/>
                  <a:gd name="connsiteX81" fmla="*/ 3557 w 9993"/>
                  <a:gd name="connsiteY81" fmla="*/ 9077 h 10000"/>
                  <a:gd name="connsiteX82" fmla="*/ 3651 w 9993"/>
                  <a:gd name="connsiteY82" fmla="*/ 9044 h 10000"/>
                  <a:gd name="connsiteX83" fmla="*/ 3651 w 9993"/>
                  <a:gd name="connsiteY83" fmla="*/ 8195 h 10000"/>
                  <a:gd name="connsiteX84" fmla="*/ 484 w 9993"/>
                  <a:gd name="connsiteY84" fmla="*/ 8209 h 10000"/>
                  <a:gd name="connsiteX85" fmla="*/ 484 w 9993"/>
                  <a:gd name="connsiteY85" fmla="*/ 8838 h 10000"/>
                  <a:gd name="connsiteX86" fmla="*/ 424 w 9993"/>
                  <a:gd name="connsiteY86" fmla="*/ 8918 h 10000"/>
                  <a:gd name="connsiteX87" fmla="*/ 378 w 9993"/>
                  <a:gd name="connsiteY87" fmla="*/ 9004 h 10000"/>
                  <a:gd name="connsiteX88" fmla="*/ 342 w 9993"/>
                  <a:gd name="connsiteY88" fmla="*/ 9097 h 10000"/>
                  <a:gd name="connsiteX89" fmla="*/ 329 w 9993"/>
                  <a:gd name="connsiteY89" fmla="*/ 9203 h 10000"/>
                  <a:gd name="connsiteX90" fmla="*/ 302 w 9993"/>
                  <a:gd name="connsiteY90" fmla="*/ 9196 h 10000"/>
                  <a:gd name="connsiteX91" fmla="*/ 281 w 9993"/>
                  <a:gd name="connsiteY91" fmla="*/ 9196 h 10000"/>
                  <a:gd name="connsiteX92" fmla="*/ 255 w 9993"/>
                  <a:gd name="connsiteY92" fmla="*/ 9190 h 10000"/>
                  <a:gd name="connsiteX93" fmla="*/ 229 w 9993"/>
                  <a:gd name="connsiteY93" fmla="*/ 9190 h 10000"/>
                  <a:gd name="connsiteX94" fmla="*/ 141 w 9993"/>
                  <a:gd name="connsiteY94" fmla="*/ 9196 h 10000"/>
                  <a:gd name="connsiteX95" fmla="*/ 67 w 9993"/>
                  <a:gd name="connsiteY95" fmla="*/ 9216 h 10000"/>
                  <a:gd name="connsiteX96" fmla="*/ 1346 w 9993"/>
                  <a:gd name="connsiteY96" fmla="*/ 9184 h 10000"/>
                  <a:gd name="connsiteX97" fmla="*/ 1102 w 9993"/>
                  <a:gd name="connsiteY97" fmla="*/ 9282 h 10000"/>
                  <a:gd name="connsiteX98" fmla="*/ 512 w 9993"/>
                  <a:gd name="connsiteY98" fmla="*/ 8684 h 10000"/>
                  <a:gd name="connsiteX99" fmla="*/ 401 w 9993"/>
                  <a:gd name="connsiteY99" fmla="*/ 8678 h 10000"/>
                  <a:gd name="connsiteX100" fmla="*/ 0 w 9993"/>
                  <a:gd name="connsiteY100" fmla="*/ 7088 h 10000"/>
                  <a:gd name="connsiteX101" fmla="*/ 904 w 9993"/>
                  <a:gd name="connsiteY101" fmla="*/ 8758 h 10000"/>
                  <a:gd name="connsiteX102" fmla="*/ 548 w 9993"/>
                  <a:gd name="connsiteY102" fmla="*/ 8945 h 10000"/>
                  <a:gd name="connsiteX103" fmla="*/ 992 w 9993"/>
                  <a:gd name="connsiteY103" fmla="*/ 9002 h 10000"/>
                  <a:gd name="connsiteX104" fmla="*/ 1462 w 9993"/>
                  <a:gd name="connsiteY104" fmla="*/ 9426 h 10000"/>
                  <a:gd name="connsiteX105" fmla="*/ 8455 w 9993"/>
                  <a:gd name="connsiteY105" fmla="*/ 9998 h 10000"/>
                  <a:gd name="connsiteX106" fmla="*/ 9916 w 9993"/>
                  <a:gd name="connsiteY106" fmla="*/ 9527 h 10000"/>
                  <a:gd name="connsiteX107" fmla="*/ 9993 w 9993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255 w 10000"/>
                  <a:gd name="connsiteY92" fmla="*/ 9190 h 10000"/>
                  <a:gd name="connsiteX93" fmla="*/ 229 w 10000"/>
                  <a:gd name="connsiteY93" fmla="*/ 9190 h 10000"/>
                  <a:gd name="connsiteX94" fmla="*/ 141 w 10000"/>
                  <a:gd name="connsiteY94" fmla="*/ 919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255 w 10000"/>
                  <a:gd name="connsiteY92" fmla="*/ 9190 h 10000"/>
                  <a:gd name="connsiteX93" fmla="*/ 229 w 10000"/>
                  <a:gd name="connsiteY93" fmla="*/ 9190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255 w 10000"/>
                  <a:gd name="connsiteY92" fmla="*/ 9190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608 w 10000"/>
                  <a:gd name="connsiteY92" fmla="*/ 8657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9118 w 10000"/>
                  <a:gd name="connsiteY0" fmla="*/ 8935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608 w 10000"/>
                  <a:gd name="connsiteY92" fmla="*/ 8657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9118 w 10000"/>
                  <a:gd name="connsiteY107" fmla="*/ 8935 h 10000"/>
                  <a:gd name="connsiteX0" fmla="*/ 9118 w 10000"/>
                  <a:gd name="connsiteY0" fmla="*/ 8935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608 w 10000"/>
                  <a:gd name="connsiteY92" fmla="*/ 8657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8629 w 10000"/>
                  <a:gd name="connsiteY106" fmla="*/ 9231 h 10000"/>
                  <a:gd name="connsiteX107" fmla="*/ 9118 w 10000"/>
                  <a:gd name="connsiteY107" fmla="*/ 8935 h 10000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329 w 10000"/>
                  <a:gd name="connsiteY89" fmla="*/ 9203 h 10294"/>
                  <a:gd name="connsiteX90" fmla="*/ 302 w 10000"/>
                  <a:gd name="connsiteY90" fmla="*/ 9196 h 10294"/>
                  <a:gd name="connsiteX91" fmla="*/ 281 w 10000"/>
                  <a:gd name="connsiteY91" fmla="*/ 9196 h 10294"/>
                  <a:gd name="connsiteX92" fmla="*/ 608 w 10000"/>
                  <a:gd name="connsiteY92" fmla="*/ 8657 h 10294"/>
                  <a:gd name="connsiteX93" fmla="*/ 817 w 10000"/>
                  <a:gd name="connsiteY93" fmla="*/ 8657 h 10294"/>
                  <a:gd name="connsiteX94" fmla="*/ 670 w 10000"/>
                  <a:gd name="connsiteY94" fmla="*/ 8486 h 10294"/>
                  <a:gd name="connsiteX95" fmla="*/ 243 w 10000"/>
                  <a:gd name="connsiteY95" fmla="*/ 8269 h 10294"/>
                  <a:gd name="connsiteX96" fmla="*/ 1347 w 10000"/>
                  <a:gd name="connsiteY96" fmla="*/ 9184 h 10294"/>
                  <a:gd name="connsiteX97" fmla="*/ 1103 w 10000"/>
                  <a:gd name="connsiteY97" fmla="*/ 9282 h 10294"/>
                  <a:gd name="connsiteX98" fmla="*/ 512 w 10000"/>
                  <a:gd name="connsiteY98" fmla="*/ 8684 h 10294"/>
                  <a:gd name="connsiteX99" fmla="*/ 401 w 10000"/>
                  <a:gd name="connsiteY99" fmla="*/ 8678 h 10294"/>
                  <a:gd name="connsiteX100" fmla="*/ 0 w 10000"/>
                  <a:gd name="connsiteY100" fmla="*/ 7088 h 10294"/>
                  <a:gd name="connsiteX101" fmla="*/ 905 w 10000"/>
                  <a:gd name="connsiteY101" fmla="*/ 8758 h 10294"/>
                  <a:gd name="connsiteX102" fmla="*/ 548 w 10000"/>
                  <a:gd name="connsiteY102" fmla="*/ 8945 h 10294"/>
                  <a:gd name="connsiteX103" fmla="*/ 993 w 10000"/>
                  <a:gd name="connsiteY103" fmla="*/ 9002 h 10294"/>
                  <a:gd name="connsiteX104" fmla="*/ 1463 w 10000"/>
                  <a:gd name="connsiteY104" fmla="*/ 9426 h 10294"/>
                  <a:gd name="connsiteX105" fmla="*/ 6226 w 10000"/>
                  <a:gd name="connsiteY105" fmla="*/ 10294 h 10294"/>
                  <a:gd name="connsiteX106" fmla="*/ 8629 w 10000"/>
                  <a:gd name="connsiteY106" fmla="*/ 9231 h 10294"/>
                  <a:gd name="connsiteX107" fmla="*/ 9118 w 10000"/>
                  <a:gd name="connsiteY107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329 w 10000"/>
                  <a:gd name="connsiteY89" fmla="*/ 9203 h 10294"/>
                  <a:gd name="connsiteX90" fmla="*/ 302 w 10000"/>
                  <a:gd name="connsiteY90" fmla="*/ 9196 h 10294"/>
                  <a:gd name="connsiteX91" fmla="*/ 608 w 10000"/>
                  <a:gd name="connsiteY91" fmla="*/ 8657 h 10294"/>
                  <a:gd name="connsiteX92" fmla="*/ 817 w 10000"/>
                  <a:gd name="connsiteY92" fmla="*/ 8657 h 10294"/>
                  <a:gd name="connsiteX93" fmla="*/ 670 w 10000"/>
                  <a:gd name="connsiteY93" fmla="*/ 8486 h 10294"/>
                  <a:gd name="connsiteX94" fmla="*/ 243 w 10000"/>
                  <a:gd name="connsiteY94" fmla="*/ 8269 h 10294"/>
                  <a:gd name="connsiteX95" fmla="*/ 1347 w 10000"/>
                  <a:gd name="connsiteY95" fmla="*/ 9184 h 10294"/>
                  <a:gd name="connsiteX96" fmla="*/ 1103 w 10000"/>
                  <a:gd name="connsiteY96" fmla="*/ 9282 h 10294"/>
                  <a:gd name="connsiteX97" fmla="*/ 512 w 10000"/>
                  <a:gd name="connsiteY97" fmla="*/ 8684 h 10294"/>
                  <a:gd name="connsiteX98" fmla="*/ 401 w 10000"/>
                  <a:gd name="connsiteY98" fmla="*/ 8678 h 10294"/>
                  <a:gd name="connsiteX99" fmla="*/ 0 w 10000"/>
                  <a:gd name="connsiteY99" fmla="*/ 7088 h 10294"/>
                  <a:gd name="connsiteX100" fmla="*/ 905 w 10000"/>
                  <a:gd name="connsiteY100" fmla="*/ 8758 h 10294"/>
                  <a:gd name="connsiteX101" fmla="*/ 548 w 10000"/>
                  <a:gd name="connsiteY101" fmla="*/ 8945 h 10294"/>
                  <a:gd name="connsiteX102" fmla="*/ 993 w 10000"/>
                  <a:gd name="connsiteY102" fmla="*/ 9002 h 10294"/>
                  <a:gd name="connsiteX103" fmla="*/ 1463 w 10000"/>
                  <a:gd name="connsiteY103" fmla="*/ 9426 h 10294"/>
                  <a:gd name="connsiteX104" fmla="*/ 6226 w 10000"/>
                  <a:gd name="connsiteY104" fmla="*/ 10294 h 10294"/>
                  <a:gd name="connsiteX105" fmla="*/ 8629 w 10000"/>
                  <a:gd name="connsiteY105" fmla="*/ 9231 h 10294"/>
                  <a:gd name="connsiteX106" fmla="*/ 9118 w 10000"/>
                  <a:gd name="connsiteY106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329 w 10000"/>
                  <a:gd name="connsiteY89" fmla="*/ 9203 h 10294"/>
                  <a:gd name="connsiteX90" fmla="*/ 608 w 10000"/>
                  <a:gd name="connsiteY90" fmla="*/ 8657 h 10294"/>
                  <a:gd name="connsiteX91" fmla="*/ 817 w 10000"/>
                  <a:gd name="connsiteY91" fmla="*/ 8657 h 10294"/>
                  <a:gd name="connsiteX92" fmla="*/ 670 w 10000"/>
                  <a:gd name="connsiteY92" fmla="*/ 8486 h 10294"/>
                  <a:gd name="connsiteX93" fmla="*/ 243 w 10000"/>
                  <a:gd name="connsiteY93" fmla="*/ 8269 h 10294"/>
                  <a:gd name="connsiteX94" fmla="*/ 1347 w 10000"/>
                  <a:gd name="connsiteY94" fmla="*/ 9184 h 10294"/>
                  <a:gd name="connsiteX95" fmla="*/ 1103 w 10000"/>
                  <a:gd name="connsiteY95" fmla="*/ 9282 h 10294"/>
                  <a:gd name="connsiteX96" fmla="*/ 512 w 10000"/>
                  <a:gd name="connsiteY96" fmla="*/ 8684 h 10294"/>
                  <a:gd name="connsiteX97" fmla="*/ 401 w 10000"/>
                  <a:gd name="connsiteY97" fmla="*/ 8678 h 10294"/>
                  <a:gd name="connsiteX98" fmla="*/ 0 w 10000"/>
                  <a:gd name="connsiteY98" fmla="*/ 7088 h 10294"/>
                  <a:gd name="connsiteX99" fmla="*/ 905 w 10000"/>
                  <a:gd name="connsiteY99" fmla="*/ 8758 h 10294"/>
                  <a:gd name="connsiteX100" fmla="*/ 548 w 10000"/>
                  <a:gd name="connsiteY100" fmla="*/ 8945 h 10294"/>
                  <a:gd name="connsiteX101" fmla="*/ 993 w 10000"/>
                  <a:gd name="connsiteY101" fmla="*/ 9002 h 10294"/>
                  <a:gd name="connsiteX102" fmla="*/ 1463 w 10000"/>
                  <a:gd name="connsiteY102" fmla="*/ 9426 h 10294"/>
                  <a:gd name="connsiteX103" fmla="*/ 6226 w 10000"/>
                  <a:gd name="connsiteY103" fmla="*/ 10294 h 10294"/>
                  <a:gd name="connsiteX104" fmla="*/ 8629 w 10000"/>
                  <a:gd name="connsiteY104" fmla="*/ 9231 h 10294"/>
                  <a:gd name="connsiteX105" fmla="*/ 9118 w 10000"/>
                  <a:gd name="connsiteY105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608 w 10000"/>
                  <a:gd name="connsiteY89" fmla="*/ 8657 h 10294"/>
                  <a:gd name="connsiteX90" fmla="*/ 817 w 10000"/>
                  <a:gd name="connsiteY90" fmla="*/ 8657 h 10294"/>
                  <a:gd name="connsiteX91" fmla="*/ 670 w 10000"/>
                  <a:gd name="connsiteY91" fmla="*/ 8486 h 10294"/>
                  <a:gd name="connsiteX92" fmla="*/ 243 w 10000"/>
                  <a:gd name="connsiteY92" fmla="*/ 8269 h 10294"/>
                  <a:gd name="connsiteX93" fmla="*/ 1347 w 10000"/>
                  <a:gd name="connsiteY93" fmla="*/ 9184 h 10294"/>
                  <a:gd name="connsiteX94" fmla="*/ 1103 w 10000"/>
                  <a:gd name="connsiteY94" fmla="*/ 9282 h 10294"/>
                  <a:gd name="connsiteX95" fmla="*/ 512 w 10000"/>
                  <a:gd name="connsiteY95" fmla="*/ 8684 h 10294"/>
                  <a:gd name="connsiteX96" fmla="*/ 401 w 10000"/>
                  <a:gd name="connsiteY96" fmla="*/ 8678 h 10294"/>
                  <a:gd name="connsiteX97" fmla="*/ 0 w 10000"/>
                  <a:gd name="connsiteY97" fmla="*/ 7088 h 10294"/>
                  <a:gd name="connsiteX98" fmla="*/ 905 w 10000"/>
                  <a:gd name="connsiteY98" fmla="*/ 8758 h 10294"/>
                  <a:gd name="connsiteX99" fmla="*/ 548 w 10000"/>
                  <a:gd name="connsiteY99" fmla="*/ 8945 h 10294"/>
                  <a:gd name="connsiteX100" fmla="*/ 993 w 10000"/>
                  <a:gd name="connsiteY100" fmla="*/ 9002 h 10294"/>
                  <a:gd name="connsiteX101" fmla="*/ 1463 w 10000"/>
                  <a:gd name="connsiteY101" fmla="*/ 9426 h 10294"/>
                  <a:gd name="connsiteX102" fmla="*/ 6226 w 10000"/>
                  <a:gd name="connsiteY102" fmla="*/ 10294 h 10294"/>
                  <a:gd name="connsiteX103" fmla="*/ 8629 w 10000"/>
                  <a:gd name="connsiteY103" fmla="*/ 9231 h 10294"/>
                  <a:gd name="connsiteX104" fmla="*/ 9118 w 10000"/>
                  <a:gd name="connsiteY104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608 w 10000"/>
                  <a:gd name="connsiteY89" fmla="*/ 8657 h 10294"/>
                  <a:gd name="connsiteX90" fmla="*/ 817 w 10000"/>
                  <a:gd name="connsiteY90" fmla="*/ 8657 h 10294"/>
                  <a:gd name="connsiteX91" fmla="*/ 670 w 10000"/>
                  <a:gd name="connsiteY91" fmla="*/ 8486 h 10294"/>
                  <a:gd name="connsiteX92" fmla="*/ 243 w 10000"/>
                  <a:gd name="connsiteY92" fmla="*/ 8269 h 10294"/>
                  <a:gd name="connsiteX93" fmla="*/ 1347 w 10000"/>
                  <a:gd name="connsiteY93" fmla="*/ 9184 h 10294"/>
                  <a:gd name="connsiteX94" fmla="*/ 1103 w 10000"/>
                  <a:gd name="connsiteY94" fmla="*/ 9282 h 10294"/>
                  <a:gd name="connsiteX95" fmla="*/ 512 w 10000"/>
                  <a:gd name="connsiteY95" fmla="*/ 8684 h 10294"/>
                  <a:gd name="connsiteX96" fmla="*/ 401 w 10000"/>
                  <a:gd name="connsiteY96" fmla="*/ 8678 h 10294"/>
                  <a:gd name="connsiteX97" fmla="*/ 0 w 10000"/>
                  <a:gd name="connsiteY97" fmla="*/ 7088 h 10294"/>
                  <a:gd name="connsiteX98" fmla="*/ 905 w 10000"/>
                  <a:gd name="connsiteY98" fmla="*/ 8758 h 10294"/>
                  <a:gd name="connsiteX99" fmla="*/ 993 w 10000"/>
                  <a:gd name="connsiteY99" fmla="*/ 9002 h 10294"/>
                  <a:gd name="connsiteX100" fmla="*/ 1463 w 10000"/>
                  <a:gd name="connsiteY100" fmla="*/ 9426 h 10294"/>
                  <a:gd name="connsiteX101" fmla="*/ 6226 w 10000"/>
                  <a:gd name="connsiteY101" fmla="*/ 10294 h 10294"/>
                  <a:gd name="connsiteX102" fmla="*/ 8629 w 10000"/>
                  <a:gd name="connsiteY102" fmla="*/ 9231 h 10294"/>
                  <a:gd name="connsiteX103" fmla="*/ 9118 w 10000"/>
                  <a:gd name="connsiteY103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608 w 10000"/>
                  <a:gd name="connsiteY88" fmla="*/ 8657 h 10294"/>
                  <a:gd name="connsiteX89" fmla="*/ 817 w 10000"/>
                  <a:gd name="connsiteY89" fmla="*/ 8657 h 10294"/>
                  <a:gd name="connsiteX90" fmla="*/ 670 w 10000"/>
                  <a:gd name="connsiteY90" fmla="*/ 8486 h 10294"/>
                  <a:gd name="connsiteX91" fmla="*/ 243 w 10000"/>
                  <a:gd name="connsiteY91" fmla="*/ 8269 h 10294"/>
                  <a:gd name="connsiteX92" fmla="*/ 1347 w 10000"/>
                  <a:gd name="connsiteY92" fmla="*/ 9184 h 10294"/>
                  <a:gd name="connsiteX93" fmla="*/ 1103 w 10000"/>
                  <a:gd name="connsiteY93" fmla="*/ 9282 h 10294"/>
                  <a:gd name="connsiteX94" fmla="*/ 512 w 10000"/>
                  <a:gd name="connsiteY94" fmla="*/ 8684 h 10294"/>
                  <a:gd name="connsiteX95" fmla="*/ 401 w 10000"/>
                  <a:gd name="connsiteY95" fmla="*/ 8678 h 10294"/>
                  <a:gd name="connsiteX96" fmla="*/ 0 w 10000"/>
                  <a:gd name="connsiteY96" fmla="*/ 7088 h 10294"/>
                  <a:gd name="connsiteX97" fmla="*/ 905 w 10000"/>
                  <a:gd name="connsiteY97" fmla="*/ 8758 h 10294"/>
                  <a:gd name="connsiteX98" fmla="*/ 993 w 10000"/>
                  <a:gd name="connsiteY98" fmla="*/ 9002 h 10294"/>
                  <a:gd name="connsiteX99" fmla="*/ 1463 w 10000"/>
                  <a:gd name="connsiteY99" fmla="*/ 9426 h 10294"/>
                  <a:gd name="connsiteX100" fmla="*/ 6226 w 10000"/>
                  <a:gd name="connsiteY100" fmla="*/ 10294 h 10294"/>
                  <a:gd name="connsiteX101" fmla="*/ 8629 w 10000"/>
                  <a:gd name="connsiteY101" fmla="*/ 9231 h 10294"/>
                  <a:gd name="connsiteX102" fmla="*/ 9118 w 10000"/>
                  <a:gd name="connsiteY102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608 w 10000"/>
                  <a:gd name="connsiteY87" fmla="*/ 8657 h 10294"/>
                  <a:gd name="connsiteX88" fmla="*/ 817 w 10000"/>
                  <a:gd name="connsiteY88" fmla="*/ 8657 h 10294"/>
                  <a:gd name="connsiteX89" fmla="*/ 670 w 10000"/>
                  <a:gd name="connsiteY89" fmla="*/ 8486 h 10294"/>
                  <a:gd name="connsiteX90" fmla="*/ 243 w 10000"/>
                  <a:gd name="connsiteY90" fmla="*/ 8269 h 10294"/>
                  <a:gd name="connsiteX91" fmla="*/ 1347 w 10000"/>
                  <a:gd name="connsiteY91" fmla="*/ 9184 h 10294"/>
                  <a:gd name="connsiteX92" fmla="*/ 1103 w 10000"/>
                  <a:gd name="connsiteY92" fmla="*/ 9282 h 10294"/>
                  <a:gd name="connsiteX93" fmla="*/ 512 w 10000"/>
                  <a:gd name="connsiteY93" fmla="*/ 8684 h 10294"/>
                  <a:gd name="connsiteX94" fmla="*/ 401 w 10000"/>
                  <a:gd name="connsiteY94" fmla="*/ 8678 h 10294"/>
                  <a:gd name="connsiteX95" fmla="*/ 0 w 10000"/>
                  <a:gd name="connsiteY95" fmla="*/ 7088 h 10294"/>
                  <a:gd name="connsiteX96" fmla="*/ 905 w 10000"/>
                  <a:gd name="connsiteY96" fmla="*/ 8758 h 10294"/>
                  <a:gd name="connsiteX97" fmla="*/ 993 w 10000"/>
                  <a:gd name="connsiteY97" fmla="*/ 9002 h 10294"/>
                  <a:gd name="connsiteX98" fmla="*/ 1463 w 10000"/>
                  <a:gd name="connsiteY98" fmla="*/ 9426 h 10294"/>
                  <a:gd name="connsiteX99" fmla="*/ 6226 w 10000"/>
                  <a:gd name="connsiteY99" fmla="*/ 10294 h 10294"/>
                  <a:gd name="connsiteX100" fmla="*/ 8629 w 10000"/>
                  <a:gd name="connsiteY100" fmla="*/ 9231 h 10294"/>
                  <a:gd name="connsiteX101" fmla="*/ 9118 w 10000"/>
                  <a:gd name="connsiteY101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608 w 10000"/>
                  <a:gd name="connsiteY86" fmla="*/ 8657 h 10294"/>
                  <a:gd name="connsiteX87" fmla="*/ 817 w 10000"/>
                  <a:gd name="connsiteY87" fmla="*/ 8657 h 10294"/>
                  <a:gd name="connsiteX88" fmla="*/ 670 w 10000"/>
                  <a:gd name="connsiteY88" fmla="*/ 8486 h 10294"/>
                  <a:gd name="connsiteX89" fmla="*/ 243 w 10000"/>
                  <a:gd name="connsiteY89" fmla="*/ 8269 h 10294"/>
                  <a:gd name="connsiteX90" fmla="*/ 1347 w 10000"/>
                  <a:gd name="connsiteY90" fmla="*/ 9184 h 10294"/>
                  <a:gd name="connsiteX91" fmla="*/ 1103 w 10000"/>
                  <a:gd name="connsiteY91" fmla="*/ 9282 h 10294"/>
                  <a:gd name="connsiteX92" fmla="*/ 512 w 10000"/>
                  <a:gd name="connsiteY92" fmla="*/ 8684 h 10294"/>
                  <a:gd name="connsiteX93" fmla="*/ 401 w 10000"/>
                  <a:gd name="connsiteY93" fmla="*/ 8678 h 10294"/>
                  <a:gd name="connsiteX94" fmla="*/ 0 w 10000"/>
                  <a:gd name="connsiteY94" fmla="*/ 7088 h 10294"/>
                  <a:gd name="connsiteX95" fmla="*/ 905 w 10000"/>
                  <a:gd name="connsiteY95" fmla="*/ 8758 h 10294"/>
                  <a:gd name="connsiteX96" fmla="*/ 993 w 10000"/>
                  <a:gd name="connsiteY96" fmla="*/ 9002 h 10294"/>
                  <a:gd name="connsiteX97" fmla="*/ 1463 w 10000"/>
                  <a:gd name="connsiteY97" fmla="*/ 9426 h 10294"/>
                  <a:gd name="connsiteX98" fmla="*/ 6226 w 10000"/>
                  <a:gd name="connsiteY98" fmla="*/ 10294 h 10294"/>
                  <a:gd name="connsiteX99" fmla="*/ 8629 w 10000"/>
                  <a:gd name="connsiteY99" fmla="*/ 9231 h 10294"/>
                  <a:gd name="connsiteX100" fmla="*/ 9118 w 10000"/>
                  <a:gd name="connsiteY100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491 w 10007"/>
                  <a:gd name="connsiteY85" fmla="*/ 8838 h 10294"/>
                  <a:gd name="connsiteX86" fmla="*/ 615 w 10007"/>
                  <a:gd name="connsiteY86" fmla="*/ 8657 h 10294"/>
                  <a:gd name="connsiteX87" fmla="*/ 824 w 10007"/>
                  <a:gd name="connsiteY87" fmla="*/ 8657 h 10294"/>
                  <a:gd name="connsiteX88" fmla="*/ 677 w 10007"/>
                  <a:gd name="connsiteY88" fmla="*/ 8486 h 10294"/>
                  <a:gd name="connsiteX89" fmla="*/ 250 w 10007"/>
                  <a:gd name="connsiteY89" fmla="*/ 8269 h 10294"/>
                  <a:gd name="connsiteX90" fmla="*/ 1354 w 10007"/>
                  <a:gd name="connsiteY90" fmla="*/ 9184 h 10294"/>
                  <a:gd name="connsiteX91" fmla="*/ 1110 w 10007"/>
                  <a:gd name="connsiteY91" fmla="*/ 9282 h 10294"/>
                  <a:gd name="connsiteX92" fmla="*/ 519 w 10007"/>
                  <a:gd name="connsiteY92" fmla="*/ 8684 h 10294"/>
                  <a:gd name="connsiteX93" fmla="*/ 7 w 10007"/>
                  <a:gd name="connsiteY93" fmla="*/ 7088 h 10294"/>
                  <a:gd name="connsiteX94" fmla="*/ 912 w 10007"/>
                  <a:gd name="connsiteY94" fmla="*/ 8758 h 10294"/>
                  <a:gd name="connsiteX95" fmla="*/ 1000 w 10007"/>
                  <a:gd name="connsiteY95" fmla="*/ 9002 h 10294"/>
                  <a:gd name="connsiteX96" fmla="*/ 1470 w 10007"/>
                  <a:gd name="connsiteY96" fmla="*/ 9426 h 10294"/>
                  <a:gd name="connsiteX97" fmla="*/ 6233 w 10007"/>
                  <a:gd name="connsiteY97" fmla="*/ 10294 h 10294"/>
                  <a:gd name="connsiteX98" fmla="*/ 8636 w 10007"/>
                  <a:gd name="connsiteY98" fmla="*/ 9231 h 10294"/>
                  <a:gd name="connsiteX99" fmla="*/ 9125 w 10007"/>
                  <a:gd name="connsiteY99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491 w 10007"/>
                  <a:gd name="connsiteY85" fmla="*/ 8838 h 10294"/>
                  <a:gd name="connsiteX86" fmla="*/ 615 w 10007"/>
                  <a:gd name="connsiteY86" fmla="*/ 8657 h 10294"/>
                  <a:gd name="connsiteX87" fmla="*/ 824 w 10007"/>
                  <a:gd name="connsiteY87" fmla="*/ 8657 h 10294"/>
                  <a:gd name="connsiteX88" fmla="*/ 677 w 10007"/>
                  <a:gd name="connsiteY88" fmla="*/ 8486 h 10294"/>
                  <a:gd name="connsiteX89" fmla="*/ 250 w 10007"/>
                  <a:gd name="connsiteY89" fmla="*/ 8269 h 10294"/>
                  <a:gd name="connsiteX90" fmla="*/ 1354 w 10007"/>
                  <a:gd name="connsiteY90" fmla="*/ 9184 h 10294"/>
                  <a:gd name="connsiteX91" fmla="*/ 1110 w 10007"/>
                  <a:gd name="connsiteY91" fmla="*/ 9282 h 10294"/>
                  <a:gd name="connsiteX92" fmla="*/ 519 w 10007"/>
                  <a:gd name="connsiteY92" fmla="*/ 8684 h 10294"/>
                  <a:gd name="connsiteX93" fmla="*/ 7 w 10007"/>
                  <a:gd name="connsiteY93" fmla="*/ 7088 h 10294"/>
                  <a:gd name="connsiteX94" fmla="*/ 912 w 10007"/>
                  <a:gd name="connsiteY94" fmla="*/ 8758 h 10294"/>
                  <a:gd name="connsiteX95" fmla="*/ 1470 w 10007"/>
                  <a:gd name="connsiteY95" fmla="*/ 9426 h 10294"/>
                  <a:gd name="connsiteX96" fmla="*/ 6233 w 10007"/>
                  <a:gd name="connsiteY96" fmla="*/ 10294 h 10294"/>
                  <a:gd name="connsiteX97" fmla="*/ 8636 w 10007"/>
                  <a:gd name="connsiteY97" fmla="*/ 9231 h 10294"/>
                  <a:gd name="connsiteX98" fmla="*/ 9125 w 10007"/>
                  <a:gd name="connsiteY98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615 w 10007"/>
                  <a:gd name="connsiteY85" fmla="*/ 8657 h 10294"/>
                  <a:gd name="connsiteX86" fmla="*/ 824 w 10007"/>
                  <a:gd name="connsiteY86" fmla="*/ 8657 h 10294"/>
                  <a:gd name="connsiteX87" fmla="*/ 677 w 10007"/>
                  <a:gd name="connsiteY87" fmla="*/ 8486 h 10294"/>
                  <a:gd name="connsiteX88" fmla="*/ 250 w 10007"/>
                  <a:gd name="connsiteY88" fmla="*/ 8269 h 10294"/>
                  <a:gd name="connsiteX89" fmla="*/ 1354 w 10007"/>
                  <a:gd name="connsiteY89" fmla="*/ 9184 h 10294"/>
                  <a:gd name="connsiteX90" fmla="*/ 1110 w 10007"/>
                  <a:gd name="connsiteY90" fmla="*/ 9282 h 10294"/>
                  <a:gd name="connsiteX91" fmla="*/ 519 w 10007"/>
                  <a:gd name="connsiteY91" fmla="*/ 8684 h 10294"/>
                  <a:gd name="connsiteX92" fmla="*/ 7 w 10007"/>
                  <a:gd name="connsiteY92" fmla="*/ 7088 h 10294"/>
                  <a:gd name="connsiteX93" fmla="*/ 912 w 10007"/>
                  <a:gd name="connsiteY93" fmla="*/ 8758 h 10294"/>
                  <a:gd name="connsiteX94" fmla="*/ 1470 w 10007"/>
                  <a:gd name="connsiteY94" fmla="*/ 9426 h 10294"/>
                  <a:gd name="connsiteX95" fmla="*/ 6233 w 10007"/>
                  <a:gd name="connsiteY95" fmla="*/ 10294 h 10294"/>
                  <a:gd name="connsiteX96" fmla="*/ 8636 w 10007"/>
                  <a:gd name="connsiteY96" fmla="*/ 9231 h 10294"/>
                  <a:gd name="connsiteX97" fmla="*/ 9125 w 10007"/>
                  <a:gd name="connsiteY97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615 w 10007"/>
                  <a:gd name="connsiteY85" fmla="*/ 8657 h 10294"/>
                  <a:gd name="connsiteX86" fmla="*/ 824 w 10007"/>
                  <a:gd name="connsiteY86" fmla="*/ 8657 h 10294"/>
                  <a:gd name="connsiteX87" fmla="*/ 677 w 10007"/>
                  <a:gd name="connsiteY87" fmla="*/ 8486 h 10294"/>
                  <a:gd name="connsiteX88" fmla="*/ 250 w 10007"/>
                  <a:gd name="connsiteY88" fmla="*/ 8269 h 10294"/>
                  <a:gd name="connsiteX89" fmla="*/ 1354 w 10007"/>
                  <a:gd name="connsiteY89" fmla="*/ 9184 h 10294"/>
                  <a:gd name="connsiteX90" fmla="*/ 1110 w 10007"/>
                  <a:gd name="connsiteY90" fmla="*/ 9282 h 10294"/>
                  <a:gd name="connsiteX91" fmla="*/ 519 w 10007"/>
                  <a:gd name="connsiteY91" fmla="*/ 8684 h 10294"/>
                  <a:gd name="connsiteX92" fmla="*/ 7 w 10007"/>
                  <a:gd name="connsiteY92" fmla="*/ 7088 h 10294"/>
                  <a:gd name="connsiteX93" fmla="*/ 1470 w 10007"/>
                  <a:gd name="connsiteY93" fmla="*/ 9426 h 10294"/>
                  <a:gd name="connsiteX94" fmla="*/ 6233 w 10007"/>
                  <a:gd name="connsiteY94" fmla="*/ 10294 h 10294"/>
                  <a:gd name="connsiteX95" fmla="*/ 8636 w 10007"/>
                  <a:gd name="connsiteY95" fmla="*/ 9231 h 10294"/>
                  <a:gd name="connsiteX96" fmla="*/ 9125 w 10007"/>
                  <a:gd name="connsiteY96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615 w 10007"/>
                  <a:gd name="connsiteY85" fmla="*/ 8657 h 10294"/>
                  <a:gd name="connsiteX86" fmla="*/ 677 w 10007"/>
                  <a:gd name="connsiteY86" fmla="*/ 8486 h 10294"/>
                  <a:gd name="connsiteX87" fmla="*/ 250 w 10007"/>
                  <a:gd name="connsiteY87" fmla="*/ 8269 h 10294"/>
                  <a:gd name="connsiteX88" fmla="*/ 1354 w 10007"/>
                  <a:gd name="connsiteY88" fmla="*/ 9184 h 10294"/>
                  <a:gd name="connsiteX89" fmla="*/ 1110 w 10007"/>
                  <a:gd name="connsiteY89" fmla="*/ 9282 h 10294"/>
                  <a:gd name="connsiteX90" fmla="*/ 519 w 10007"/>
                  <a:gd name="connsiteY90" fmla="*/ 8684 h 10294"/>
                  <a:gd name="connsiteX91" fmla="*/ 7 w 10007"/>
                  <a:gd name="connsiteY91" fmla="*/ 7088 h 10294"/>
                  <a:gd name="connsiteX92" fmla="*/ 1470 w 10007"/>
                  <a:gd name="connsiteY92" fmla="*/ 9426 h 10294"/>
                  <a:gd name="connsiteX93" fmla="*/ 6233 w 10007"/>
                  <a:gd name="connsiteY93" fmla="*/ 10294 h 10294"/>
                  <a:gd name="connsiteX94" fmla="*/ 8636 w 10007"/>
                  <a:gd name="connsiteY94" fmla="*/ 9231 h 10294"/>
                  <a:gd name="connsiteX95" fmla="*/ 9125 w 10007"/>
                  <a:gd name="connsiteY95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611 w 10003"/>
                  <a:gd name="connsiteY85" fmla="*/ 8657 h 10294"/>
                  <a:gd name="connsiteX86" fmla="*/ 673 w 10003"/>
                  <a:gd name="connsiteY86" fmla="*/ 8486 h 10294"/>
                  <a:gd name="connsiteX87" fmla="*/ 246 w 10003"/>
                  <a:gd name="connsiteY87" fmla="*/ 8269 h 10294"/>
                  <a:gd name="connsiteX88" fmla="*/ 1350 w 10003"/>
                  <a:gd name="connsiteY88" fmla="*/ 9184 h 10294"/>
                  <a:gd name="connsiteX89" fmla="*/ 1106 w 10003"/>
                  <a:gd name="connsiteY89" fmla="*/ 9282 h 10294"/>
                  <a:gd name="connsiteX90" fmla="*/ 3 w 10003"/>
                  <a:gd name="connsiteY90" fmla="*/ 7088 h 10294"/>
                  <a:gd name="connsiteX91" fmla="*/ 1466 w 10003"/>
                  <a:gd name="connsiteY91" fmla="*/ 9426 h 10294"/>
                  <a:gd name="connsiteX92" fmla="*/ 6229 w 10003"/>
                  <a:gd name="connsiteY92" fmla="*/ 10294 h 10294"/>
                  <a:gd name="connsiteX93" fmla="*/ 8632 w 10003"/>
                  <a:gd name="connsiteY93" fmla="*/ 9231 h 10294"/>
                  <a:gd name="connsiteX94" fmla="*/ 9121 w 10003"/>
                  <a:gd name="connsiteY94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611 w 10003"/>
                  <a:gd name="connsiteY85" fmla="*/ 8657 h 10294"/>
                  <a:gd name="connsiteX86" fmla="*/ 246 w 10003"/>
                  <a:gd name="connsiteY86" fmla="*/ 8269 h 10294"/>
                  <a:gd name="connsiteX87" fmla="*/ 1350 w 10003"/>
                  <a:gd name="connsiteY87" fmla="*/ 9184 h 10294"/>
                  <a:gd name="connsiteX88" fmla="*/ 1106 w 10003"/>
                  <a:gd name="connsiteY88" fmla="*/ 9282 h 10294"/>
                  <a:gd name="connsiteX89" fmla="*/ 3 w 10003"/>
                  <a:gd name="connsiteY89" fmla="*/ 7088 h 10294"/>
                  <a:gd name="connsiteX90" fmla="*/ 1466 w 10003"/>
                  <a:gd name="connsiteY90" fmla="*/ 9426 h 10294"/>
                  <a:gd name="connsiteX91" fmla="*/ 6229 w 10003"/>
                  <a:gd name="connsiteY91" fmla="*/ 10294 h 10294"/>
                  <a:gd name="connsiteX92" fmla="*/ 8632 w 10003"/>
                  <a:gd name="connsiteY92" fmla="*/ 9231 h 10294"/>
                  <a:gd name="connsiteX93" fmla="*/ 9121 w 10003"/>
                  <a:gd name="connsiteY93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246 w 10003"/>
                  <a:gd name="connsiteY85" fmla="*/ 8269 h 10294"/>
                  <a:gd name="connsiteX86" fmla="*/ 1350 w 10003"/>
                  <a:gd name="connsiteY86" fmla="*/ 9184 h 10294"/>
                  <a:gd name="connsiteX87" fmla="*/ 1106 w 10003"/>
                  <a:gd name="connsiteY87" fmla="*/ 9282 h 10294"/>
                  <a:gd name="connsiteX88" fmla="*/ 3 w 10003"/>
                  <a:gd name="connsiteY88" fmla="*/ 7088 h 10294"/>
                  <a:gd name="connsiteX89" fmla="*/ 1466 w 10003"/>
                  <a:gd name="connsiteY89" fmla="*/ 9426 h 10294"/>
                  <a:gd name="connsiteX90" fmla="*/ 6229 w 10003"/>
                  <a:gd name="connsiteY90" fmla="*/ 10294 h 10294"/>
                  <a:gd name="connsiteX91" fmla="*/ 8632 w 10003"/>
                  <a:gd name="connsiteY91" fmla="*/ 9231 h 10294"/>
                  <a:gd name="connsiteX92" fmla="*/ 9121 w 10003"/>
                  <a:gd name="connsiteY92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1350 w 10003"/>
                  <a:gd name="connsiteY85" fmla="*/ 9184 h 10294"/>
                  <a:gd name="connsiteX86" fmla="*/ 1106 w 10003"/>
                  <a:gd name="connsiteY86" fmla="*/ 9282 h 10294"/>
                  <a:gd name="connsiteX87" fmla="*/ 3 w 10003"/>
                  <a:gd name="connsiteY87" fmla="*/ 7088 h 10294"/>
                  <a:gd name="connsiteX88" fmla="*/ 1466 w 10003"/>
                  <a:gd name="connsiteY88" fmla="*/ 9426 h 10294"/>
                  <a:gd name="connsiteX89" fmla="*/ 6229 w 10003"/>
                  <a:gd name="connsiteY89" fmla="*/ 10294 h 10294"/>
                  <a:gd name="connsiteX90" fmla="*/ 8632 w 10003"/>
                  <a:gd name="connsiteY90" fmla="*/ 9231 h 10294"/>
                  <a:gd name="connsiteX91" fmla="*/ 9121 w 10003"/>
                  <a:gd name="connsiteY91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350 w 10003"/>
                  <a:gd name="connsiteY84" fmla="*/ 9184 h 10294"/>
                  <a:gd name="connsiteX85" fmla="*/ 1106 w 10003"/>
                  <a:gd name="connsiteY85" fmla="*/ 9282 h 10294"/>
                  <a:gd name="connsiteX86" fmla="*/ 3 w 10003"/>
                  <a:gd name="connsiteY86" fmla="*/ 7088 h 10294"/>
                  <a:gd name="connsiteX87" fmla="*/ 1466 w 10003"/>
                  <a:gd name="connsiteY87" fmla="*/ 9426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350 w 10003"/>
                  <a:gd name="connsiteY84" fmla="*/ 9184 h 10294"/>
                  <a:gd name="connsiteX85" fmla="*/ 1106 w 10003"/>
                  <a:gd name="connsiteY85" fmla="*/ 9282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350 w 10003"/>
                  <a:gd name="connsiteY84" fmla="*/ 9184 h 10294"/>
                  <a:gd name="connsiteX85" fmla="*/ 1362 w 10003"/>
                  <a:gd name="connsiteY85" fmla="*/ 8379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927 w 10003"/>
                  <a:gd name="connsiteY84" fmla="*/ 8475 h 10294"/>
                  <a:gd name="connsiteX85" fmla="*/ 1362 w 10003"/>
                  <a:gd name="connsiteY85" fmla="*/ 8379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542 w 10003"/>
                  <a:gd name="connsiteY84" fmla="*/ 8282 h 10294"/>
                  <a:gd name="connsiteX85" fmla="*/ 1362 w 10003"/>
                  <a:gd name="connsiteY85" fmla="*/ 8379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0 w 10002"/>
                  <a:gd name="connsiteY0" fmla="*/ 8935 h 10294"/>
                  <a:gd name="connsiteX1" fmla="*/ 10002 w 10002"/>
                  <a:gd name="connsiteY1" fmla="*/ 7381 h 10294"/>
                  <a:gd name="connsiteX2" fmla="*/ 9175 w 10002"/>
                  <a:gd name="connsiteY2" fmla="*/ 7381 h 10294"/>
                  <a:gd name="connsiteX3" fmla="*/ 9175 w 10002"/>
                  <a:gd name="connsiteY3" fmla="*/ 4128 h 10294"/>
                  <a:gd name="connsiteX4" fmla="*/ 7135 w 10002"/>
                  <a:gd name="connsiteY4" fmla="*/ 4128 h 10294"/>
                  <a:gd name="connsiteX5" fmla="*/ 7135 w 10002"/>
                  <a:gd name="connsiteY5" fmla="*/ 3816 h 10294"/>
                  <a:gd name="connsiteX6" fmla="*/ 8766 w 10002"/>
                  <a:gd name="connsiteY6" fmla="*/ 3816 h 10294"/>
                  <a:gd name="connsiteX7" fmla="*/ 8766 w 10002"/>
                  <a:gd name="connsiteY7" fmla="*/ 3498 h 10294"/>
                  <a:gd name="connsiteX8" fmla="*/ 7135 w 10002"/>
                  <a:gd name="connsiteY8" fmla="*/ 3498 h 10294"/>
                  <a:gd name="connsiteX9" fmla="*/ 7135 w 10002"/>
                  <a:gd name="connsiteY9" fmla="*/ 1365 h 10294"/>
                  <a:gd name="connsiteX10" fmla="*/ 4735 w 10002"/>
                  <a:gd name="connsiteY10" fmla="*/ 550 h 10294"/>
                  <a:gd name="connsiteX11" fmla="*/ 4735 w 10002"/>
                  <a:gd name="connsiteY11" fmla="*/ 5672 h 10294"/>
                  <a:gd name="connsiteX12" fmla="*/ 4355 w 10002"/>
                  <a:gd name="connsiteY12" fmla="*/ 5678 h 10294"/>
                  <a:gd name="connsiteX13" fmla="*/ 4355 w 10002"/>
                  <a:gd name="connsiteY13" fmla="*/ 1756 h 10294"/>
                  <a:gd name="connsiteX14" fmla="*/ 3548 w 10002"/>
                  <a:gd name="connsiteY14" fmla="*/ 2061 h 10294"/>
                  <a:gd name="connsiteX15" fmla="*/ 3112 w 10002"/>
                  <a:gd name="connsiteY15" fmla="*/ 2061 h 10294"/>
                  <a:gd name="connsiteX16" fmla="*/ 3112 w 10002"/>
                  <a:gd name="connsiteY16" fmla="*/ 0 h 10294"/>
                  <a:gd name="connsiteX17" fmla="*/ 2951 w 10002"/>
                  <a:gd name="connsiteY17" fmla="*/ 0 h 10294"/>
                  <a:gd name="connsiteX18" fmla="*/ 2951 w 10002"/>
                  <a:gd name="connsiteY18" fmla="*/ 2061 h 10294"/>
                  <a:gd name="connsiteX19" fmla="*/ 2581 w 10002"/>
                  <a:gd name="connsiteY19" fmla="*/ 2061 h 10294"/>
                  <a:gd name="connsiteX20" fmla="*/ 2581 w 10002"/>
                  <a:gd name="connsiteY20" fmla="*/ 2492 h 10294"/>
                  <a:gd name="connsiteX21" fmla="*/ 1916 w 10002"/>
                  <a:gd name="connsiteY21" fmla="*/ 2815 h 10294"/>
                  <a:gd name="connsiteX22" fmla="*/ 1916 w 10002"/>
                  <a:gd name="connsiteY22" fmla="*/ 4413 h 10294"/>
                  <a:gd name="connsiteX23" fmla="*/ 1560 w 10002"/>
                  <a:gd name="connsiteY23" fmla="*/ 4413 h 10294"/>
                  <a:gd name="connsiteX24" fmla="*/ 1560 w 10002"/>
                  <a:gd name="connsiteY24" fmla="*/ 4837 h 10294"/>
                  <a:gd name="connsiteX25" fmla="*/ 1916 w 10002"/>
                  <a:gd name="connsiteY25" fmla="*/ 4837 h 10294"/>
                  <a:gd name="connsiteX26" fmla="*/ 1916 w 10002"/>
                  <a:gd name="connsiteY26" fmla="*/ 5367 h 10294"/>
                  <a:gd name="connsiteX27" fmla="*/ 1560 w 10002"/>
                  <a:gd name="connsiteY27" fmla="*/ 5367 h 10294"/>
                  <a:gd name="connsiteX28" fmla="*/ 1560 w 10002"/>
                  <a:gd name="connsiteY28" fmla="*/ 5791 h 10294"/>
                  <a:gd name="connsiteX29" fmla="*/ 1916 w 10002"/>
                  <a:gd name="connsiteY29" fmla="*/ 5791 h 10294"/>
                  <a:gd name="connsiteX30" fmla="*/ 1916 w 10002"/>
                  <a:gd name="connsiteY30" fmla="*/ 7043 h 10294"/>
                  <a:gd name="connsiteX31" fmla="*/ 855 w 10002"/>
                  <a:gd name="connsiteY31" fmla="*/ 7043 h 10294"/>
                  <a:gd name="connsiteX32" fmla="*/ 855 w 10002"/>
                  <a:gd name="connsiteY32" fmla="*/ 7818 h 10294"/>
                  <a:gd name="connsiteX33" fmla="*/ 1399 w 10002"/>
                  <a:gd name="connsiteY33" fmla="*/ 7838 h 10294"/>
                  <a:gd name="connsiteX34" fmla="*/ 2136 w 10002"/>
                  <a:gd name="connsiteY34" fmla="*/ 7315 h 10294"/>
                  <a:gd name="connsiteX35" fmla="*/ 2130 w 10002"/>
                  <a:gd name="connsiteY35" fmla="*/ 7818 h 10294"/>
                  <a:gd name="connsiteX36" fmla="*/ 2809 w 10002"/>
                  <a:gd name="connsiteY36" fmla="*/ 7368 h 10294"/>
                  <a:gd name="connsiteX37" fmla="*/ 2809 w 10002"/>
                  <a:gd name="connsiteY37" fmla="*/ 7818 h 10294"/>
                  <a:gd name="connsiteX38" fmla="*/ 3480 w 10002"/>
                  <a:gd name="connsiteY38" fmla="*/ 7361 h 10294"/>
                  <a:gd name="connsiteX39" fmla="*/ 3486 w 10002"/>
                  <a:gd name="connsiteY39" fmla="*/ 7811 h 10294"/>
                  <a:gd name="connsiteX40" fmla="*/ 4132 w 10002"/>
                  <a:gd name="connsiteY40" fmla="*/ 7328 h 10294"/>
                  <a:gd name="connsiteX41" fmla="*/ 4132 w 10002"/>
                  <a:gd name="connsiteY41" fmla="*/ 8613 h 10294"/>
                  <a:gd name="connsiteX42" fmla="*/ 4207 w 10002"/>
                  <a:gd name="connsiteY42" fmla="*/ 8520 h 10294"/>
                  <a:gd name="connsiteX43" fmla="*/ 4280 w 10002"/>
                  <a:gd name="connsiteY43" fmla="*/ 8434 h 10294"/>
                  <a:gd name="connsiteX44" fmla="*/ 4370 w 10002"/>
                  <a:gd name="connsiteY44" fmla="*/ 8361 h 10294"/>
                  <a:gd name="connsiteX45" fmla="*/ 4469 w 10002"/>
                  <a:gd name="connsiteY45" fmla="*/ 8295 h 10294"/>
                  <a:gd name="connsiteX46" fmla="*/ 4569 w 10002"/>
                  <a:gd name="connsiteY46" fmla="*/ 8249 h 10294"/>
                  <a:gd name="connsiteX47" fmla="*/ 4676 w 10002"/>
                  <a:gd name="connsiteY47" fmla="*/ 8215 h 10294"/>
                  <a:gd name="connsiteX48" fmla="*/ 4788 w 10002"/>
                  <a:gd name="connsiteY48" fmla="*/ 8189 h 10294"/>
                  <a:gd name="connsiteX49" fmla="*/ 4917 w 10002"/>
                  <a:gd name="connsiteY49" fmla="*/ 8182 h 10294"/>
                  <a:gd name="connsiteX50" fmla="*/ 5093 w 10002"/>
                  <a:gd name="connsiteY50" fmla="*/ 8195 h 10294"/>
                  <a:gd name="connsiteX51" fmla="*/ 5268 w 10002"/>
                  <a:gd name="connsiteY51" fmla="*/ 8242 h 10294"/>
                  <a:gd name="connsiteX52" fmla="*/ 5408 w 10002"/>
                  <a:gd name="connsiteY52" fmla="*/ 8321 h 10294"/>
                  <a:gd name="connsiteX53" fmla="*/ 5551 w 10002"/>
                  <a:gd name="connsiteY53" fmla="*/ 8421 h 10294"/>
                  <a:gd name="connsiteX54" fmla="*/ 5672 w 10002"/>
                  <a:gd name="connsiteY54" fmla="*/ 8540 h 10294"/>
                  <a:gd name="connsiteX55" fmla="*/ 5752 w 10002"/>
                  <a:gd name="connsiteY55" fmla="*/ 8686 h 10294"/>
                  <a:gd name="connsiteX56" fmla="*/ 5826 w 10002"/>
                  <a:gd name="connsiteY56" fmla="*/ 8838 h 10294"/>
                  <a:gd name="connsiteX57" fmla="*/ 5851 w 10002"/>
                  <a:gd name="connsiteY57" fmla="*/ 9004 h 10294"/>
                  <a:gd name="connsiteX58" fmla="*/ 5885 w 10002"/>
                  <a:gd name="connsiteY58" fmla="*/ 8997 h 10294"/>
                  <a:gd name="connsiteX59" fmla="*/ 5912 w 10002"/>
                  <a:gd name="connsiteY59" fmla="*/ 8997 h 10294"/>
                  <a:gd name="connsiteX60" fmla="*/ 5939 w 10002"/>
                  <a:gd name="connsiteY60" fmla="*/ 8991 h 10294"/>
                  <a:gd name="connsiteX61" fmla="*/ 5965 w 10002"/>
                  <a:gd name="connsiteY61" fmla="*/ 8991 h 10294"/>
                  <a:gd name="connsiteX62" fmla="*/ 5999 w 10002"/>
                  <a:gd name="connsiteY62" fmla="*/ 8984 h 10294"/>
                  <a:gd name="connsiteX63" fmla="*/ 6031 w 10002"/>
                  <a:gd name="connsiteY63" fmla="*/ 8984 h 10294"/>
                  <a:gd name="connsiteX64" fmla="*/ 6059 w 10002"/>
                  <a:gd name="connsiteY64" fmla="*/ 8984 h 10294"/>
                  <a:gd name="connsiteX65" fmla="*/ 6094 w 10002"/>
                  <a:gd name="connsiteY65" fmla="*/ 8984 h 10294"/>
                  <a:gd name="connsiteX66" fmla="*/ 6234 w 10002"/>
                  <a:gd name="connsiteY66" fmla="*/ 8991 h 10294"/>
                  <a:gd name="connsiteX67" fmla="*/ 6362 w 10002"/>
                  <a:gd name="connsiteY67" fmla="*/ 9024 h 10294"/>
                  <a:gd name="connsiteX68" fmla="*/ 6489 w 10002"/>
                  <a:gd name="connsiteY68" fmla="*/ 9070 h 10294"/>
                  <a:gd name="connsiteX69" fmla="*/ 6605 w 10002"/>
                  <a:gd name="connsiteY69" fmla="*/ 9137 h 10294"/>
                  <a:gd name="connsiteX70" fmla="*/ 6711 w 10002"/>
                  <a:gd name="connsiteY70" fmla="*/ 9216 h 10294"/>
                  <a:gd name="connsiteX71" fmla="*/ 6806 w 10002"/>
                  <a:gd name="connsiteY71" fmla="*/ 9302 h 10294"/>
                  <a:gd name="connsiteX72" fmla="*/ 6881 w 10002"/>
                  <a:gd name="connsiteY72" fmla="*/ 9415 h 10294"/>
                  <a:gd name="connsiteX73" fmla="*/ 6948 w 10002"/>
                  <a:gd name="connsiteY73" fmla="*/ 9527 h 10294"/>
                  <a:gd name="connsiteX74" fmla="*/ 3112 w 10002"/>
                  <a:gd name="connsiteY74" fmla="*/ 9527 h 10294"/>
                  <a:gd name="connsiteX75" fmla="*/ 3151 w 10002"/>
                  <a:gd name="connsiteY75" fmla="*/ 9441 h 10294"/>
                  <a:gd name="connsiteX76" fmla="*/ 3205 w 10002"/>
                  <a:gd name="connsiteY76" fmla="*/ 9355 h 10294"/>
                  <a:gd name="connsiteX77" fmla="*/ 3260 w 10002"/>
                  <a:gd name="connsiteY77" fmla="*/ 9289 h 10294"/>
                  <a:gd name="connsiteX78" fmla="*/ 3331 w 10002"/>
                  <a:gd name="connsiteY78" fmla="*/ 9223 h 10294"/>
                  <a:gd name="connsiteX79" fmla="*/ 3399 w 10002"/>
                  <a:gd name="connsiteY79" fmla="*/ 9170 h 10294"/>
                  <a:gd name="connsiteX80" fmla="*/ 3480 w 10002"/>
                  <a:gd name="connsiteY80" fmla="*/ 9117 h 10294"/>
                  <a:gd name="connsiteX81" fmla="*/ 3561 w 10002"/>
                  <a:gd name="connsiteY81" fmla="*/ 9077 h 10294"/>
                  <a:gd name="connsiteX82" fmla="*/ 3656 w 10002"/>
                  <a:gd name="connsiteY82" fmla="*/ 9044 h 10294"/>
                  <a:gd name="connsiteX83" fmla="*/ 3656 w 10002"/>
                  <a:gd name="connsiteY83" fmla="*/ 8195 h 10294"/>
                  <a:gd name="connsiteX84" fmla="*/ 1541 w 10002"/>
                  <a:gd name="connsiteY84" fmla="*/ 8282 h 10294"/>
                  <a:gd name="connsiteX85" fmla="*/ 2 w 10002"/>
                  <a:gd name="connsiteY85" fmla="*/ 7088 h 10294"/>
                  <a:gd name="connsiteX86" fmla="*/ 1850 w 10002"/>
                  <a:gd name="connsiteY86" fmla="*/ 9877 h 10294"/>
                  <a:gd name="connsiteX87" fmla="*/ 6228 w 10002"/>
                  <a:gd name="connsiteY87" fmla="*/ 10294 h 10294"/>
                  <a:gd name="connsiteX88" fmla="*/ 8631 w 10002"/>
                  <a:gd name="connsiteY88" fmla="*/ 9231 h 10294"/>
                  <a:gd name="connsiteX89" fmla="*/ 9120 w 10002"/>
                  <a:gd name="connsiteY89" fmla="*/ 8935 h 10294"/>
                  <a:gd name="connsiteX0" fmla="*/ 9120 w 10002"/>
                  <a:gd name="connsiteY0" fmla="*/ 8935 h 10474"/>
                  <a:gd name="connsiteX1" fmla="*/ 10002 w 10002"/>
                  <a:gd name="connsiteY1" fmla="*/ 7381 h 10474"/>
                  <a:gd name="connsiteX2" fmla="*/ 9175 w 10002"/>
                  <a:gd name="connsiteY2" fmla="*/ 7381 h 10474"/>
                  <a:gd name="connsiteX3" fmla="*/ 9175 w 10002"/>
                  <a:gd name="connsiteY3" fmla="*/ 4128 h 10474"/>
                  <a:gd name="connsiteX4" fmla="*/ 7135 w 10002"/>
                  <a:gd name="connsiteY4" fmla="*/ 4128 h 10474"/>
                  <a:gd name="connsiteX5" fmla="*/ 7135 w 10002"/>
                  <a:gd name="connsiteY5" fmla="*/ 3816 h 10474"/>
                  <a:gd name="connsiteX6" fmla="*/ 8766 w 10002"/>
                  <a:gd name="connsiteY6" fmla="*/ 3816 h 10474"/>
                  <a:gd name="connsiteX7" fmla="*/ 8766 w 10002"/>
                  <a:gd name="connsiteY7" fmla="*/ 3498 h 10474"/>
                  <a:gd name="connsiteX8" fmla="*/ 7135 w 10002"/>
                  <a:gd name="connsiteY8" fmla="*/ 3498 h 10474"/>
                  <a:gd name="connsiteX9" fmla="*/ 7135 w 10002"/>
                  <a:gd name="connsiteY9" fmla="*/ 1365 h 10474"/>
                  <a:gd name="connsiteX10" fmla="*/ 4735 w 10002"/>
                  <a:gd name="connsiteY10" fmla="*/ 550 h 10474"/>
                  <a:gd name="connsiteX11" fmla="*/ 4735 w 10002"/>
                  <a:gd name="connsiteY11" fmla="*/ 5672 h 10474"/>
                  <a:gd name="connsiteX12" fmla="*/ 4355 w 10002"/>
                  <a:gd name="connsiteY12" fmla="*/ 5678 h 10474"/>
                  <a:gd name="connsiteX13" fmla="*/ 4355 w 10002"/>
                  <a:gd name="connsiteY13" fmla="*/ 1756 h 10474"/>
                  <a:gd name="connsiteX14" fmla="*/ 3548 w 10002"/>
                  <a:gd name="connsiteY14" fmla="*/ 2061 h 10474"/>
                  <a:gd name="connsiteX15" fmla="*/ 3112 w 10002"/>
                  <a:gd name="connsiteY15" fmla="*/ 2061 h 10474"/>
                  <a:gd name="connsiteX16" fmla="*/ 3112 w 10002"/>
                  <a:gd name="connsiteY16" fmla="*/ 0 h 10474"/>
                  <a:gd name="connsiteX17" fmla="*/ 2951 w 10002"/>
                  <a:gd name="connsiteY17" fmla="*/ 0 h 10474"/>
                  <a:gd name="connsiteX18" fmla="*/ 2951 w 10002"/>
                  <a:gd name="connsiteY18" fmla="*/ 2061 h 10474"/>
                  <a:gd name="connsiteX19" fmla="*/ 2581 w 10002"/>
                  <a:gd name="connsiteY19" fmla="*/ 2061 h 10474"/>
                  <a:gd name="connsiteX20" fmla="*/ 2581 w 10002"/>
                  <a:gd name="connsiteY20" fmla="*/ 2492 h 10474"/>
                  <a:gd name="connsiteX21" fmla="*/ 1916 w 10002"/>
                  <a:gd name="connsiteY21" fmla="*/ 2815 h 10474"/>
                  <a:gd name="connsiteX22" fmla="*/ 1916 w 10002"/>
                  <a:gd name="connsiteY22" fmla="*/ 4413 h 10474"/>
                  <a:gd name="connsiteX23" fmla="*/ 1560 w 10002"/>
                  <a:gd name="connsiteY23" fmla="*/ 4413 h 10474"/>
                  <a:gd name="connsiteX24" fmla="*/ 1560 w 10002"/>
                  <a:gd name="connsiteY24" fmla="*/ 4837 h 10474"/>
                  <a:gd name="connsiteX25" fmla="*/ 1916 w 10002"/>
                  <a:gd name="connsiteY25" fmla="*/ 4837 h 10474"/>
                  <a:gd name="connsiteX26" fmla="*/ 1916 w 10002"/>
                  <a:gd name="connsiteY26" fmla="*/ 5367 h 10474"/>
                  <a:gd name="connsiteX27" fmla="*/ 1560 w 10002"/>
                  <a:gd name="connsiteY27" fmla="*/ 5367 h 10474"/>
                  <a:gd name="connsiteX28" fmla="*/ 1560 w 10002"/>
                  <a:gd name="connsiteY28" fmla="*/ 5791 h 10474"/>
                  <a:gd name="connsiteX29" fmla="*/ 1916 w 10002"/>
                  <a:gd name="connsiteY29" fmla="*/ 5791 h 10474"/>
                  <a:gd name="connsiteX30" fmla="*/ 1916 w 10002"/>
                  <a:gd name="connsiteY30" fmla="*/ 7043 h 10474"/>
                  <a:gd name="connsiteX31" fmla="*/ 855 w 10002"/>
                  <a:gd name="connsiteY31" fmla="*/ 7043 h 10474"/>
                  <a:gd name="connsiteX32" fmla="*/ 855 w 10002"/>
                  <a:gd name="connsiteY32" fmla="*/ 7818 h 10474"/>
                  <a:gd name="connsiteX33" fmla="*/ 1399 w 10002"/>
                  <a:gd name="connsiteY33" fmla="*/ 7838 h 10474"/>
                  <a:gd name="connsiteX34" fmla="*/ 2136 w 10002"/>
                  <a:gd name="connsiteY34" fmla="*/ 7315 h 10474"/>
                  <a:gd name="connsiteX35" fmla="*/ 2130 w 10002"/>
                  <a:gd name="connsiteY35" fmla="*/ 7818 h 10474"/>
                  <a:gd name="connsiteX36" fmla="*/ 2809 w 10002"/>
                  <a:gd name="connsiteY36" fmla="*/ 7368 h 10474"/>
                  <a:gd name="connsiteX37" fmla="*/ 2809 w 10002"/>
                  <a:gd name="connsiteY37" fmla="*/ 7818 h 10474"/>
                  <a:gd name="connsiteX38" fmla="*/ 3480 w 10002"/>
                  <a:gd name="connsiteY38" fmla="*/ 7361 h 10474"/>
                  <a:gd name="connsiteX39" fmla="*/ 3486 w 10002"/>
                  <a:gd name="connsiteY39" fmla="*/ 7811 h 10474"/>
                  <a:gd name="connsiteX40" fmla="*/ 4132 w 10002"/>
                  <a:gd name="connsiteY40" fmla="*/ 7328 h 10474"/>
                  <a:gd name="connsiteX41" fmla="*/ 4132 w 10002"/>
                  <a:gd name="connsiteY41" fmla="*/ 8613 h 10474"/>
                  <a:gd name="connsiteX42" fmla="*/ 4207 w 10002"/>
                  <a:gd name="connsiteY42" fmla="*/ 8520 h 10474"/>
                  <a:gd name="connsiteX43" fmla="*/ 4280 w 10002"/>
                  <a:gd name="connsiteY43" fmla="*/ 8434 h 10474"/>
                  <a:gd name="connsiteX44" fmla="*/ 4370 w 10002"/>
                  <a:gd name="connsiteY44" fmla="*/ 8361 h 10474"/>
                  <a:gd name="connsiteX45" fmla="*/ 4469 w 10002"/>
                  <a:gd name="connsiteY45" fmla="*/ 8295 h 10474"/>
                  <a:gd name="connsiteX46" fmla="*/ 4569 w 10002"/>
                  <a:gd name="connsiteY46" fmla="*/ 8249 h 10474"/>
                  <a:gd name="connsiteX47" fmla="*/ 4676 w 10002"/>
                  <a:gd name="connsiteY47" fmla="*/ 8215 h 10474"/>
                  <a:gd name="connsiteX48" fmla="*/ 4788 w 10002"/>
                  <a:gd name="connsiteY48" fmla="*/ 8189 h 10474"/>
                  <a:gd name="connsiteX49" fmla="*/ 4917 w 10002"/>
                  <a:gd name="connsiteY49" fmla="*/ 8182 h 10474"/>
                  <a:gd name="connsiteX50" fmla="*/ 5093 w 10002"/>
                  <a:gd name="connsiteY50" fmla="*/ 8195 h 10474"/>
                  <a:gd name="connsiteX51" fmla="*/ 5268 w 10002"/>
                  <a:gd name="connsiteY51" fmla="*/ 8242 h 10474"/>
                  <a:gd name="connsiteX52" fmla="*/ 5408 w 10002"/>
                  <a:gd name="connsiteY52" fmla="*/ 8321 h 10474"/>
                  <a:gd name="connsiteX53" fmla="*/ 5551 w 10002"/>
                  <a:gd name="connsiteY53" fmla="*/ 8421 h 10474"/>
                  <a:gd name="connsiteX54" fmla="*/ 5672 w 10002"/>
                  <a:gd name="connsiteY54" fmla="*/ 8540 h 10474"/>
                  <a:gd name="connsiteX55" fmla="*/ 5752 w 10002"/>
                  <a:gd name="connsiteY55" fmla="*/ 8686 h 10474"/>
                  <a:gd name="connsiteX56" fmla="*/ 5826 w 10002"/>
                  <a:gd name="connsiteY56" fmla="*/ 8838 h 10474"/>
                  <a:gd name="connsiteX57" fmla="*/ 5851 w 10002"/>
                  <a:gd name="connsiteY57" fmla="*/ 9004 h 10474"/>
                  <a:gd name="connsiteX58" fmla="*/ 5885 w 10002"/>
                  <a:gd name="connsiteY58" fmla="*/ 8997 h 10474"/>
                  <a:gd name="connsiteX59" fmla="*/ 5912 w 10002"/>
                  <a:gd name="connsiteY59" fmla="*/ 8997 h 10474"/>
                  <a:gd name="connsiteX60" fmla="*/ 5939 w 10002"/>
                  <a:gd name="connsiteY60" fmla="*/ 8991 h 10474"/>
                  <a:gd name="connsiteX61" fmla="*/ 5965 w 10002"/>
                  <a:gd name="connsiteY61" fmla="*/ 8991 h 10474"/>
                  <a:gd name="connsiteX62" fmla="*/ 5999 w 10002"/>
                  <a:gd name="connsiteY62" fmla="*/ 8984 h 10474"/>
                  <a:gd name="connsiteX63" fmla="*/ 6031 w 10002"/>
                  <a:gd name="connsiteY63" fmla="*/ 8984 h 10474"/>
                  <a:gd name="connsiteX64" fmla="*/ 6059 w 10002"/>
                  <a:gd name="connsiteY64" fmla="*/ 8984 h 10474"/>
                  <a:gd name="connsiteX65" fmla="*/ 6094 w 10002"/>
                  <a:gd name="connsiteY65" fmla="*/ 8984 h 10474"/>
                  <a:gd name="connsiteX66" fmla="*/ 6234 w 10002"/>
                  <a:gd name="connsiteY66" fmla="*/ 8991 h 10474"/>
                  <a:gd name="connsiteX67" fmla="*/ 6362 w 10002"/>
                  <a:gd name="connsiteY67" fmla="*/ 9024 h 10474"/>
                  <a:gd name="connsiteX68" fmla="*/ 6489 w 10002"/>
                  <a:gd name="connsiteY68" fmla="*/ 9070 h 10474"/>
                  <a:gd name="connsiteX69" fmla="*/ 6605 w 10002"/>
                  <a:gd name="connsiteY69" fmla="*/ 9137 h 10474"/>
                  <a:gd name="connsiteX70" fmla="*/ 6711 w 10002"/>
                  <a:gd name="connsiteY70" fmla="*/ 9216 h 10474"/>
                  <a:gd name="connsiteX71" fmla="*/ 6806 w 10002"/>
                  <a:gd name="connsiteY71" fmla="*/ 9302 h 10474"/>
                  <a:gd name="connsiteX72" fmla="*/ 6881 w 10002"/>
                  <a:gd name="connsiteY72" fmla="*/ 9415 h 10474"/>
                  <a:gd name="connsiteX73" fmla="*/ 6948 w 10002"/>
                  <a:gd name="connsiteY73" fmla="*/ 9527 h 10474"/>
                  <a:gd name="connsiteX74" fmla="*/ 3112 w 10002"/>
                  <a:gd name="connsiteY74" fmla="*/ 9527 h 10474"/>
                  <a:gd name="connsiteX75" fmla="*/ 3151 w 10002"/>
                  <a:gd name="connsiteY75" fmla="*/ 9441 h 10474"/>
                  <a:gd name="connsiteX76" fmla="*/ 3205 w 10002"/>
                  <a:gd name="connsiteY76" fmla="*/ 9355 h 10474"/>
                  <a:gd name="connsiteX77" fmla="*/ 3260 w 10002"/>
                  <a:gd name="connsiteY77" fmla="*/ 9289 h 10474"/>
                  <a:gd name="connsiteX78" fmla="*/ 3331 w 10002"/>
                  <a:gd name="connsiteY78" fmla="*/ 9223 h 10474"/>
                  <a:gd name="connsiteX79" fmla="*/ 3399 w 10002"/>
                  <a:gd name="connsiteY79" fmla="*/ 9170 h 10474"/>
                  <a:gd name="connsiteX80" fmla="*/ 3480 w 10002"/>
                  <a:gd name="connsiteY80" fmla="*/ 9117 h 10474"/>
                  <a:gd name="connsiteX81" fmla="*/ 3561 w 10002"/>
                  <a:gd name="connsiteY81" fmla="*/ 9077 h 10474"/>
                  <a:gd name="connsiteX82" fmla="*/ 3656 w 10002"/>
                  <a:gd name="connsiteY82" fmla="*/ 9044 h 10474"/>
                  <a:gd name="connsiteX83" fmla="*/ 3656 w 10002"/>
                  <a:gd name="connsiteY83" fmla="*/ 8195 h 10474"/>
                  <a:gd name="connsiteX84" fmla="*/ 1541 w 10002"/>
                  <a:gd name="connsiteY84" fmla="*/ 8282 h 10474"/>
                  <a:gd name="connsiteX85" fmla="*/ 2 w 10002"/>
                  <a:gd name="connsiteY85" fmla="*/ 7088 h 10474"/>
                  <a:gd name="connsiteX86" fmla="*/ 1850 w 10002"/>
                  <a:gd name="connsiteY86" fmla="*/ 9877 h 10474"/>
                  <a:gd name="connsiteX87" fmla="*/ 6228 w 10002"/>
                  <a:gd name="connsiteY87" fmla="*/ 10294 h 10474"/>
                  <a:gd name="connsiteX88" fmla="*/ 8631 w 10002"/>
                  <a:gd name="connsiteY88" fmla="*/ 9231 h 10474"/>
                  <a:gd name="connsiteX89" fmla="*/ 9120 w 10002"/>
                  <a:gd name="connsiteY89" fmla="*/ 8935 h 10474"/>
                  <a:gd name="connsiteX0" fmla="*/ 9120 w 10002"/>
                  <a:gd name="connsiteY0" fmla="*/ 8935 h 10451"/>
                  <a:gd name="connsiteX1" fmla="*/ 10002 w 10002"/>
                  <a:gd name="connsiteY1" fmla="*/ 7381 h 10451"/>
                  <a:gd name="connsiteX2" fmla="*/ 9175 w 10002"/>
                  <a:gd name="connsiteY2" fmla="*/ 7381 h 10451"/>
                  <a:gd name="connsiteX3" fmla="*/ 9175 w 10002"/>
                  <a:gd name="connsiteY3" fmla="*/ 4128 h 10451"/>
                  <a:gd name="connsiteX4" fmla="*/ 7135 w 10002"/>
                  <a:gd name="connsiteY4" fmla="*/ 4128 h 10451"/>
                  <a:gd name="connsiteX5" fmla="*/ 7135 w 10002"/>
                  <a:gd name="connsiteY5" fmla="*/ 3816 h 10451"/>
                  <a:gd name="connsiteX6" fmla="*/ 8766 w 10002"/>
                  <a:gd name="connsiteY6" fmla="*/ 3816 h 10451"/>
                  <a:gd name="connsiteX7" fmla="*/ 8766 w 10002"/>
                  <a:gd name="connsiteY7" fmla="*/ 3498 h 10451"/>
                  <a:gd name="connsiteX8" fmla="*/ 7135 w 10002"/>
                  <a:gd name="connsiteY8" fmla="*/ 3498 h 10451"/>
                  <a:gd name="connsiteX9" fmla="*/ 7135 w 10002"/>
                  <a:gd name="connsiteY9" fmla="*/ 1365 h 10451"/>
                  <a:gd name="connsiteX10" fmla="*/ 4735 w 10002"/>
                  <a:gd name="connsiteY10" fmla="*/ 550 h 10451"/>
                  <a:gd name="connsiteX11" fmla="*/ 4735 w 10002"/>
                  <a:gd name="connsiteY11" fmla="*/ 5672 h 10451"/>
                  <a:gd name="connsiteX12" fmla="*/ 4355 w 10002"/>
                  <a:gd name="connsiteY12" fmla="*/ 5678 h 10451"/>
                  <a:gd name="connsiteX13" fmla="*/ 4355 w 10002"/>
                  <a:gd name="connsiteY13" fmla="*/ 1756 h 10451"/>
                  <a:gd name="connsiteX14" fmla="*/ 3548 w 10002"/>
                  <a:gd name="connsiteY14" fmla="*/ 2061 h 10451"/>
                  <a:gd name="connsiteX15" fmla="*/ 3112 w 10002"/>
                  <a:gd name="connsiteY15" fmla="*/ 2061 h 10451"/>
                  <a:gd name="connsiteX16" fmla="*/ 3112 w 10002"/>
                  <a:gd name="connsiteY16" fmla="*/ 0 h 10451"/>
                  <a:gd name="connsiteX17" fmla="*/ 2951 w 10002"/>
                  <a:gd name="connsiteY17" fmla="*/ 0 h 10451"/>
                  <a:gd name="connsiteX18" fmla="*/ 2951 w 10002"/>
                  <a:gd name="connsiteY18" fmla="*/ 2061 h 10451"/>
                  <a:gd name="connsiteX19" fmla="*/ 2581 w 10002"/>
                  <a:gd name="connsiteY19" fmla="*/ 2061 h 10451"/>
                  <a:gd name="connsiteX20" fmla="*/ 2581 w 10002"/>
                  <a:gd name="connsiteY20" fmla="*/ 2492 h 10451"/>
                  <a:gd name="connsiteX21" fmla="*/ 1916 w 10002"/>
                  <a:gd name="connsiteY21" fmla="*/ 2815 h 10451"/>
                  <a:gd name="connsiteX22" fmla="*/ 1916 w 10002"/>
                  <a:gd name="connsiteY22" fmla="*/ 4413 h 10451"/>
                  <a:gd name="connsiteX23" fmla="*/ 1560 w 10002"/>
                  <a:gd name="connsiteY23" fmla="*/ 4413 h 10451"/>
                  <a:gd name="connsiteX24" fmla="*/ 1560 w 10002"/>
                  <a:gd name="connsiteY24" fmla="*/ 4837 h 10451"/>
                  <a:gd name="connsiteX25" fmla="*/ 1916 w 10002"/>
                  <a:gd name="connsiteY25" fmla="*/ 4837 h 10451"/>
                  <a:gd name="connsiteX26" fmla="*/ 1916 w 10002"/>
                  <a:gd name="connsiteY26" fmla="*/ 5367 h 10451"/>
                  <a:gd name="connsiteX27" fmla="*/ 1560 w 10002"/>
                  <a:gd name="connsiteY27" fmla="*/ 5367 h 10451"/>
                  <a:gd name="connsiteX28" fmla="*/ 1560 w 10002"/>
                  <a:gd name="connsiteY28" fmla="*/ 5791 h 10451"/>
                  <a:gd name="connsiteX29" fmla="*/ 1916 w 10002"/>
                  <a:gd name="connsiteY29" fmla="*/ 5791 h 10451"/>
                  <a:gd name="connsiteX30" fmla="*/ 1916 w 10002"/>
                  <a:gd name="connsiteY30" fmla="*/ 7043 h 10451"/>
                  <a:gd name="connsiteX31" fmla="*/ 855 w 10002"/>
                  <a:gd name="connsiteY31" fmla="*/ 7043 h 10451"/>
                  <a:gd name="connsiteX32" fmla="*/ 855 w 10002"/>
                  <a:gd name="connsiteY32" fmla="*/ 7818 h 10451"/>
                  <a:gd name="connsiteX33" fmla="*/ 1399 w 10002"/>
                  <a:gd name="connsiteY33" fmla="*/ 7838 h 10451"/>
                  <a:gd name="connsiteX34" fmla="*/ 2136 w 10002"/>
                  <a:gd name="connsiteY34" fmla="*/ 7315 h 10451"/>
                  <a:gd name="connsiteX35" fmla="*/ 2130 w 10002"/>
                  <a:gd name="connsiteY35" fmla="*/ 7818 h 10451"/>
                  <a:gd name="connsiteX36" fmla="*/ 2809 w 10002"/>
                  <a:gd name="connsiteY36" fmla="*/ 7368 h 10451"/>
                  <a:gd name="connsiteX37" fmla="*/ 2809 w 10002"/>
                  <a:gd name="connsiteY37" fmla="*/ 7818 h 10451"/>
                  <a:gd name="connsiteX38" fmla="*/ 3480 w 10002"/>
                  <a:gd name="connsiteY38" fmla="*/ 7361 h 10451"/>
                  <a:gd name="connsiteX39" fmla="*/ 3486 w 10002"/>
                  <a:gd name="connsiteY39" fmla="*/ 7811 h 10451"/>
                  <a:gd name="connsiteX40" fmla="*/ 4132 w 10002"/>
                  <a:gd name="connsiteY40" fmla="*/ 7328 h 10451"/>
                  <a:gd name="connsiteX41" fmla="*/ 4132 w 10002"/>
                  <a:gd name="connsiteY41" fmla="*/ 8613 h 10451"/>
                  <a:gd name="connsiteX42" fmla="*/ 4207 w 10002"/>
                  <a:gd name="connsiteY42" fmla="*/ 8520 h 10451"/>
                  <a:gd name="connsiteX43" fmla="*/ 4280 w 10002"/>
                  <a:gd name="connsiteY43" fmla="*/ 8434 h 10451"/>
                  <a:gd name="connsiteX44" fmla="*/ 4370 w 10002"/>
                  <a:gd name="connsiteY44" fmla="*/ 8361 h 10451"/>
                  <a:gd name="connsiteX45" fmla="*/ 4469 w 10002"/>
                  <a:gd name="connsiteY45" fmla="*/ 8295 h 10451"/>
                  <a:gd name="connsiteX46" fmla="*/ 4569 w 10002"/>
                  <a:gd name="connsiteY46" fmla="*/ 8249 h 10451"/>
                  <a:gd name="connsiteX47" fmla="*/ 4676 w 10002"/>
                  <a:gd name="connsiteY47" fmla="*/ 8215 h 10451"/>
                  <a:gd name="connsiteX48" fmla="*/ 4788 w 10002"/>
                  <a:gd name="connsiteY48" fmla="*/ 8189 h 10451"/>
                  <a:gd name="connsiteX49" fmla="*/ 4917 w 10002"/>
                  <a:gd name="connsiteY49" fmla="*/ 8182 h 10451"/>
                  <a:gd name="connsiteX50" fmla="*/ 5093 w 10002"/>
                  <a:gd name="connsiteY50" fmla="*/ 8195 h 10451"/>
                  <a:gd name="connsiteX51" fmla="*/ 5268 w 10002"/>
                  <a:gd name="connsiteY51" fmla="*/ 8242 h 10451"/>
                  <a:gd name="connsiteX52" fmla="*/ 5408 w 10002"/>
                  <a:gd name="connsiteY52" fmla="*/ 8321 h 10451"/>
                  <a:gd name="connsiteX53" fmla="*/ 5551 w 10002"/>
                  <a:gd name="connsiteY53" fmla="*/ 8421 h 10451"/>
                  <a:gd name="connsiteX54" fmla="*/ 5672 w 10002"/>
                  <a:gd name="connsiteY54" fmla="*/ 8540 h 10451"/>
                  <a:gd name="connsiteX55" fmla="*/ 5752 w 10002"/>
                  <a:gd name="connsiteY55" fmla="*/ 8686 h 10451"/>
                  <a:gd name="connsiteX56" fmla="*/ 5826 w 10002"/>
                  <a:gd name="connsiteY56" fmla="*/ 8838 h 10451"/>
                  <a:gd name="connsiteX57" fmla="*/ 5851 w 10002"/>
                  <a:gd name="connsiteY57" fmla="*/ 9004 h 10451"/>
                  <a:gd name="connsiteX58" fmla="*/ 5885 w 10002"/>
                  <a:gd name="connsiteY58" fmla="*/ 8997 h 10451"/>
                  <a:gd name="connsiteX59" fmla="*/ 5912 w 10002"/>
                  <a:gd name="connsiteY59" fmla="*/ 8997 h 10451"/>
                  <a:gd name="connsiteX60" fmla="*/ 5939 w 10002"/>
                  <a:gd name="connsiteY60" fmla="*/ 8991 h 10451"/>
                  <a:gd name="connsiteX61" fmla="*/ 5965 w 10002"/>
                  <a:gd name="connsiteY61" fmla="*/ 8991 h 10451"/>
                  <a:gd name="connsiteX62" fmla="*/ 5999 w 10002"/>
                  <a:gd name="connsiteY62" fmla="*/ 8984 h 10451"/>
                  <a:gd name="connsiteX63" fmla="*/ 6031 w 10002"/>
                  <a:gd name="connsiteY63" fmla="*/ 8984 h 10451"/>
                  <a:gd name="connsiteX64" fmla="*/ 6059 w 10002"/>
                  <a:gd name="connsiteY64" fmla="*/ 8984 h 10451"/>
                  <a:gd name="connsiteX65" fmla="*/ 6094 w 10002"/>
                  <a:gd name="connsiteY65" fmla="*/ 8984 h 10451"/>
                  <a:gd name="connsiteX66" fmla="*/ 6234 w 10002"/>
                  <a:gd name="connsiteY66" fmla="*/ 8991 h 10451"/>
                  <a:gd name="connsiteX67" fmla="*/ 6362 w 10002"/>
                  <a:gd name="connsiteY67" fmla="*/ 9024 h 10451"/>
                  <a:gd name="connsiteX68" fmla="*/ 6489 w 10002"/>
                  <a:gd name="connsiteY68" fmla="*/ 9070 h 10451"/>
                  <a:gd name="connsiteX69" fmla="*/ 6605 w 10002"/>
                  <a:gd name="connsiteY69" fmla="*/ 9137 h 10451"/>
                  <a:gd name="connsiteX70" fmla="*/ 6711 w 10002"/>
                  <a:gd name="connsiteY70" fmla="*/ 9216 h 10451"/>
                  <a:gd name="connsiteX71" fmla="*/ 6806 w 10002"/>
                  <a:gd name="connsiteY71" fmla="*/ 9302 h 10451"/>
                  <a:gd name="connsiteX72" fmla="*/ 6881 w 10002"/>
                  <a:gd name="connsiteY72" fmla="*/ 9415 h 10451"/>
                  <a:gd name="connsiteX73" fmla="*/ 6948 w 10002"/>
                  <a:gd name="connsiteY73" fmla="*/ 9527 h 10451"/>
                  <a:gd name="connsiteX74" fmla="*/ 3112 w 10002"/>
                  <a:gd name="connsiteY74" fmla="*/ 9527 h 10451"/>
                  <a:gd name="connsiteX75" fmla="*/ 3151 w 10002"/>
                  <a:gd name="connsiteY75" fmla="*/ 9441 h 10451"/>
                  <a:gd name="connsiteX76" fmla="*/ 3205 w 10002"/>
                  <a:gd name="connsiteY76" fmla="*/ 9355 h 10451"/>
                  <a:gd name="connsiteX77" fmla="*/ 3260 w 10002"/>
                  <a:gd name="connsiteY77" fmla="*/ 9289 h 10451"/>
                  <a:gd name="connsiteX78" fmla="*/ 3331 w 10002"/>
                  <a:gd name="connsiteY78" fmla="*/ 9223 h 10451"/>
                  <a:gd name="connsiteX79" fmla="*/ 3399 w 10002"/>
                  <a:gd name="connsiteY79" fmla="*/ 9170 h 10451"/>
                  <a:gd name="connsiteX80" fmla="*/ 3480 w 10002"/>
                  <a:gd name="connsiteY80" fmla="*/ 9117 h 10451"/>
                  <a:gd name="connsiteX81" fmla="*/ 3561 w 10002"/>
                  <a:gd name="connsiteY81" fmla="*/ 9077 h 10451"/>
                  <a:gd name="connsiteX82" fmla="*/ 3656 w 10002"/>
                  <a:gd name="connsiteY82" fmla="*/ 9044 h 10451"/>
                  <a:gd name="connsiteX83" fmla="*/ 3656 w 10002"/>
                  <a:gd name="connsiteY83" fmla="*/ 8195 h 10451"/>
                  <a:gd name="connsiteX84" fmla="*/ 1541 w 10002"/>
                  <a:gd name="connsiteY84" fmla="*/ 8282 h 10451"/>
                  <a:gd name="connsiteX85" fmla="*/ 2 w 10002"/>
                  <a:gd name="connsiteY85" fmla="*/ 7088 h 10451"/>
                  <a:gd name="connsiteX86" fmla="*/ 1850 w 10002"/>
                  <a:gd name="connsiteY86" fmla="*/ 9877 h 10451"/>
                  <a:gd name="connsiteX87" fmla="*/ 6228 w 10002"/>
                  <a:gd name="connsiteY87" fmla="*/ 10294 h 10451"/>
                  <a:gd name="connsiteX88" fmla="*/ 8631 w 10002"/>
                  <a:gd name="connsiteY88" fmla="*/ 9231 h 10451"/>
                  <a:gd name="connsiteX89" fmla="*/ 9120 w 10002"/>
                  <a:gd name="connsiteY89" fmla="*/ 8935 h 10451"/>
                  <a:gd name="connsiteX0" fmla="*/ 9120 w 10002"/>
                  <a:gd name="connsiteY0" fmla="*/ 8935 h 10346"/>
                  <a:gd name="connsiteX1" fmla="*/ 10002 w 10002"/>
                  <a:gd name="connsiteY1" fmla="*/ 7381 h 10346"/>
                  <a:gd name="connsiteX2" fmla="*/ 9175 w 10002"/>
                  <a:gd name="connsiteY2" fmla="*/ 7381 h 10346"/>
                  <a:gd name="connsiteX3" fmla="*/ 9175 w 10002"/>
                  <a:gd name="connsiteY3" fmla="*/ 4128 h 10346"/>
                  <a:gd name="connsiteX4" fmla="*/ 7135 w 10002"/>
                  <a:gd name="connsiteY4" fmla="*/ 4128 h 10346"/>
                  <a:gd name="connsiteX5" fmla="*/ 7135 w 10002"/>
                  <a:gd name="connsiteY5" fmla="*/ 3816 h 10346"/>
                  <a:gd name="connsiteX6" fmla="*/ 8766 w 10002"/>
                  <a:gd name="connsiteY6" fmla="*/ 3816 h 10346"/>
                  <a:gd name="connsiteX7" fmla="*/ 8766 w 10002"/>
                  <a:gd name="connsiteY7" fmla="*/ 3498 h 10346"/>
                  <a:gd name="connsiteX8" fmla="*/ 7135 w 10002"/>
                  <a:gd name="connsiteY8" fmla="*/ 3498 h 10346"/>
                  <a:gd name="connsiteX9" fmla="*/ 7135 w 10002"/>
                  <a:gd name="connsiteY9" fmla="*/ 1365 h 10346"/>
                  <a:gd name="connsiteX10" fmla="*/ 4735 w 10002"/>
                  <a:gd name="connsiteY10" fmla="*/ 550 h 10346"/>
                  <a:gd name="connsiteX11" fmla="*/ 4735 w 10002"/>
                  <a:gd name="connsiteY11" fmla="*/ 5672 h 10346"/>
                  <a:gd name="connsiteX12" fmla="*/ 4355 w 10002"/>
                  <a:gd name="connsiteY12" fmla="*/ 5678 h 10346"/>
                  <a:gd name="connsiteX13" fmla="*/ 4355 w 10002"/>
                  <a:gd name="connsiteY13" fmla="*/ 1756 h 10346"/>
                  <a:gd name="connsiteX14" fmla="*/ 3548 w 10002"/>
                  <a:gd name="connsiteY14" fmla="*/ 2061 h 10346"/>
                  <a:gd name="connsiteX15" fmla="*/ 3112 w 10002"/>
                  <a:gd name="connsiteY15" fmla="*/ 2061 h 10346"/>
                  <a:gd name="connsiteX16" fmla="*/ 3112 w 10002"/>
                  <a:gd name="connsiteY16" fmla="*/ 0 h 10346"/>
                  <a:gd name="connsiteX17" fmla="*/ 2951 w 10002"/>
                  <a:gd name="connsiteY17" fmla="*/ 0 h 10346"/>
                  <a:gd name="connsiteX18" fmla="*/ 2951 w 10002"/>
                  <a:gd name="connsiteY18" fmla="*/ 2061 h 10346"/>
                  <a:gd name="connsiteX19" fmla="*/ 2581 w 10002"/>
                  <a:gd name="connsiteY19" fmla="*/ 2061 h 10346"/>
                  <a:gd name="connsiteX20" fmla="*/ 2581 w 10002"/>
                  <a:gd name="connsiteY20" fmla="*/ 2492 h 10346"/>
                  <a:gd name="connsiteX21" fmla="*/ 1916 w 10002"/>
                  <a:gd name="connsiteY21" fmla="*/ 2815 h 10346"/>
                  <a:gd name="connsiteX22" fmla="*/ 1916 w 10002"/>
                  <a:gd name="connsiteY22" fmla="*/ 4413 h 10346"/>
                  <a:gd name="connsiteX23" fmla="*/ 1560 w 10002"/>
                  <a:gd name="connsiteY23" fmla="*/ 4413 h 10346"/>
                  <a:gd name="connsiteX24" fmla="*/ 1560 w 10002"/>
                  <a:gd name="connsiteY24" fmla="*/ 4837 h 10346"/>
                  <a:gd name="connsiteX25" fmla="*/ 1916 w 10002"/>
                  <a:gd name="connsiteY25" fmla="*/ 4837 h 10346"/>
                  <a:gd name="connsiteX26" fmla="*/ 1916 w 10002"/>
                  <a:gd name="connsiteY26" fmla="*/ 5367 h 10346"/>
                  <a:gd name="connsiteX27" fmla="*/ 1560 w 10002"/>
                  <a:gd name="connsiteY27" fmla="*/ 5367 h 10346"/>
                  <a:gd name="connsiteX28" fmla="*/ 1560 w 10002"/>
                  <a:gd name="connsiteY28" fmla="*/ 5791 h 10346"/>
                  <a:gd name="connsiteX29" fmla="*/ 1916 w 10002"/>
                  <a:gd name="connsiteY29" fmla="*/ 5791 h 10346"/>
                  <a:gd name="connsiteX30" fmla="*/ 1916 w 10002"/>
                  <a:gd name="connsiteY30" fmla="*/ 7043 h 10346"/>
                  <a:gd name="connsiteX31" fmla="*/ 855 w 10002"/>
                  <a:gd name="connsiteY31" fmla="*/ 7043 h 10346"/>
                  <a:gd name="connsiteX32" fmla="*/ 855 w 10002"/>
                  <a:gd name="connsiteY32" fmla="*/ 7818 h 10346"/>
                  <a:gd name="connsiteX33" fmla="*/ 1399 w 10002"/>
                  <a:gd name="connsiteY33" fmla="*/ 7838 h 10346"/>
                  <a:gd name="connsiteX34" fmla="*/ 2136 w 10002"/>
                  <a:gd name="connsiteY34" fmla="*/ 7315 h 10346"/>
                  <a:gd name="connsiteX35" fmla="*/ 2130 w 10002"/>
                  <a:gd name="connsiteY35" fmla="*/ 7818 h 10346"/>
                  <a:gd name="connsiteX36" fmla="*/ 2809 w 10002"/>
                  <a:gd name="connsiteY36" fmla="*/ 7368 h 10346"/>
                  <a:gd name="connsiteX37" fmla="*/ 2809 w 10002"/>
                  <a:gd name="connsiteY37" fmla="*/ 7818 h 10346"/>
                  <a:gd name="connsiteX38" fmla="*/ 3480 w 10002"/>
                  <a:gd name="connsiteY38" fmla="*/ 7361 h 10346"/>
                  <a:gd name="connsiteX39" fmla="*/ 3486 w 10002"/>
                  <a:gd name="connsiteY39" fmla="*/ 7811 h 10346"/>
                  <a:gd name="connsiteX40" fmla="*/ 4132 w 10002"/>
                  <a:gd name="connsiteY40" fmla="*/ 7328 h 10346"/>
                  <a:gd name="connsiteX41" fmla="*/ 4132 w 10002"/>
                  <a:gd name="connsiteY41" fmla="*/ 8613 h 10346"/>
                  <a:gd name="connsiteX42" fmla="*/ 4207 w 10002"/>
                  <a:gd name="connsiteY42" fmla="*/ 8520 h 10346"/>
                  <a:gd name="connsiteX43" fmla="*/ 4280 w 10002"/>
                  <a:gd name="connsiteY43" fmla="*/ 8434 h 10346"/>
                  <a:gd name="connsiteX44" fmla="*/ 4370 w 10002"/>
                  <a:gd name="connsiteY44" fmla="*/ 8361 h 10346"/>
                  <a:gd name="connsiteX45" fmla="*/ 4469 w 10002"/>
                  <a:gd name="connsiteY45" fmla="*/ 8295 h 10346"/>
                  <a:gd name="connsiteX46" fmla="*/ 4569 w 10002"/>
                  <a:gd name="connsiteY46" fmla="*/ 8249 h 10346"/>
                  <a:gd name="connsiteX47" fmla="*/ 4676 w 10002"/>
                  <a:gd name="connsiteY47" fmla="*/ 8215 h 10346"/>
                  <a:gd name="connsiteX48" fmla="*/ 4788 w 10002"/>
                  <a:gd name="connsiteY48" fmla="*/ 8189 h 10346"/>
                  <a:gd name="connsiteX49" fmla="*/ 4917 w 10002"/>
                  <a:gd name="connsiteY49" fmla="*/ 8182 h 10346"/>
                  <a:gd name="connsiteX50" fmla="*/ 5093 w 10002"/>
                  <a:gd name="connsiteY50" fmla="*/ 8195 h 10346"/>
                  <a:gd name="connsiteX51" fmla="*/ 5268 w 10002"/>
                  <a:gd name="connsiteY51" fmla="*/ 8242 h 10346"/>
                  <a:gd name="connsiteX52" fmla="*/ 5408 w 10002"/>
                  <a:gd name="connsiteY52" fmla="*/ 8321 h 10346"/>
                  <a:gd name="connsiteX53" fmla="*/ 5551 w 10002"/>
                  <a:gd name="connsiteY53" fmla="*/ 8421 h 10346"/>
                  <a:gd name="connsiteX54" fmla="*/ 5672 w 10002"/>
                  <a:gd name="connsiteY54" fmla="*/ 8540 h 10346"/>
                  <a:gd name="connsiteX55" fmla="*/ 5752 w 10002"/>
                  <a:gd name="connsiteY55" fmla="*/ 8686 h 10346"/>
                  <a:gd name="connsiteX56" fmla="*/ 5826 w 10002"/>
                  <a:gd name="connsiteY56" fmla="*/ 8838 h 10346"/>
                  <a:gd name="connsiteX57" fmla="*/ 5851 w 10002"/>
                  <a:gd name="connsiteY57" fmla="*/ 9004 h 10346"/>
                  <a:gd name="connsiteX58" fmla="*/ 5885 w 10002"/>
                  <a:gd name="connsiteY58" fmla="*/ 8997 h 10346"/>
                  <a:gd name="connsiteX59" fmla="*/ 5912 w 10002"/>
                  <a:gd name="connsiteY59" fmla="*/ 8997 h 10346"/>
                  <a:gd name="connsiteX60" fmla="*/ 5939 w 10002"/>
                  <a:gd name="connsiteY60" fmla="*/ 8991 h 10346"/>
                  <a:gd name="connsiteX61" fmla="*/ 5965 w 10002"/>
                  <a:gd name="connsiteY61" fmla="*/ 8991 h 10346"/>
                  <a:gd name="connsiteX62" fmla="*/ 5999 w 10002"/>
                  <a:gd name="connsiteY62" fmla="*/ 8984 h 10346"/>
                  <a:gd name="connsiteX63" fmla="*/ 6031 w 10002"/>
                  <a:gd name="connsiteY63" fmla="*/ 8984 h 10346"/>
                  <a:gd name="connsiteX64" fmla="*/ 6059 w 10002"/>
                  <a:gd name="connsiteY64" fmla="*/ 8984 h 10346"/>
                  <a:gd name="connsiteX65" fmla="*/ 6094 w 10002"/>
                  <a:gd name="connsiteY65" fmla="*/ 8984 h 10346"/>
                  <a:gd name="connsiteX66" fmla="*/ 6234 w 10002"/>
                  <a:gd name="connsiteY66" fmla="*/ 8991 h 10346"/>
                  <a:gd name="connsiteX67" fmla="*/ 6362 w 10002"/>
                  <a:gd name="connsiteY67" fmla="*/ 9024 h 10346"/>
                  <a:gd name="connsiteX68" fmla="*/ 6489 w 10002"/>
                  <a:gd name="connsiteY68" fmla="*/ 9070 h 10346"/>
                  <a:gd name="connsiteX69" fmla="*/ 6605 w 10002"/>
                  <a:gd name="connsiteY69" fmla="*/ 9137 h 10346"/>
                  <a:gd name="connsiteX70" fmla="*/ 6711 w 10002"/>
                  <a:gd name="connsiteY70" fmla="*/ 9216 h 10346"/>
                  <a:gd name="connsiteX71" fmla="*/ 6806 w 10002"/>
                  <a:gd name="connsiteY71" fmla="*/ 9302 h 10346"/>
                  <a:gd name="connsiteX72" fmla="*/ 6881 w 10002"/>
                  <a:gd name="connsiteY72" fmla="*/ 9415 h 10346"/>
                  <a:gd name="connsiteX73" fmla="*/ 6948 w 10002"/>
                  <a:gd name="connsiteY73" fmla="*/ 9527 h 10346"/>
                  <a:gd name="connsiteX74" fmla="*/ 3112 w 10002"/>
                  <a:gd name="connsiteY74" fmla="*/ 9527 h 10346"/>
                  <a:gd name="connsiteX75" fmla="*/ 3151 w 10002"/>
                  <a:gd name="connsiteY75" fmla="*/ 9441 h 10346"/>
                  <a:gd name="connsiteX76" fmla="*/ 3205 w 10002"/>
                  <a:gd name="connsiteY76" fmla="*/ 9355 h 10346"/>
                  <a:gd name="connsiteX77" fmla="*/ 3260 w 10002"/>
                  <a:gd name="connsiteY77" fmla="*/ 9289 h 10346"/>
                  <a:gd name="connsiteX78" fmla="*/ 3331 w 10002"/>
                  <a:gd name="connsiteY78" fmla="*/ 9223 h 10346"/>
                  <a:gd name="connsiteX79" fmla="*/ 3399 w 10002"/>
                  <a:gd name="connsiteY79" fmla="*/ 9170 h 10346"/>
                  <a:gd name="connsiteX80" fmla="*/ 3480 w 10002"/>
                  <a:gd name="connsiteY80" fmla="*/ 9117 h 10346"/>
                  <a:gd name="connsiteX81" fmla="*/ 3561 w 10002"/>
                  <a:gd name="connsiteY81" fmla="*/ 9077 h 10346"/>
                  <a:gd name="connsiteX82" fmla="*/ 3656 w 10002"/>
                  <a:gd name="connsiteY82" fmla="*/ 9044 h 10346"/>
                  <a:gd name="connsiteX83" fmla="*/ 3656 w 10002"/>
                  <a:gd name="connsiteY83" fmla="*/ 8195 h 10346"/>
                  <a:gd name="connsiteX84" fmla="*/ 1541 w 10002"/>
                  <a:gd name="connsiteY84" fmla="*/ 8282 h 10346"/>
                  <a:gd name="connsiteX85" fmla="*/ 2 w 10002"/>
                  <a:gd name="connsiteY85" fmla="*/ 7088 h 10346"/>
                  <a:gd name="connsiteX86" fmla="*/ 2106 w 10002"/>
                  <a:gd name="connsiteY86" fmla="*/ 9555 h 10346"/>
                  <a:gd name="connsiteX87" fmla="*/ 6228 w 10002"/>
                  <a:gd name="connsiteY87" fmla="*/ 10294 h 10346"/>
                  <a:gd name="connsiteX88" fmla="*/ 8631 w 10002"/>
                  <a:gd name="connsiteY88" fmla="*/ 9231 h 10346"/>
                  <a:gd name="connsiteX89" fmla="*/ 9120 w 10002"/>
                  <a:gd name="connsiteY89" fmla="*/ 8935 h 10346"/>
                  <a:gd name="connsiteX0" fmla="*/ 9120 w 10002"/>
                  <a:gd name="connsiteY0" fmla="*/ 8935 h 10454"/>
                  <a:gd name="connsiteX1" fmla="*/ 10002 w 10002"/>
                  <a:gd name="connsiteY1" fmla="*/ 7381 h 10454"/>
                  <a:gd name="connsiteX2" fmla="*/ 9175 w 10002"/>
                  <a:gd name="connsiteY2" fmla="*/ 7381 h 10454"/>
                  <a:gd name="connsiteX3" fmla="*/ 9175 w 10002"/>
                  <a:gd name="connsiteY3" fmla="*/ 4128 h 10454"/>
                  <a:gd name="connsiteX4" fmla="*/ 7135 w 10002"/>
                  <a:gd name="connsiteY4" fmla="*/ 4128 h 10454"/>
                  <a:gd name="connsiteX5" fmla="*/ 7135 w 10002"/>
                  <a:gd name="connsiteY5" fmla="*/ 3816 h 10454"/>
                  <a:gd name="connsiteX6" fmla="*/ 8766 w 10002"/>
                  <a:gd name="connsiteY6" fmla="*/ 3816 h 10454"/>
                  <a:gd name="connsiteX7" fmla="*/ 8766 w 10002"/>
                  <a:gd name="connsiteY7" fmla="*/ 3498 h 10454"/>
                  <a:gd name="connsiteX8" fmla="*/ 7135 w 10002"/>
                  <a:gd name="connsiteY8" fmla="*/ 3498 h 10454"/>
                  <a:gd name="connsiteX9" fmla="*/ 7135 w 10002"/>
                  <a:gd name="connsiteY9" fmla="*/ 1365 h 10454"/>
                  <a:gd name="connsiteX10" fmla="*/ 4735 w 10002"/>
                  <a:gd name="connsiteY10" fmla="*/ 550 h 10454"/>
                  <a:gd name="connsiteX11" fmla="*/ 4735 w 10002"/>
                  <a:gd name="connsiteY11" fmla="*/ 5672 h 10454"/>
                  <a:gd name="connsiteX12" fmla="*/ 4355 w 10002"/>
                  <a:gd name="connsiteY12" fmla="*/ 5678 h 10454"/>
                  <a:gd name="connsiteX13" fmla="*/ 4355 w 10002"/>
                  <a:gd name="connsiteY13" fmla="*/ 1756 h 10454"/>
                  <a:gd name="connsiteX14" fmla="*/ 3548 w 10002"/>
                  <a:gd name="connsiteY14" fmla="*/ 2061 h 10454"/>
                  <a:gd name="connsiteX15" fmla="*/ 3112 w 10002"/>
                  <a:gd name="connsiteY15" fmla="*/ 2061 h 10454"/>
                  <a:gd name="connsiteX16" fmla="*/ 3112 w 10002"/>
                  <a:gd name="connsiteY16" fmla="*/ 0 h 10454"/>
                  <a:gd name="connsiteX17" fmla="*/ 2951 w 10002"/>
                  <a:gd name="connsiteY17" fmla="*/ 0 h 10454"/>
                  <a:gd name="connsiteX18" fmla="*/ 2951 w 10002"/>
                  <a:gd name="connsiteY18" fmla="*/ 2061 h 10454"/>
                  <a:gd name="connsiteX19" fmla="*/ 2581 w 10002"/>
                  <a:gd name="connsiteY19" fmla="*/ 2061 h 10454"/>
                  <a:gd name="connsiteX20" fmla="*/ 2581 w 10002"/>
                  <a:gd name="connsiteY20" fmla="*/ 2492 h 10454"/>
                  <a:gd name="connsiteX21" fmla="*/ 1916 w 10002"/>
                  <a:gd name="connsiteY21" fmla="*/ 2815 h 10454"/>
                  <a:gd name="connsiteX22" fmla="*/ 1916 w 10002"/>
                  <a:gd name="connsiteY22" fmla="*/ 4413 h 10454"/>
                  <a:gd name="connsiteX23" fmla="*/ 1560 w 10002"/>
                  <a:gd name="connsiteY23" fmla="*/ 4413 h 10454"/>
                  <a:gd name="connsiteX24" fmla="*/ 1560 w 10002"/>
                  <a:gd name="connsiteY24" fmla="*/ 4837 h 10454"/>
                  <a:gd name="connsiteX25" fmla="*/ 1916 w 10002"/>
                  <a:gd name="connsiteY25" fmla="*/ 4837 h 10454"/>
                  <a:gd name="connsiteX26" fmla="*/ 1916 w 10002"/>
                  <a:gd name="connsiteY26" fmla="*/ 5367 h 10454"/>
                  <a:gd name="connsiteX27" fmla="*/ 1560 w 10002"/>
                  <a:gd name="connsiteY27" fmla="*/ 5367 h 10454"/>
                  <a:gd name="connsiteX28" fmla="*/ 1560 w 10002"/>
                  <a:gd name="connsiteY28" fmla="*/ 5791 h 10454"/>
                  <a:gd name="connsiteX29" fmla="*/ 1916 w 10002"/>
                  <a:gd name="connsiteY29" fmla="*/ 5791 h 10454"/>
                  <a:gd name="connsiteX30" fmla="*/ 1916 w 10002"/>
                  <a:gd name="connsiteY30" fmla="*/ 7043 h 10454"/>
                  <a:gd name="connsiteX31" fmla="*/ 855 w 10002"/>
                  <a:gd name="connsiteY31" fmla="*/ 7043 h 10454"/>
                  <a:gd name="connsiteX32" fmla="*/ 855 w 10002"/>
                  <a:gd name="connsiteY32" fmla="*/ 7818 h 10454"/>
                  <a:gd name="connsiteX33" fmla="*/ 1399 w 10002"/>
                  <a:gd name="connsiteY33" fmla="*/ 7838 h 10454"/>
                  <a:gd name="connsiteX34" fmla="*/ 2136 w 10002"/>
                  <a:gd name="connsiteY34" fmla="*/ 7315 h 10454"/>
                  <a:gd name="connsiteX35" fmla="*/ 2130 w 10002"/>
                  <a:gd name="connsiteY35" fmla="*/ 7818 h 10454"/>
                  <a:gd name="connsiteX36" fmla="*/ 2809 w 10002"/>
                  <a:gd name="connsiteY36" fmla="*/ 7368 h 10454"/>
                  <a:gd name="connsiteX37" fmla="*/ 2809 w 10002"/>
                  <a:gd name="connsiteY37" fmla="*/ 7818 h 10454"/>
                  <a:gd name="connsiteX38" fmla="*/ 3480 w 10002"/>
                  <a:gd name="connsiteY38" fmla="*/ 7361 h 10454"/>
                  <a:gd name="connsiteX39" fmla="*/ 3486 w 10002"/>
                  <a:gd name="connsiteY39" fmla="*/ 7811 h 10454"/>
                  <a:gd name="connsiteX40" fmla="*/ 4132 w 10002"/>
                  <a:gd name="connsiteY40" fmla="*/ 7328 h 10454"/>
                  <a:gd name="connsiteX41" fmla="*/ 4132 w 10002"/>
                  <a:gd name="connsiteY41" fmla="*/ 8613 h 10454"/>
                  <a:gd name="connsiteX42" fmla="*/ 4207 w 10002"/>
                  <a:gd name="connsiteY42" fmla="*/ 8520 h 10454"/>
                  <a:gd name="connsiteX43" fmla="*/ 4280 w 10002"/>
                  <a:gd name="connsiteY43" fmla="*/ 8434 h 10454"/>
                  <a:gd name="connsiteX44" fmla="*/ 4370 w 10002"/>
                  <a:gd name="connsiteY44" fmla="*/ 8361 h 10454"/>
                  <a:gd name="connsiteX45" fmla="*/ 4469 w 10002"/>
                  <a:gd name="connsiteY45" fmla="*/ 8295 h 10454"/>
                  <a:gd name="connsiteX46" fmla="*/ 4569 w 10002"/>
                  <a:gd name="connsiteY46" fmla="*/ 8249 h 10454"/>
                  <a:gd name="connsiteX47" fmla="*/ 4676 w 10002"/>
                  <a:gd name="connsiteY47" fmla="*/ 8215 h 10454"/>
                  <a:gd name="connsiteX48" fmla="*/ 4788 w 10002"/>
                  <a:gd name="connsiteY48" fmla="*/ 8189 h 10454"/>
                  <a:gd name="connsiteX49" fmla="*/ 4917 w 10002"/>
                  <a:gd name="connsiteY49" fmla="*/ 8182 h 10454"/>
                  <a:gd name="connsiteX50" fmla="*/ 5093 w 10002"/>
                  <a:gd name="connsiteY50" fmla="*/ 8195 h 10454"/>
                  <a:gd name="connsiteX51" fmla="*/ 5268 w 10002"/>
                  <a:gd name="connsiteY51" fmla="*/ 8242 h 10454"/>
                  <a:gd name="connsiteX52" fmla="*/ 5408 w 10002"/>
                  <a:gd name="connsiteY52" fmla="*/ 8321 h 10454"/>
                  <a:gd name="connsiteX53" fmla="*/ 5551 w 10002"/>
                  <a:gd name="connsiteY53" fmla="*/ 8421 h 10454"/>
                  <a:gd name="connsiteX54" fmla="*/ 5672 w 10002"/>
                  <a:gd name="connsiteY54" fmla="*/ 8540 h 10454"/>
                  <a:gd name="connsiteX55" fmla="*/ 5752 w 10002"/>
                  <a:gd name="connsiteY55" fmla="*/ 8686 h 10454"/>
                  <a:gd name="connsiteX56" fmla="*/ 5826 w 10002"/>
                  <a:gd name="connsiteY56" fmla="*/ 8838 h 10454"/>
                  <a:gd name="connsiteX57" fmla="*/ 5851 w 10002"/>
                  <a:gd name="connsiteY57" fmla="*/ 9004 h 10454"/>
                  <a:gd name="connsiteX58" fmla="*/ 5885 w 10002"/>
                  <a:gd name="connsiteY58" fmla="*/ 8997 h 10454"/>
                  <a:gd name="connsiteX59" fmla="*/ 5912 w 10002"/>
                  <a:gd name="connsiteY59" fmla="*/ 8997 h 10454"/>
                  <a:gd name="connsiteX60" fmla="*/ 5939 w 10002"/>
                  <a:gd name="connsiteY60" fmla="*/ 8991 h 10454"/>
                  <a:gd name="connsiteX61" fmla="*/ 5965 w 10002"/>
                  <a:gd name="connsiteY61" fmla="*/ 8991 h 10454"/>
                  <a:gd name="connsiteX62" fmla="*/ 5999 w 10002"/>
                  <a:gd name="connsiteY62" fmla="*/ 8984 h 10454"/>
                  <a:gd name="connsiteX63" fmla="*/ 6031 w 10002"/>
                  <a:gd name="connsiteY63" fmla="*/ 8984 h 10454"/>
                  <a:gd name="connsiteX64" fmla="*/ 6059 w 10002"/>
                  <a:gd name="connsiteY64" fmla="*/ 8984 h 10454"/>
                  <a:gd name="connsiteX65" fmla="*/ 6094 w 10002"/>
                  <a:gd name="connsiteY65" fmla="*/ 8984 h 10454"/>
                  <a:gd name="connsiteX66" fmla="*/ 6234 w 10002"/>
                  <a:gd name="connsiteY66" fmla="*/ 8991 h 10454"/>
                  <a:gd name="connsiteX67" fmla="*/ 6362 w 10002"/>
                  <a:gd name="connsiteY67" fmla="*/ 9024 h 10454"/>
                  <a:gd name="connsiteX68" fmla="*/ 6489 w 10002"/>
                  <a:gd name="connsiteY68" fmla="*/ 9070 h 10454"/>
                  <a:gd name="connsiteX69" fmla="*/ 6605 w 10002"/>
                  <a:gd name="connsiteY69" fmla="*/ 9137 h 10454"/>
                  <a:gd name="connsiteX70" fmla="*/ 6711 w 10002"/>
                  <a:gd name="connsiteY70" fmla="*/ 9216 h 10454"/>
                  <a:gd name="connsiteX71" fmla="*/ 6806 w 10002"/>
                  <a:gd name="connsiteY71" fmla="*/ 9302 h 10454"/>
                  <a:gd name="connsiteX72" fmla="*/ 6881 w 10002"/>
                  <a:gd name="connsiteY72" fmla="*/ 9415 h 10454"/>
                  <a:gd name="connsiteX73" fmla="*/ 6948 w 10002"/>
                  <a:gd name="connsiteY73" fmla="*/ 9527 h 10454"/>
                  <a:gd name="connsiteX74" fmla="*/ 3112 w 10002"/>
                  <a:gd name="connsiteY74" fmla="*/ 9527 h 10454"/>
                  <a:gd name="connsiteX75" fmla="*/ 3151 w 10002"/>
                  <a:gd name="connsiteY75" fmla="*/ 9441 h 10454"/>
                  <a:gd name="connsiteX76" fmla="*/ 3205 w 10002"/>
                  <a:gd name="connsiteY76" fmla="*/ 9355 h 10454"/>
                  <a:gd name="connsiteX77" fmla="*/ 3260 w 10002"/>
                  <a:gd name="connsiteY77" fmla="*/ 9289 h 10454"/>
                  <a:gd name="connsiteX78" fmla="*/ 3331 w 10002"/>
                  <a:gd name="connsiteY78" fmla="*/ 9223 h 10454"/>
                  <a:gd name="connsiteX79" fmla="*/ 3399 w 10002"/>
                  <a:gd name="connsiteY79" fmla="*/ 9170 h 10454"/>
                  <a:gd name="connsiteX80" fmla="*/ 3480 w 10002"/>
                  <a:gd name="connsiteY80" fmla="*/ 9117 h 10454"/>
                  <a:gd name="connsiteX81" fmla="*/ 3561 w 10002"/>
                  <a:gd name="connsiteY81" fmla="*/ 9077 h 10454"/>
                  <a:gd name="connsiteX82" fmla="*/ 3656 w 10002"/>
                  <a:gd name="connsiteY82" fmla="*/ 9044 h 10454"/>
                  <a:gd name="connsiteX83" fmla="*/ 3656 w 10002"/>
                  <a:gd name="connsiteY83" fmla="*/ 8195 h 10454"/>
                  <a:gd name="connsiteX84" fmla="*/ 1541 w 10002"/>
                  <a:gd name="connsiteY84" fmla="*/ 8282 h 10454"/>
                  <a:gd name="connsiteX85" fmla="*/ 2 w 10002"/>
                  <a:gd name="connsiteY85" fmla="*/ 7088 h 10454"/>
                  <a:gd name="connsiteX86" fmla="*/ 2106 w 10002"/>
                  <a:gd name="connsiteY86" fmla="*/ 9555 h 10454"/>
                  <a:gd name="connsiteX87" fmla="*/ 6228 w 10002"/>
                  <a:gd name="connsiteY87" fmla="*/ 10294 h 10454"/>
                  <a:gd name="connsiteX88" fmla="*/ 8631 w 10002"/>
                  <a:gd name="connsiteY88" fmla="*/ 9231 h 10454"/>
                  <a:gd name="connsiteX89" fmla="*/ 9120 w 10002"/>
                  <a:gd name="connsiteY89" fmla="*/ 8935 h 10454"/>
                  <a:gd name="connsiteX0" fmla="*/ 9120 w 10002"/>
                  <a:gd name="connsiteY0" fmla="*/ 8935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89" fmla="*/ 9120 w 10002"/>
                  <a:gd name="connsiteY89" fmla="*/ 8935 h 10369"/>
                  <a:gd name="connsiteX0" fmla="*/ 9120 w 10002"/>
                  <a:gd name="connsiteY0" fmla="*/ 8935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89" fmla="*/ 9120 w 10002"/>
                  <a:gd name="connsiteY89" fmla="*/ 8935 h 10369"/>
                  <a:gd name="connsiteX0" fmla="*/ 8631 w 10002"/>
                  <a:gd name="connsiteY0" fmla="*/ 9231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0" fmla="*/ 8631 w 10002"/>
                  <a:gd name="connsiteY0" fmla="*/ 9231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0" fmla="*/ 8389 w 9760"/>
                  <a:gd name="connsiteY0" fmla="*/ 9231 h 10327"/>
                  <a:gd name="connsiteX1" fmla="*/ 9760 w 9760"/>
                  <a:gd name="connsiteY1" fmla="*/ 7381 h 10327"/>
                  <a:gd name="connsiteX2" fmla="*/ 8933 w 9760"/>
                  <a:gd name="connsiteY2" fmla="*/ 7381 h 10327"/>
                  <a:gd name="connsiteX3" fmla="*/ 8933 w 9760"/>
                  <a:gd name="connsiteY3" fmla="*/ 4128 h 10327"/>
                  <a:gd name="connsiteX4" fmla="*/ 6893 w 9760"/>
                  <a:gd name="connsiteY4" fmla="*/ 4128 h 10327"/>
                  <a:gd name="connsiteX5" fmla="*/ 6893 w 9760"/>
                  <a:gd name="connsiteY5" fmla="*/ 3816 h 10327"/>
                  <a:gd name="connsiteX6" fmla="*/ 8524 w 9760"/>
                  <a:gd name="connsiteY6" fmla="*/ 3816 h 10327"/>
                  <a:gd name="connsiteX7" fmla="*/ 8524 w 9760"/>
                  <a:gd name="connsiteY7" fmla="*/ 3498 h 10327"/>
                  <a:gd name="connsiteX8" fmla="*/ 6893 w 9760"/>
                  <a:gd name="connsiteY8" fmla="*/ 3498 h 10327"/>
                  <a:gd name="connsiteX9" fmla="*/ 6893 w 9760"/>
                  <a:gd name="connsiteY9" fmla="*/ 1365 h 10327"/>
                  <a:gd name="connsiteX10" fmla="*/ 4493 w 9760"/>
                  <a:gd name="connsiteY10" fmla="*/ 550 h 10327"/>
                  <a:gd name="connsiteX11" fmla="*/ 4493 w 9760"/>
                  <a:gd name="connsiteY11" fmla="*/ 5672 h 10327"/>
                  <a:gd name="connsiteX12" fmla="*/ 4113 w 9760"/>
                  <a:gd name="connsiteY12" fmla="*/ 5678 h 10327"/>
                  <a:gd name="connsiteX13" fmla="*/ 4113 w 9760"/>
                  <a:gd name="connsiteY13" fmla="*/ 1756 h 10327"/>
                  <a:gd name="connsiteX14" fmla="*/ 3306 w 9760"/>
                  <a:gd name="connsiteY14" fmla="*/ 2061 h 10327"/>
                  <a:gd name="connsiteX15" fmla="*/ 2870 w 9760"/>
                  <a:gd name="connsiteY15" fmla="*/ 2061 h 10327"/>
                  <a:gd name="connsiteX16" fmla="*/ 2870 w 9760"/>
                  <a:gd name="connsiteY16" fmla="*/ 0 h 10327"/>
                  <a:gd name="connsiteX17" fmla="*/ 2709 w 9760"/>
                  <a:gd name="connsiteY17" fmla="*/ 0 h 10327"/>
                  <a:gd name="connsiteX18" fmla="*/ 2709 w 9760"/>
                  <a:gd name="connsiteY18" fmla="*/ 2061 h 10327"/>
                  <a:gd name="connsiteX19" fmla="*/ 2339 w 9760"/>
                  <a:gd name="connsiteY19" fmla="*/ 2061 h 10327"/>
                  <a:gd name="connsiteX20" fmla="*/ 2339 w 9760"/>
                  <a:gd name="connsiteY20" fmla="*/ 2492 h 10327"/>
                  <a:gd name="connsiteX21" fmla="*/ 1674 w 9760"/>
                  <a:gd name="connsiteY21" fmla="*/ 2815 h 10327"/>
                  <a:gd name="connsiteX22" fmla="*/ 1674 w 9760"/>
                  <a:gd name="connsiteY22" fmla="*/ 4413 h 10327"/>
                  <a:gd name="connsiteX23" fmla="*/ 1318 w 9760"/>
                  <a:gd name="connsiteY23" fmla="*/ 4413 h 10327"/>
                  <a:gd name="connsiteX24" fmla="*/ 1318 w 9760"/>
                  <a:gd name="connsiteY24" fmla="*/ 4837 h 10327"/>
                  <a:gd name="connsiteX25" fmla="*/ 1674 w 9760"/>
                  <a:gd name="connsiteY25" fmla="*/ 4837 h 10327"/>
                  <a:gd name="connsiteX26" fmla="*/ 1674 w 9760"/>
                  <a:gd name="connsiteY26" fmla="*/ 5367 h 10327"/>
                  <a:gd name="connsiteX27" fmla="*/ 1318 w 9760"/>
                  <a:gd name="connsiteY27" fmla="*/ 5367 h 10327"/>
                  <a:gd name="connsiteX28" fmla="*/ 1318 w 9760"/>
                  <a:gd name="connsiteY28" fmla="*/ 5791 h 10327"/>
                  <a:gd name="connsiteX29" fmla="*/ 1674 w 9760"/>
                  <a:gd name="connsiteY29" fmla="*/ 5791 h 10327"/>
                  <a:gd name="connsiteX30" fmla="*/ 1674 w 9760"/>
                  <a:gd name="connsiteY30" fmla="*/ 7043 h 10327"/>
                  <a:gd name="connsiteX31" fmla="*/ 613 w 9760"/>
                  <a:gd name="connsiteY31" fmla="*/ 7043 h 10327"/>
                  <a:gd name="connsiteX32" fmla="*/ 613 w 9760"/>
                  <a:gd name="connsiteY32" fmla="*/ 7818 h 10327"/>
                  <a:gd name="connsiteX33" fmla="*/ 1157 w 9760"/>
                  <a:gd name="connsiteY33" fmla="*/ 7838 h 10327"/>
                  <a:gd name="connsiteX34" fmla="*/ 1894 w 9760"/>
                  <a:gd name="connsiteY34" fmla="*/ 7315 h 10327"/>
                  <a:gd name="connsiteX35" fmla="*/ 1888 w 9760"/>
                  <a:gd name="connsiteY35" fmla="*/ 7818 h 10327"/>
                  <a:gd name="connsiteX36" fmla="*/ 2567 w 9760"/>
                  <a:gd name="connsiteY36" fmla="*/ 7368 h 10327"/>
                  <a:gd name="connsiteX37" fmla="*/ 2567 w 9760"/>
                  <a:gd name="connsiteY37" fmla="*/ 7818 h 10327"/>
                  <a:gd name="connsiteX38" fmla="*/ 3238 w 9760"/>
                  <a:gd name="connsiteY38" fmla="*/ 7361 h 10327"/>
                  <a:gd name="connsiteX39" fmla="*/ 3244 w 9760"/>
                  <a:gd name="connsiteY39" fmla="*/ 7811 h 10327"/>
                  <a:gd name="connsiteX40" fmla="*/ 3890 w 9760"/>
                  <a:gd name="connsiteY40" fmla="*/ 7328 h 10327"/>
                  <a:gd name="connsiteX41" fmla="*/ 3890 w 9760"/>
                  <a:gd name="connsiteY41" fmla="*/ 8613 h 10327"/>
                  <a:gd name="connsiteX42" fmla="*/ 3965 w 9760"/>
                  <a:gd name="connsiteY42" fmla="*/ 8520 h 10327"/>
                  <a:gd name="connsiteX43" fmla="*/ 4038 w 9760"/>
                  <a:gd name="connsiteY43" fmla="*/ 8434 h 10327"/>
                  <a:gd name="connsiteX44" fmla="*/ 4128 w 9760"/>
                  <a:gd name="connsiteY44" fmla="*/ 8361 h 10327"/>
                  <a:gd name="connsiteX45" fmla="*/ 4227 w 9760"/>
                  <a:gd name="connsiteY45" fmla="*/ 8295 h 10327"/>
                  <a:gd name="connsiteX46" fmla="*/ 4327 w 9760"/>
                  <a:gd name="connsiteY46" fmla="*/ 8249 h 10327"/>
                  <a:gd name="connsiteX47" fmla="*/ 4434 w 9760"/>
                  <a:gd name="connsiteY47" fmla="*/ 8215 h 10327"/>
                  <a:gd name="connsiteX48" fmla="*/ 4546 w 9760"/>
                  <a:gd name="connsiteY48" fmla="*/ 8189 h 10327"/>
                  <a:gd name="connsiteX49" fmla="*/ 4675 w 9760"/>
                  <a:gd name="connsiteY49" fmla="*/ 8182 h 10327"/>
                  <a:gd name="connsiteX50" fmla="*/ 4851 w 9760"/>
                  <a:gd name="connsiteY50" fmla="*/ 8195 h 10327"/>
                  <a:gd name="connsiteX51" fmla="*/ 5026 w 9760"/>
                  <a:gd name="connsiteY51" fmla="*/ 8242 h 10327"/>
                  <a:gd name="connsiteX52" fmla="*/ 5166 w 9760"/>
                  <a:gd name="connsiteY52" fmla="*/ 8321 h 10327"/>
                  <a:gd name="connsiteX53" fmla="*/ 5309 w 9760"/>
                  <a:gd name="connsiteY53" fmla="*/ 8421 h 10327"/>
                  <a:gd name="connsiteX54" fmla="*/ 5430 w 9760"/>
                  <a:gd name="connsiteY54" fmla="*/ 8540 h 10327"/>
                  <a:gd name="connsiteX55" fmla="*/ 5510 w 9760"/>
                  <a:gd name="connsiteY55" fmla="*/ 8686 h 10327"/>
                  <a:gd name="connsiteX56" fmla="*/ 5584 w 9760"/>
                  <a:gd name="connsiteY56" fmla="*/ 8838 h 10327"/>
                  <a:gd name="connsiteX57" fmla="*/ 5609 w 9760"/>
                  <a:gd name="connsiteY57" fmla="*/ 9004 h 10327"/>
                  <a:gd name="connsiteX58" fmla="*/ 5643 w 9760"/>
                  <a:gd name="connsiteY58" fmla="*/ 8997 h 10327"/>
                  <a:gd name="connsiteX59" fmla="*/ 5670 w 9760"/>
                  <a:gd name="connsiteY59" fmla="*/ 8997 h 10327"/>
                  <a:gd name="connsiteX60" fmla="*/ 5697 w 9760"/>
                  <a:gd name="connsiteY60" fmla="*/ 8991 h 10327"/>
                  <a:gd name="connsiteX61" fmla="*/ 5723 w 9760"/>
                  <a:gd name="connsiteY61" fmla="*/ 8991 h 10327"/>
                  <a:gd name="connsiteX62" fmla="*/ 5757 w 9760"/>
                  <a:gd name="connsiteY62" fmla="*/ 8984 h 10327"/>
                  <a:gd name="connsiteX63" fmla="*/ 5789 w 9760"/>
                  <a:gd name="connsiteY63" fmla="*/ 8984 h 10327"/>
                  <a:gd name="connsiteX64" fmla="*/ 5817 w 9760"/>
                  <a:gd name="connsiteY64" fmla="*/ 8984 h 10327"/>
                  <a:gd name="connsiteX65" fmla="*/ 5852 w 9760"/>
                  <a:gd name="connsiteY65" fmla="*/ 8984 h 10327"/>
                  <a:gd name="connsiteX66" fmla="*/ 5992 w 9760"/>
                  <a:gd name="connsiteY66" fmla="*/ 8991 h 10327"/>
                  <a:gd name="connsiteX67" fmla="*/ 6120 w 9760"/>
                  <a:gd name="connsiteY67" fmla="*/ 9024 h 10327"/>
                  <a:gd name="connsiteX68" fmla="*/ 6247 w 9760"/>
                  <a:gd name="connsiteY68" fmla="*/ 9070 h 10327"/>
                  <a:gd name="connsiteX69" fmla="*/ 6363 w 9760"/>
                  <a:gd name="connsiteY69" fmla="*/ 9137 h 10327"/>
                  <a:gd name="connsiteX70" fmla="*/ 6469 w 9760"/>
                  <a:gd name="connsiteY70" fmla="*/ 9216 h 10327"/>
                  <a:gd name="connsiteX71" fmla="*/ 6564 w 9760"/>
                  <a:gd name="connsiteY71" fmla="*/ 9302 h 10327"/>
                  <a:gd name="connsiteX72" fmla="*/ 6639 w 9760"/>
                  <a:gd name="connsiteY72" fmla="*/ 9415 h 10327"/>
                  <a:gd name="connsiteX73" fmla="*/ 6706 w 9760"/>
                  <a:gd name="connsiteY73" fmla="*/ 9527 h 10327"/>
                  <a:gd name="connsiteX74" fmla="*/ 2870 w 9760"/>
                  <a:gd name="connsiteY74" fmla="*/ 9527 h 10327"/>
                  <a:gd name="connsiteX75" fmla="*/ 2909 w 9760"/>
                  <a:gd name="connsiteY75" fmla="*/ 9441 h 10327"/>
                  <a:gd name="connsiteX76" fmla="*/ 2963 w 9760"/>
                  <a:gd name="connsiteY76" fmla="*/ 9355 h 10327"/>
                  <a:gd name="connsiteX77" fmla="*/ 3018 w 9760"/>
                  <a:gd name="connsiteY77" fmla="*/ 9289 h 10327"/>
                  <a:gd name="connsiteX78" fmla="*/ 3089 w 9760"/>
                  <a:gd name="connsiteY78" fmla="*/ 9223 h 10327"/>
                  <a:gd name="connsiteX79" fmla="*/ 3157 w 9760"/>
                  <a:gd name="connsiteY79" fmla="*/ 9170 h 10327"/>
                  <a:gd name="connsiteX80" fmla="*/ 3238 w 9760"/>
                  <a:gd name="connsiteY80" fmla="*/ 9117 h 10327"/>
                  <a:gd name="connsiteX81" fmla="*/ 3319 w 9760"/>
                  <a:gd name="connsiteY81" fmla="*/ 9077 h 10327"/>
                  <a:gd name="connsiteX82" fmla="*/ 3414 w 9760"/>
                  <a:gd name="connsiteY82" fmla="*/ 9044 h 10327"/>
                  <a:gd name="connsiteX83" fmla="*/ 3414 w 9760"/>
                  <a:gd name="connsiteY83" fmla="*/ 8195 h 10327"/>
                  <a:gd name="connsiteX84" fmla="*/ 1299 w 9760"/>
                  <a:gd name="connsiteY84" fmla="*/ 8282 h 10327"/>
                  <a:gd name="connsiteX85" fmla="*/ 3 w 9760"/>
                  <a:gd name="connsiteY85" fmla="*/ 7529 h 10327"/>
                  <a:gd name="connsiteX86" fmla="*/ 1864 w 9760"/>
                  <a:gd name="connsiteY86" fmla="*/ 9555 h 10327"/>
                  <a:gd name="connsiteX87" fmla="*/ 5986 w 9760"/>
                  <a:gd name="connsiteY87" fmla="*/ 10294 h 10327"/>
                  <a:gd name="connsiteX88" fmla="*/ 8389 w 9760"/>
                  <a:gd name="connsiteY88" fmla="*/ 9231 h 10327"/>
                  <a:gd name="connsiteX0" fmla="*/ 8595 w 10000"/>
                  <a:gd name="connsiteY0" fmla="*/ 8939 h 9989"/>
                  <a:gd name="connsiteX1" fmla="*/ 10000 w 10000"/>
                  <a:gd name="connsiteY1" fmla="*/ 7147 h 9989"/>
                  <a:gd name="connsiteX2" fmla="*/ 9153 w 10000"/>
                  <a:gd name="connsiteY2" fmla="*/ 7147 h 9989"/>
                  <a:gd name="connsiteX3" fmla="*/ 9153 w 10000"/>
                  <a:gd name="connsiteY3" fmla="*/ 3997 h 9989"/>
                  <a:gd name="connsiteX4" fmla="*/ 7063 w 10000"/>
                  <a:gd name="connsiteY4" fmla="*/ 3997 h 9989"/>
                  <a:gd name="connsiteX5" fmla="*/ 7063 w 10000"/>
                  <a:gd name="connsiteY5" fmla="*/ 3695 h 9989"/>
                  <a:gd name="connsiteX6" fmla="*/ 8734 w 10000"/>
                  <a:gd name="connsiteY6" fmla="*/ 3695 h 9989"/>
                  <a:gd name="connsiteX7" fmla="*/ 8734 w 10000"/>
                  <a:gd name="connsiteY7" fmla="*/ 3387 h 9989"/>
                  <a:gd name="connsiteX8" fmla="*/ 7063 w 10000"/>
                  <a:gd name="connsiteY8" fmla="*/ 3387 h 9989"/>
                  <a:gd name="connsiteX9" fmla="*/ 7063 w 10000"/>
                  <a:gd name="connsiteY9" fmla="*/ 1322 h 9989"/>
                  <a:gd name="connsiteX10" fmla="*/ 4603 w 10000"/>
                  <a:gd name="connsiteY10" fmla="*/ 533 h 9989"/>
                  <a:gd name="connsiteX11" fmla="*/ 4603 w 10000"/>
                  <a:gd name="connsiteY11" fmla="*/ 5492 h 9989"/>
                  <a:gd name="connsiteX12" fmla="*/ 4214 w 10000"/>
                  <a:gd name="connsiteY12" fmla="*/ 5498 h 9989"/>
                  <a:gd name="connsiteX13" fmla="*/ 4214 w 10000"/>
                  <a:gd name="connsiteY13" fmla="*/ 1700 h 9989"/>
                  <a:gd name="connsiteX14" fmla="*/ 3387 w 10000"/>
                  <a:gd name="connsiteY14" fmla="*/ 1996 h 9989"/>
                  <a:gd name="connsiteX15" fmla="*/ 2941 w 10000"/>
                  <a:gd name="connsiteY15" fmla="*/ 1996 h 9989"/>
                  <a:gd name="connsiteX16" fmla="*/ 2941 w 10000"/>
                  <a:gd name="connsiteY16" fmla="*/ 0 h 9989"/>
                  <a:gd name="connsiteX17" fmla="*/ 2776 w 10000"/>
                  <a:gd name="connsiteY17" fmla="*/ 0 h 9989"/>
                  <a:gd name="connsiteX18" fmla="*/ 2776 w 10000"/>
                  <a:gd name="connsiteY18" fmla="*/ 1996 h 9989"/>
                  <a:gd name="connsiteX19" fmla="*/ 2397 w 10000"/>
                  <a:gd name="connsiteY19" fmla="*/ 1996 h 9989"/>
                  <a:gd name="connsiteX20" fmla="*/ 2397 w 10000"/>
                  <a:gd name="connsiteY20" fmla="*/ 2413 h 9989"/>
                  <a:gd name="connsiteX21" fmla="*/ 1715 w 10000"/>
                  <a:gd name="connsiteY21" fmla="*/ 2726 h 9989"/>
                  <a:gd name="connsiteX22" fmla="*/ 1715 w 10000"/>
                  <a:gd name="connsiteY22" fmla="*/ 4273 h 9989"/>
                  <a:gd name="connsiteX23" fmla="*/ 1350 w 10000"/>
                  <a:gd name="connsiteY23" fmla="*/ 4273 h 9989"/>
                  <a:gd name="connsiteX24" fmla="*/ 1350 w 10000"/>
                  <a:gd name="connsiteY24" fmla="*/ 4684 h 9989"/>
                  <a:gd name="connsiteX25" fmla="*/ 1715 w 10000"/>
                  <a:gd name="connsiteY25" fmla="*/ 4684 h 9989"/>
                  <a:gd name="connsiteX26" fmla="*/ 1715 w 10000"/>
                  <a:gd name="connsiteY26" fmla="*/ 5197 h 9989"/>
                  <a:gd name="connsiteX27" fmla="*/ 1350 w 10000"/>
                  <a:gd name="connsiteY27" fmla="*/ 5197 h 9989"/>
                  <a:gd name="connsiteX28" fmla="*/ 1350 w 10000"/>
                  <a:gd name="connsiteY28" fmla="*/ 5608 h 9989"/>
                  <a:gd name="connsiteX29" fmla="*/ 1715 w 10000"/>
                  <a:gd name="connsiteY29" fmla="*/ 5608 h 9989"/>
                  <a:gd name="connsiteX30" fmla="*/ 1715 w 10000"/>
                  <a:gd name="connsiteY30" fmla="*/ 6820 h 9989"/>
                  <a:gd name="connsiteX31" fmla="*/ 628 w 10000"/>
                  <a:gd name="connsiteY31" fmla="*/ 6820 h 9989"/>
                  <a:gd name="connsiteX32" fmla="*/ 628 w 10000"/>
                  <a:gd name="connsiteY32" fmla="*/ 7570 h 9989"/>
                  <a:gd name="connsiteX33" fmla="*/ 1185 w 10000"/>
                  <a:gd name="connsiteY33" fmla="*/ 7590 h 9989"/>
                  <a:gd name="connsiteX34" fmla="*/ 1941 w 10000"/>
                  <a:gd name="connsiteY34" fmla="*/ 7083 h 9989"/>
                  <a:gd name="connsiteX35" fmla="*/ 1934 w 10000"/>
                  <a:gd name="connsiteY35" fmla="*/ 7570 h 9989"/>
                  <a:gd name="connsiteX36" fmla="*/ 2630 w 10000"/>
                  <a:gd name="connsiteY36" fmla="*/ 7135 h 9989"/>
                  <a:gd name="connsiteX37" fmla="*/ 2630 w 10000"/>
                  <a:gd name="connsiteY37" fmla="*/ 7570 h 9989"/>
                  <a:gd name="connsiteX38" fmla="*/ 3318 w 10000"/>
                  <a:gd name="connsiteY38" fmla="*/ 7128 h 9989"/>
                  <a:gd name="connsiteX39" fmla="*/ 3324 w 10000"/>
                  <a:gd name="connsiteY39" fmla="*/ 7564 h 9989"/>
                  <a:gd name="connsiteX40" fmla="*/ 3986 w 10000"/>
                  <a:gd name="connsiteY40" fmla="*/ 7096 h 9989"/>
                  <a:gd name="connsiteX41" fmla="*/ 3986 w 10000"/>
                  <a:gd name="connsiteY41" fmla="*/ 8340 h 9989"/>
                  <a:gd name="connsiteX42" fmla="*/ 4063 w 10000"/>
                  <a:gd name="connsiteY42" fmla="*/ 8250 h 9989"/>
                  <a:gd name="connsiteX43" fmla="*/ 4137 w 10000"/>
                  <a:gd name="connsiteY43" fmla="*/ 8167 h 9989"/>
                  <a:gd name="connsiteX44" fmla="*/ 4230 w 10000"/>
                  <a:gd name="connsiteY44" fmla="*/ 8096 h 9989"/>
                  <a:gd name="connsiteX45" fmla="*/ 4331 w 10000"/>
                  <a:gd name="connsiteY45" fmla="*/ 8032 h 9989"/>
                  <a:gd name="connsiteX46" fmla="*/ 4433 w 10000"/>
                  <a:gd name="connsiteY46" fmla="*/ 7988 h 9989"/>
                  <a:gd name="connsiteX47" fmla="*/ 4543 w 10000"/>
                  <a:gd name="connsiteY47" fmla="*/ 7955 h 9989"/>
                  <a:gd name="connsiteX48" fmla="*/ 4658 w 10000"/>
                  <a:gd name="connsiteY48" fmla="*/ 7930 h 9989"/>
                  <a:gd name="connsiteX49" fmla="*/ 4790 w 10000"/>
                  <a:gd name="connsiteY49" fmla="*/ 7923 h 9989"/>
                  <a:gd name="connsiteX50" fmla="*/ 4970 w 10000"/>
                  <a:gd name="connsiteY50" fmla="*/ 7936 h 9989"/>
                  <a:gd name="connsiteX51" fmla="*/ 5150 w 10000"/>
                  <a:gd name="connsiteY51" fmla="*/ 7981 h 9989"/>
                  <a:gd name="connsiteX52" fmla="*/ 5293 w 10000"/>
                  <a:gd name="connsiteY52" fmla="*/ 8058 h 9989"/>
                  <a:gd name="connsiteX53" fmla="*/ 5440 w 10000"/>
                  <a:gd name="connsiteY53" fmla="*/ 8154 h 9989"/>
                  <a:gd name="connsiteX54" fmla="*/ 5564 w 10000"/>
                  <a:gd name="connsiteY54" fmla="*/ 8270 h 9989"/>
                  <a:gd name="connsiteX55" fmla="*/ 5645 w 10000"/>
                  <a:gd name="connsiteY55" fmla="*/ 8411 h 9989"/>
                  <a:gd name="connsiteX56" fmla="*/ 5721 w 10000"/>
                  <a:gd name="connsiteY56" fmla="*/ 8558 h 9989"/>
                  <a:gd name="connsiteX57" fmla="*/ 5747 w 10000"/>
                  <a:gd name="connsiteY57" fmla="*/ 8719 h 9989"/>
                  <a:gd name="connsiteX58" fmla="*/ 5782 w 10000"/>
                  <a:gd name="connsiteY58" fmla="*/ 8712 h 9989"/>
                  <a:gd name="connsiteX59" fmla="*/ 5809 w 10000"/>
                  <a:gd name="connsiteY59" fmla="*/ 8712 h 9989"/>
                  <a:gd name="connsiteX60" fmla="*/ 5837 w 10000"/>
                  <a:gd name="connsiteY60" fmla="*/ 8706 h 9989"/>
                  <a:gd name="connsiteX61" fmla="*/ 5864 w 10000"/>
                  <a:gd name="connsiteY61" fmla="*/ 8706 h 9989"/>
                  <a:gd name="connsiteX62" fmla="*/ 5899 w 10000"/>
                  <a:gd name="connsiteY62" fmla="*/ 8700 h 9989"/>
                  <a:gd name="connsiteX63" fmla="*/ 5931 w 10000"/>
                  <a:gd name="connsiteY63" fmla="*/ 8700 h 9989"/>
                  <a:gd name="connsiteX64" fmla="*/ 5960 w 10000"/>
                  <a:gd name="connsiteY64" fmla="*/ 8700 h 9989"/>
                  <a:gd name="connsiteX65" fmla="*/ 5996 w 10000"/>
                  <a:gd name="connsiteY65" fmla="*/ 8700 h 9989"/>
                  <a:gd name="connsiteX66" fmla="*/ 6139 w 10000"/>
                  <a:gd name="connsiteY66" fmla="*/ 8706 h 9989"/>
                  <a:gd name="connsiteX67" fmla="*/ 6270 w 10000"/>
                  <a:gd name="connsiteY67" fmla="*/ 8738 h 9989"/>
                  <a:gd name="connsiteX68" fmla="*/ 6401 w 10000"/>
                  <a:gd name="connsiteY68" fmla="*/ 8783 h 9989"/>
                  <a:gd name="connsiteX69" fmla="*/ 6519 w 10000"/>
                  <a:gd name="connsiteY69" fmla="*/ 8848 h 9989"/>
                  <a:gd name="connsiteX70" fmla="*/ 6628 w 10000"/>
                  <a:gd name="connsiteY70" fmla="*/ 8924 h 9989"/>
                  <a:gd name="connsiteX71" fmla="*/ 6725 w 10000"/>
                  <a:gd name="connsiteY71" fmla="*/ 9007 h 9989"/>
                  <a:gd name="connsiteX72" fmla="*/ 6802 w 10000"/>
                  <a:gd name="connsiteY72" fmla="*/ 9117 h 9989"/>
                  <a:gd name="connsiteX73" fmla="*/ 6871 w 10000"/>
                  <a:gd name="connsiteY73" fmla="*/ 9225 h 9989"/>
                  <a:gd name="connsiteX74" fmla="*/ 2941 w 10000"/>
                  <a:gd name="connsiteY74" fmla="*/ 9225 h 9989"/>
                  <a:gd name="connsiteX75" fmla="*/ 2981 w 10000"/>
                  <a:gd name="connsiteY75" fmla="*/ 9142 h 9989"/>
                  <a:gd name="connsiteX76" fmla="*/ 3036 w 10000"/>
                  <a:gd name="connsiteY76" fmla="*/ 9059 h 9989"/>
                  <a:gd name="connsiteX77" fmla="*/ 3092 w 10000"/>
                  <a:gd name="connsiteY77" fmla="*/ 8995 h 9989"/>
                  <a:gd name="connsiteX78" fmla="*/ 3165 w 10000"/>
                  <a:gd name="connsiteY78" fmla="*/ 8931 h 9989"/>
                  <a:gd name="connsiteX79" fmla="*/ 3235 w 10000"/>
                  <a:gd name="connsiteY79" fmla="*/ 8880 h 9989"/>
                  <a:gd name="connsiteX80" fmla="*/ 3318 w 10000"/>
                  <a:gd name="connsiteY80" fmla="*/ 8828 h 9989"/>
                  <a:gd name="connsiteX81" fmla="*/ 3401 w 10000"/>
                  <a:gd name="connsiteY81" fmla="*/ 8790 h 9989"/>
                  <a:gd name="connsiteX82" fmla="*/ 3498 w 10000"/>
                  <a:gd name="connsiteY82" fmla="*/ 8758 h 9989"/>
                  <a:gd name="connsiteX83" fmla="*/ 3498 w 10000"/>
                  <a:gd name="connsiteY83" fmla="*/ 7936 h 9989"/>
                  <a:gd name="connsiteX84" fmla="*/ 1331 w 10000"/>
                  <a:gd name="connsiteY84" fmla="*/ 8020 h 9989"/>
                  <a:gd name="connsiteX85" fmla="*/ 3 w 10000"/>
                  <a:gd name="connsiteY85" fmla="*/ 7291 h 9989"/>
                  <a:gd name="connsiteX86" fmla="*/ 2409 w 10000"/>
                  <a:gd name="connsiteY86" fmla="*/ 9442 h 9989"/>
                  <a:gd name="connsiteX87" fmla="*/ 6133 w 10000"/>
                  <a:gd name="connsiteY87" fmla="*/ 9968 h 9989"/>
                  <a:gd name="connsiteX88" fmla="*/ 8595 w 10000"/>
                  <a:gd name="connsiteY88" fmla="*/ 8939 h 9989"/>
                  <a:gd name="connsiteX0" fmla="*/ 8595 w 10000"/>
                  <a:gd name="connsiteY0" fmla="*/ 8949 h 10042"/>
                  <a:gd name="connsiteX1" fmla="*/ 10000 w 10000"/>
                  <a:gd name="connsiteY1" fmla="*/ 7155 h 10042"/>
                  <a:gd name="connsiteX2" fmla="*/ 9153 w 10000"/>
                  <a:gd name="connsiteY2" fmla="*/ 7155 h 10042"/>
                  <a:gd name="connsiteX3" fmla="*/ 9153 w 10000"/>
                  <a:gd name="connsiteY3" fmla="*/ 4001 h 10042"/>
                  <a:gd name="connsiteX4" fmla="*/ 7063 w 10000"/>
                  <a:gd name="connsiteY4" fmla="*/ 4001 h 10042"/>
                  <a:gd name="connsiteX5" fmla="*/ 7063 w 10000"/>
                  <a:gd name="connsiteY5" fmla="*/ 3699 h 10042"/>
                  <a:gd name="connsiteX6" fmla="*/ 8734 w 10000"/>
                  <a:gd name="connsiteY6" fmla="*/ 3699 h 10042"/>
                  <a:gd name="connsiteX7" fmla="*/ 8734 w 10000"/>
                  <a:gd name="connsiteY7" fmla="*/ 3391 h 10042"/>
                  <a:gd name="connsiteX8" fmla="*/ 7063 w 10000"/>
                  <a:gd name="connsiteY8" fmla="*/ 3391 h 10042"/>
                  <a:gd name="connsiteX9" fmla="*/ 7063 w 10000"/>
                  <a:gd name="connsiteY9" fmla="*/ 1323 h 10042"/>
                  <a:gd name="connsiteX10" fmla="*/ 4603 w 10000"/>
                  <a:gd name="connsiteY10" fmla="*/ 534 h 10042"/>
                  <a:gd name="connsiteX11" fmla="*/ 4603 w 10000"/>
                  <a:gd name="connsiteY11" fmla="*/ 5498 h 10042"/>
                  <a:gd name="connsiteX12" fmla="*/ 4214 w 10000"/>
                  <a:gd name="connsiteY12" fmla="*/ 5504 h 10042"/>
                  <a:gd name="connsiteX13" fmla="*/ 4214 w 10000"/>
                  <a:gd name="connsiteY13" fmla="*/ 1702 h 10042"/>
                  <a:gd name="connsiteX14" fmla="*/ 3387 w 10000"/>
                  <a:gd name="connsiteY14" fmla="*/ 1998 h 10042"/>
                  <a:gd name="connsiteX15" fmla="*/ 2941 w 10000"/>
                  <a:gd name="connsiteY15" fmla="*/ 1998 h 10042"/>
                  <a:gd name="connsiteX16" fmla="*/ 2941 w 10000"/>
                  <a:gd name="connsiteY16" fmla="*/ 0 h 10042"/>
                  <a:gd name="connsiteX17" fmla="*/ 2776 w 10000"/>
                  <a:gd name="connsiteY17" fmla="*/ 0 h 10042"/>
                  <a:gd name="connsiteX18" fmla="*/ 2776 w 10000"/>
                  <a:gd name="connsiteY18" fmla="*/ 1998 h 10042"/>
                  <a:gd name="connsiteX19" fmla="*/ 2397 w 10000"/>
                  <a:gd name="connsiteY19" fmla="*/ 1998 h 10042"/>
                  <a:gd name="connsiteX20" fmla="*/ 2397 w 10000"/>
                  <a:gd name="connsiteY20" fmla="*/ 2416 h 10042"/>
                  <a:gd name="connsiteX21" fmla="*/ 1715 w 10000"/>
                  <a:gd name="connsiteY21" fmla="*/ 2729 h 10042"/>
                  <a:gd name="connsiteX22" fmla="*/ 1715 w 10000"/>
                  <a:gd name="connsiteY22" fmla="*/ 4278 h 10042"/>
                  <a:gd name="connsiteX23" fmla="*/ 1350 w 10000"/>
                  <a:gd name="connsiteY23" fmla="*/ 4278 h 10042"/>
                  <a:gd name="connsiteX24" fmla="*/ 1350 w 10000"/>
                  <a:gd name="connsiteY24" fmla="*/ 4689 h 10042"/>
                  <a:gd name="connsiteX25" fmla="*/ 1715 w 10000"/>
                  <a:gd name="connsiteY25" fmla="*/ 4689 h 10042"/>
                  <a:gd name="connsiteX26" fmla="*/ 1715 w 10000"/>
                  <a:gd name="connsiteY26" fmla="*/ 5203 h 10042"/>
                  <a:gd name="connsiteX27" fmla="*/ 1350 w 10000"/>
                  <a:gd name="connsiteY27" fmla="*/ 5203 h 10042"/>
                  <a:gd name="connsiteX28" fmla="*/ 1350 w 10000"/>
                  <a:gd name="connsiteY28" fmla="*/ 5614 h 10042"/>
                  <a:gd name="connsiteX29" fmla="*/ 1715 w 10000"/>
                  <a:gd name="connsiteY29" fmla="*/ 5614 h 10042"/>
                  <a:gd name="connsiteX30" fmla="*/ 1715 w 10000"/>
                  <a:gd name="connsiteY30" fmla="*/ 6828 h 10042"/>
                  <a:gd name="connsiteX31" fmla="*/ 628 w 10000"/>
                  <a:gd name="connsiteY31" fmla="*/ 6828 h 10042"/>
                  <a:gd name="connsiteX32" fmla="*/ 628 w 10000"/>
                  <a:gd name="connsiteY32" fmla="*/ 7578 h 10042"/>
                  <a:gd name="connsiteX33" fmla="*/ 1185 w 10000"/>
                  <a:gd name="connsiteY33" fmla="*/ 7598 h 10042"/>
                  <a:gd name="connsiteX34" fmla="*/ 1941 w 10000"/>
                  <a:gd name="connsiteY34" fmla="*/ 7091 h 10042"/>
                  <a:gd name="connsiteX35" fmla="*/ 1934 w 10000"/>
                  <a:gd name="connsiteY35" fmla="*/ 7578 h 10042"/>
                  <a:gd name="connsiteX36" fmla="*/ 2630 w 10000"/>
                  <a:gd name="connsiteY36" fmla="*/ 7143 h 10042"/>
                  <a:gd name="connsiteX37" fmla="*/ 2630 w 10000"/>
                  <a:gd name="connsiteY37" fmla="*/ 7578 h 10042"/>
                  <a:gd name="connsiteX38" fmla="*/ 3318 w 10000"/>
                  <a:gd name="connsiteY38" fmla="*/ 7136 h 10042"/>
                  <a:gd name="connsiteX39" fmla="*/ 3324 w 10000"/>
                  <a:gd name="connsiteY39" fmla="*/ 7572 h 10042"/>
                  <a:gd name="connsiteX40" fmla="*/ 3986 w 10000"/>
                  <a:gd name="connsiteY40" fmla="*/ 7104 h 10042"/>
                  <a:gd name="connsiteX41" fmla="*/ 3986 w 10000"/>
                  <a:gd name="connsiteY41" fmla="*/ 8349 h 10042"/>
                  <a:gd name="connsiteX42" fmla="*/ 4063 w 10000"/>
                  <a:gd name="connsiteY42" fmla="*/ 8259 h 10042"/>
                  <a:gd name="connsiteX43" fmla="*/ 4137 w 10000"/>
                  <a:gd name="connsiteY43" fmla="*/ 8176 h 10042"/>
                  <a:gd name="connsiteX44" fmla="*/ 4230 w 10000"/>
                  <a:gd name="connsiteY44" fmla="*/ 8105 h 10042"/>
                  <a:gd name="connsiteX45" fmla="*/ 4331 w 10000"/>
                  <a:gd name="connsiteY45" fmla="*/ 8041 h 10042"/>
                  <a:gd name="connsiteX46" fmla="*/ 4433 w 10000"/>
                  <a:gd name="connsiteY46" fmla="*/ 7997 h 10042"/>
                  <a:gd name="connsiteX47" fmla="*/ 4543 w 10000"/>
                  <a:gd name="connsiteY47" fmla="*/ 7964 h 10042"/>
                  <a:gd name="connsiteX48" fmla="*/ 4658 w 10000"/>
                  <a:gd name="connsiteY48" fmla="*/ 7939 h 10042"/>
                  <a:gd name="connsiteX49" fmla="*/ 4790 w 10000"/>
                  <a:gd name="connsiteY49" fmla="*/ 7932 h 10042"/>
                  <a:gd name="connsiteX50" fmla="*/ 4970 w 10000"/>
                  <a:gd name="connsiteY50" fmla="*/ 7945 h 10042"/>
                  <a:gd name="connsiteX51" fmla="*/ 5150 w 10000"/>
                  <a:gd name="connsiteY51" fmla="*/ 7990 h 10042"/>
                  <a:gd name="connsiteX52" fmla="*/ 5293 w 10000"/>
                  <a:gd name="connsiteY52" fmla="*/ 8067 h 10042"/>
                  <a:gd name="connsiteX53" fmla="*/ 5440 w 10000"/>
                  <a:gd name="connsiteY53" fmla="*/ 8163 h 10042"/>
                  <a:gd name="connsiteX54" fmla="*/ 5564 w 10000"/>
                  <a:gd name="connsiteY54" fmla="*/ 8279 h 10042"/>
                  <a:gd name="connsiteX55" fmla="*/ 5645 w 10000"/>
                  <a:gd name="connsiteY55" fmla="*/ 8420 h 10042"/>
                  <a:gd name="connsiteX56" fmla="*/ 5721 w 10000"/>
                  <a:gd name="connsiteY56" fmla="*/ 8567 h 10042"/>
                  <a:gd name="connsiteX57" fmla="*/ 5747 w 10000"/>
                  <a:gd name="connsiteY57" fmla="*/ 8729 h 10042"/>
                  <a:gd name="connsiteX58" fmla="*/ 5782 w 10000"/>
                  <a:gd name="connsiteY58" fmla="*/ 8722 h 10042"/>
                  <a:gd name="connsiteX59" fmla="*/ 5809 w 10000"/>
                  <a:gd name="connsiteY59" fmla="*/ 8722 h 10042"/>
                  <a:gd name="connsiteX60" fmla="*/ 5837 w 10000"/>
                  <a:gd name="connsiteY60" fmla="*/ 8716 h 10042"/>
                  <a:gd name="connsiteX61" fmla="*/ 5864 w 10000"/>
                  <a:gd name="connsiteY61" fmla="*/ 8716 h 10042"/>
                  <a:gd name="connsiteX62" fmla="*/ 5899 w 10000"/>
                  <a:gd name="connsiteY62" fmla="*/ 8710 h 10042"/>
                  <a:gd name="connsiteX63" fmla="*/ 5931 w 10000"/>
                  <a:gd name="connsiteY63" fmla="*/ 8710 h 10042"/>
                  <a:gd name="connsiteX64" fmla="*/ 5960 w 10000"/>
                  <a:gd name="connsiteY64" fmla="*/ 8710 h 10042"/>
                  <a:gd name="connsiteX65" fmla="*/ 5996 w 10000"/>
                  <a:gd name="connsiteY65" fmla="*/ 8710 h 10042"/>
                  <a:gd name="connsiteX66" fmla="*/ 6139 w 10000"/>
                  <a:gd name="connsiteY66" fmla="*/ 8716 h 10042"/>
                  <a:gd name="connsiteX67" fmla="*/ 6270 w 10000"/>
                  <a:gd name="connsiteY67" fmla="*/ 8748 h 10042"/>
                  <a:gd name="connsiteX68" fmla="*/ 6401 w 10000"/>
                  <a:gd name="connsiteY68" fmla="*/ 8793 h 10042"/>
                  <a:gd name="connsiteX69" fmla="*/ 6519 w 10000"/>
                  <a:gd name="connsiteY69" fmla="*/ 8858 h 10042"/>
                  <a:gd name="connsiteX70" fmla="*/ 6628 w 10000"/>
                  <a:gd name="connsiteY70" fmla="*/ 8934 h 10042"/>
                  <a:gd name="connsiteX71" fmla="*/ 6725 w 10000"/>
                  <a:gd name="connsiteY71" fmla="*/ 9017 h 10042"/>
                  <a:gd name="connsiteX72" fmla="*/ 6802 w 10000"/>
                  <a:gd name="connsiteY72" fmla="*/ 9127 h 10042"/>
                  <a:gd name="connsiteX73" fmla="*/ 6871 w 10000"/>
                  <a:gd name="connsiteY73" fmla="*/ 9235 h 10042"/>
                  <a:gd name="connsiteX74" fmla="*/ 2941 w 10000"/>
                  <a:gd name="connsiteY74" fmla="*/ 9235 h 10042"/>
                  <a:gd name="connsiteX75" fmla="*/ 2981 w 10000"/>
                  <a:gd name="connsiteY75" fmla="*/ 9152 h 10042"/>
                  <a:gd name="connsiteX76" fmla="*/ 3036 w 10000"/>
                  <a:gd name="connsiteY76" fmla="*/ 9069 h 10042"/>
                  <a:gd name="connsiteX77" fmla="*/ 3092 w 10000"/>
                  <a:gd name="connsiteY77" fmla="*/ 9005 h 10042"/>
                  <a:gd name="connsiteX78" fmla="*/ 3165 w 10000"/>
                  <a:gd name="connsiteY78" fmla="*/ 8941 h 10042"/>
                  <a:gd name="connsiteX79" fmla="*/ 3235 w 10000"/>
                  <a:gd name="connsiteY79" fmla="*/ 8890 h 10042"/>
                  <a:gd name="connsiteX80" fmla="*/ 3318 w 10000"/>
                  <a:gd name="connsiteY80" fmla="*/ 8838 h 10042"/>
                  <a:gd name="connsiteX81" fmla="*/ 3401 w 10000"/>
                  <a:gd name="connsiteY81" fmla="*/ 8800 h 10042"/>
                  <a:gd name="connsiteX82" fmla="*/ 3498 w 10000"/>
                  <a:gd name="connsiteY82" fmla="*/ 8768 h 10042"/>
                  <a:gd name="connsiteX83" fmla="*/ 3498 w 10000"/>
                  <a:gd name="connsiteY83" fmla="*/ 7945 h 10042"/>
                  <a:gd name="connsiteX84" fmla="*/ 1331 w 10000"/>
                  <a:gd name="connsiteY84" fmla="*/ 8029 h 10042"/>
                  <a:gd name="connsiteX85" fmla="*/ 3 w 10000"/>
                  <a:gd name="connsiteY85" fmla="*/ 7299 h 10042"/>
                  <a:gd name="connsiteX86" fmla="*/ 2409 w 10000"/>
                  <a:gd name="connsiteY86" fmla="*/ 9452 h 10042"/>
                  <a:gd name="connsiteX87" fmla="*/ 6133 w 10000"/>
                  <a:gd name="connsiteY87" fmla="*/ 9979 h 10042"/>
                  <a:gd name="connsiteX88" fmla="*/ 8595 w 10000"/>
                  <a:gd name="connsiteY88" fmla="*/ 8949 h 10042"/>
                  <a:gd name="connsiteX0" fmla="*/ 8595 w 10000"/>
                  <a:gd name="connsiteY0" fmla="*/ 8949 h 10042"/>
                  <a:gd name="connsiteX1" fmla="*/ 10000 w 10000"/>
                  <a:gd name="connsiteY1" fmla="*/ 7155 h 10042"/>
                  <a:gd name="connsiteX2" fmla="*/ 9153 w 10000"/>
                  <a:gd name="connsiteY2" fmla="*/ 7155 h 10042"/>
                  <a:gd name="connsiteX3" fmla="*/ 9153 w 10000"/>
                  <a:gd name="connsiteY3" fmla="*/ 4001 h 10042"/>
                  <a:gd name="connsiteX4" fmla="*/ 7063 w 10000"/>
                  <a:gd name="connsiteY4" fmla="*/ 4001 h 10042"/>
                  <a:gd name="connsiteX5" fmla="*/ 7063 w 10000"/>
                  <a:gd name="connsiteY5" fmla="*/ 3699 h 10042"/>
                  <a:gd name="connsiteX6" fmla="*/ 8734 w 10000"/>
                  <a:gd name="connsiteY6" fmla="*/ 3699 h 10042"/>
                  <a:gd name="connsiteX7" fmla="*/ 8734 w 10000"/>
                  <a:gd name="connsiteY7" fmla="*/ 3391 h 10042"/>
                  <a:gd name="connsiteX8" fmla="*/ 7063 w 10000"/>
                  <a:gd name="connsiteY8" fmla="*/ 3391 h 10042"/>
                  <a:gd name="connsiteX9" fmla="*/ 7063 w 10000"/>
                  <a:gd name="connsiteY9" fmla="*/ 1323 h 10042"/>
                  <a:gd name="connsiteX10" fmla="*/ 4603 w 10000"/>
                  <a:gd name="connsiteY10" fmla="*/ 534 h 10042"/>
                  <a:gd name="connsiteX11" fmla="*/ 4603 w 10000"/>
                  <a:gd name="connsiteY11" fmla="*/ 5498 h 10042"/>
                  <a:gd name="connsiteX12" fmla="*/ 4214 w 10000"/>
                  <a:gd name="connsiteY12" fmla="*/ 5504 h 10042"/>
                  <a:gd name="connsiteX13" fmla="*/ 4214 w 10000"/>
                  <a:gd name="connsiteY13" fmla="*/ 1702 h 10042"/>
                  <a:gd name="connsiteX14" fmla="*/ 3387 w 10000"/>
                  <a:gd name="connsiteY14" fmla="*/ 1998 h 10042"/>
                  <a:gd name="connsiteX15" fmla="*/ 2941 w 10000"/>
                  <a:gd name="connsiteY15" fmla="*/ 1998 h 10042"/>
                  <a:gd name="connsiteX16" fmla="*/ 2941 w 10000"/>
                  <a:gd name="connsiteY16" fmla="*/ 0 h 10042"/>
                  <a:gd name="connsiteX17" fmla="*/ 2776 w 10000"/>
                  <a:gd name="connsiteY17" fmla="*/ 0 h 10042"/>
                  <a:gd name="connsiteX18" fmla="*/ 2776 w 10000"/>
                  <a:gd name="connsiteY18" fmla="*/ 1998 h 10042"/>
                  <a:gd name="connsiteX19" fmla="*/ 2397 w 10000"/>
                  <a:gd name="connsiteY19" fmla="*/ 1998 h 10042"/>
                  <a:gd name="connsiteX20" fmla="*/ 2397 w 10000"/>
                  <a:gd name="connsiteY20" fmla="*/ 2416 h 10042"/>
                  <a:gd name="connsiteX21" fmla="*/ 1715 w 10000"/>
                  <a:gd name="connsiteY21" fmla="*/ 2729 h 10042"/>
                  <a:gd name="connsiteX22" fmla="*/ 1715 w 10000"/>
                  <a:gd name="connsiteY22" fmla="*/ 4278 h 10042"/>
                  <a:gd name="connsiteX23" fmla="*/ 1350 w 10000"/>
                  <a:gd name="connsiteY23" fmla="*/ 4278 h 10042"/>
                  <a:gd name="connsiteX24" fmla="*/ 1350 w 10000"/>
                  <a:gd name="connsiteY24" fmla="*/ 4689 h 10042"/>
                  <a:gd name="connsiteX25" fmla="*/ 1715 w 10000"/>
                  <a:gd name="connsiteY25" fmla="*/ 4689 h 10042"/>
                  <a:gd name="connsiteX26" fmla="*/ 1715 w 10000"/>
                  <a:gd name="connsiteY26" fmla="*/ 5203 h 10042"/>
                  <a:gd name="connsiteX27" fmla="*/ 1350 w 10000"/>
                  <a:gd name="connsiteY27" fmla="*/ 5203 h 10042"/>
                  <a:gd name="connsiteX28" fmla="*/ 1350 w 10000"/>
                  <a:gd name="connsiteY28" fmla="*/ 5614 h 10042"/>
                  <a:gd name="connsiteX29" fmla="*/ 1715 w 10000"/>
                  <a:gd name="connsiteY29" fmla="*/ 5614 h 10042"/>
                  <a:gd name="connsiteX30" fmla="*/ 1715 w 10000"/>
                  <a:gd name="connsiteY30" fmla="*/ 6828 h 10042"/>
                  <a:gd name="connsiteX31" fmla="*/ 628 w 10000"/>
                  <a:gd name="connsiteY31" fmla="*/ 6828 h 10042"/>
                  <a:gd name="connsiteX32" fmla="*/ 628 w 10000"/>
                  <a:gd name="connsiteY32" fmla="*/ 7578 h 10042"/>
                  <a:gd name="connsiteX33" fmla="*/ 1185 w 10000"/>
                  <a:gd name="connsiteY33" fmla="*/ 7598 h 10042"/>
                  <a:gd name="connsiteX34" fmla="*/ 1941 w 10000"/>
                  <a:gd name="connsiteY34" fmla="*/ 7091 h 10042"/>
                  <a:gd name="connsiteX35" fmla="*/ 1934 w 10000"/>
                  <a:gd name="connsiteY35" fmla="*/ 7578 h 10042"/>
                  <a:gd name="connsiteX36" fmla="*/ 2630 w 10000"/>
                  <a:gd name="connsiteY36" fmla="*/ 7143 h 10042"/>
                  <a:gd name="connsiteX37" fmla="*/ 2630 w 10000"/>
                  <a:gd name="connsiteY37" fmla="*/ 7578 h 10042"/>
                  <a:gd name="connsiteX38" fmla="*/ 3318 w 10000"/>
                  <a:gd name="connsiteY38" fmla="*/ 7136 h 10042"/>
                  <a:gd name="connsiteX39" fmla="*/ 3324 w 10000"/>
                  <a:gd name="connsiteY39" fmla="*/ 7572 h 10042"/>
                  <a:gd name="connsiteX40" fmla="*/ 3986 w 10000"/>
                  <a:gd name="connsiteY40" fmla="*/ 7104 h 10042"/>
                  <a:gd name="connsiteX41" fmla="*/ 3986 w 10000"/>
                  <a:gd name="connsiteY41" fmla="*/ 8349 h 10042"/>
                  <a:gd name="connsiteX42" fmla="*/ 4063 w 10000"/>
                  <a:gd name="connsiteY42" fmla="*/ 8259 h 10042"/>
                  <a:gd name="connsiteX43" fmla="*/ 4137 w 10000"/>
                  <a:gd name="connsiteY43" fmla="*/ 8176 h 10042"/>
                  <a:gd name="connsiteX44" fmla="*/ 4230 w 10000"/>
                  <a:gd name="connsiteY44" fmla="*/ 8105 h 10042"/>
                  <a:gd name="connsiteX45" fmla="*/ 4331 w 10000"/>
                  <a:gd name="connsiteY45" fmla="*/ 8041 h 10042"/>
                  <a:gd name="connsiteX46" fmla="*/ 4433 w 10000"/>
                  <a:gd name="connsiteY46" fmla="*/ 7997 h 10042"/>
                  <a:gd name="connsiteX47" fmla="*/ 4543 w 10000"/>
                  <a:gd name="connsiteY47" fmla="*/ 7964 h 10042"/>
                  <a:gd name="connsiteX48" fmla="*/ 4658 w 10000"/>
                  <a:gd name="connsiteY48" fmla="*/ 7939 h 10042"/>
                  <a:gd name="connsiteX49" fmla="*/ 4790 w 10000"/>
                  <a:gd name="connsiteY49" fmla="*/ 7932 h 10042"/>
                  <a:gd name="connsiteX50" fmla="*/ 4970 w 10000"/>
                  <a:gd name="connsiteY50" fmla="*/ 7945 h 10042"/>
                  <a:gd name="connsiteX51" fmla="*/ 5150 w 10000"/>
                  <a:gd name="connsiteY51" fmla="*/ 7990 h 10042"/>
                  <a:gd name="connsiteX52" fmla="*/ 5293 w 10000"/>
                  <a:gd name="connsiteY52" fmla="*/ 8067 h 10042"/>
                  <a:gd name="connsiteX53" fmla="*/ 5440 w 10000"/>
                  <a:gd name="connsiteY53" fmla="*/ 8163 h 10042"/>
                  <a:gd name="connsiteX54" fmla="*/ 5564 w 10000"/>
                  <a:gd name="connsiteY54" fmla="*/ 8279 h 10042"/>
                  <a:gd name="connsiteX55" fmla="*/ 5645 w 10000"/>
                  <a:gd name="connsiteY55" fmla="*/ 8420 h 10042"/>
                  <a:gd name="connsiteX56" fmla="*/ 5721 w 10000"/>
                  <a:gd name="connsiteY56" fmla="*/ 8567 h 10042"/>
                  <a:gd name="connsiteX57" fmla="*/ 5747 w 10000"/>
                  <a:gd name="connsiteY57" fmla="*/ 8729 h 10042"/>
                  <a:gd name="connsiteX58" fmla="*/ 5782 w 10000"/>
                  <a:gd name="connsiteY58" fmla="*/ 8722 h 10042"/>
                  <a:gd name="connsiteX59" fmla="*/ 5809 w 10000"/>
                  <a:gd name="connsiteY59" fmla="*/ 8722 h 10042"/>
                  <a:gd name="connsiteX60" fmla="*/ 5837 w 10000"/>
                  <a:gd name="connsiteY60" fmla="*/ 8716 h 10042"/>
                  <a:gd name="connsiteX61" fmla="*/ 5864 w 10000"/>
                  <a:gd name="connsiteY61" fmla="*/ 8716 h 10042"/>
                  <a:gd name="connsiteX62" fmla="*/ 5899 w 10000"/>
                  <a:gd name="connsiteY62" fmla="*/ 8710 h 10042"/>
                  <a:gd name="connsiteX63" fmla="*/ 5931 w 10000"/>
                  <a:gd name="connsiteY63" fmla="*/ 8710 h 10042"/>
                  <a:gd name="connsiteX64" fmla="*/ 5960 w 10000"/>
                  <a:gd name="connsiteY64" fmla="*/ 8710 h 10042"/>
                  <a:gd name="connsiteX65" fmla="*/ 5996 w 10000"/>
                  <a:gd name="connsiteY65" fmla="*/ 8710 h 10042"/>
                  <a:gd name="connsiteX66" fmla="*/ 6139 w 10000"/>
                  <a:gd name="connsiteY66" fmla="*/ 8716 h 10042"/>
                  <a:gd name="connsiteX67" fmla="*/ 6270 w 10000"/>
                  <a:gd name="connsiteY67" fmla="*/ 8748 h 10042"/>
                  <a:gd name="connsiteX68" fmla="*/ 6401 w 10000"/>
                  <a:gd name="connsiteY68" fmla="*/ 8793 h 10042"/>
                  <a:gd name="connsiteX69" fmla="*/ 6519 w 10000"/>
                  <a:gd name="connsiteY69" fmla="*/ 8858 h 10042"/>
                  <a:gd name="connsiteX70" fmla="*/ 6628 w 10000"/>
                  <a:gd name="connsiteY70" fmla="*/ 8934 h 10042"/>
                  <a:gd name="connsiteX71" fmla="*/ 6725 w 10000"/>
                  <a:gd name="connsiteY71" fmla="*/ 9017 h 10042"/>
                  <a:gd name="connsiteX72" fmla="*/ 6802 w 10000"/>
                  <a:gd name="connsiteY72" fmla="*/ 9127 h 10042"/>
                  <a:gd name="connsiteX73" fmla="*/ 6871 w 10000"/>
                  <a:gd name="connsiteY73" fmla="*/ 9235 h 10042"/>
                  <a:gd name="connsiteX74" fmla="*/ 2941 w 10000"/>
                  <a:gd name="connsiteY74" fmla="*/ 9235 h 10042"/>
                  <a:gd name="connsiteX75" fmla="*/ 2981 w 10000"/>
                  <a:gd name="connsiteY75" fmla="*/ 9152 h 10042"/>
                  <a:gd name="connsiteX76" fmla="*/ 3036 w 10000"/>
                  <a:gd name="connsiteY76" fmla="*/ 9069 h 10042"/>
                  <a:gd name="connsiteX77" fmla="*/ 3092 w 10000"/>
                  <a:gd name="connsiteY77" fmla="*/ 9005 h 10042"/>
                  <a:gd name="connsiteX78" fmla="*/ 3165 w 10000"/>
                  <a:gd name="connsiteY78" fmla="*/ 8941 h 10042"/>
                  <a:gd name="connsiteX79" fmla="*/ 3235 w 10000"/>
                  <a:gd name="connsiteY79" fmla="*/ 8890 h 10042"/>
                  <a:gd name="connsiteX80" fmla="*/ 3318 w 10000"/>
                  <a:gd name="connsiteY80" fmla="*/ 8838 h 10042"/>
                  <a:gd name="connsiteX81" fmla="*/ 3401 w 10000"/>
                  <a:gd name="connsiteY81" fmla="*/ 8800 h 10042"/>
                  <a:gd name="connsiteX82" fmla="*/ 3498 w 10000"/>
                  <a:gd name="connsiteY82" fmla="*/ 8768 h 10042"/>
                  <a:gd name="connsiteX83" fmla="*/ 3498 w 10000"/>
                  <a:gd name="connsiteY83" fmla="*/ 7945 h 10042"/>
                  <a:gd name="connsiteX84" fmla="*/ 1331 w 10000"/>
                  <a:gd name="connsiteY84" fmla="*/ 8029 h 10042"/>
                  <a:gd name="connsiteX85" fmla="*/ 3 w 10000"/>
                  <a:gd name="connsiteY85" fmla="*/ 7299 h 10042"/>
                  <a:gd name="connsiteX86" fmla="*/ 2409 w 10000"/>
                  <a:gd name="connsiteY86" fmla="*/ 9452 h 10042"/>
                  <a:gd name="connsiteX87" fmla="*/ 6133 w 10000"/>
                  <a:gd name="connsiteY87" fmla="*/ 9979 h 10042"/>
                  <a:gd name="connsiteX88" fmla="*/ 8595 w 10000"/>
                  <a:gd name="connsiteY88" fmla="*/ 8949 h 10042"/>
                  <a:gd name="connsiteX0" fmla="*/ 8595 w 10000"/>
                  <a:gd name="connsiteY0" fmla="*/ 8949 h 10042"/>
                  <a:gd name="connsiteX1" fmla="*/ 10000 w 10000"/>
                  <a:gd name="connsiteY1" fmla="*/ 7155 h 10042"/>
                  <a:gd name="connsiteX2" fmla="*/ 9153 w 10000"/>
                  <a:gd name="connsiteY2" fmla="*/ 7155 h 10042"/>
                  <a:gd name="connsiteX3" fmla="*/ 9153 w 10000"/>
                  <a:gd name="connsiteY3" fmla="*/ 4001 h 10042"/>
                  <a:gd name="connsiteX4" fmla="*/ 7063 w 10000"/>
                  <a:gd name="connsiteY4" fmla="*/ 4001 h 10042"/>
                  <a:gd name="connsiteX5" fmla="*/ 7063 w 10000"/>
                  <a:gd name="connsiteY5" fmla="*/ 3699 h 10042"/>
                  <a:gd name="connsiteX6" fmla="*/ 8734 w 10000"/>
                  <a:gd name="connsiteY6" fmla="*/ 3699 h 10042"/>
                  <a:gd name="connsiteX7" fmla="*/ 8734 w 10000"/>
                  <a:gd name="connsiteY7" fmla="*/ 3391 h 10042"/>
                  <a:gd name="connsiteX8" fmla="*/ 7063 w 10000"/>
                  <a:gd name="connsiteY8" fmla="*/ 3391 h 10042"/>
                  <a:gd name="connsiteX9" fmla="*/ 7063 w 10000"/>
                  <a:gd name="connsiteY9" fmla="*/ 1323 h 10042"/>
                  <a:gd name="connsiteX10" fmla="*/ 4603 w 10000"/>
                  <a:gd name="connsiteY10" fmla="*/ 534 h 10042"/>
                  <a:gd name="connsiteX11" fmla="*/ 4603 w 10000"/>
                  <a:gd name="connsiteY11" fmla="*/ 5498 h 10042"/>
                  <a:gd name="connsiteX12" fmla="*/ 4214 w 10000"/>
                  <a:gd name="connsiteY12" fmla="*/ 5504 h 10042"/>
                  <a:gd name="connsiteX13" fmla="*/ 4214 w 10000"/>
                  <a:gd name="connsiteY13" fmla="*/ 1702 h 10042"/>
                  <a:gd name="connsiteX14" fmla="*/ 3387 w 10000"/>
                  <a:gd name="connsiteY14" fmla="*/ 1998 h 10042"/>
                  <a:gd name="connsiteX15" fmla="*/ 2941 w 10000"/>
                  <a:gd name="connsiteY15" fmla="*/ 1998 h 10042"/>
                  <a:gd name="connsiteX16" fmla="*/ 2941 w 10000"/>
                  <a:gd name="connsiteY16" fmla="*/ 0 h 10042"/>
                  <a:gd name="connsiteX17" fmla="*/ 2776 w 10000"/>
                  <a:gd name="connsiteY17" fmla="*/ 0 h 10042"/>
                  <a:gd name="connsiteX18" fmla="*/ 2776 w 10000"/>
                  <a:gd name="connsiteY18" fmla="*/ 1998 h 10042"/>
                  <a:gd name="connsiteX19" fmla="*/ 2397 w 10000"/>
                  <a:gd name="connsiteY19" fmla="*/ 1998 h 10042"/>
                  <a:gd name="connsiteX20" fmla="*/ 2397 w 10000"/>
                  <a:gd name="connsiteY20" fmla="*/ 2416 h 10042"/>
                  <a:gd name="connsiteX21" fmla="*/ 1715 w 10000"/>
                  <a:gd name="connsiteY21" fmla="*/ 2729 h 10042"/>
                  <a:gd name="connsiteX22" fmla="*/ 1715 w 10000"/>
                  <a:gd name="connsiteY22" fmla="*/ 4278 h 10042"/>
                  <a:gd name="connsiteX23" fmla="*/ 1350 w 10000"/>
                  <a:gd name="connsiteY23" fmla="*/ 4278 h 10042"/>
                  <a:gd name="connsiteX24" fmla="*/ 1350 w 10000"/>
                  <a:gd name="connsiteY24" fmla="*/ 4689 h 10042"/>
                  <a:gd name="connsiteX25" fmla="*/ 1715 w 10000"/>
                  <a:gd name="connsiteY25" fmla="*/ 4689 h 10042"/>
                  <a:gd name="connsiteX26" fmla="*/ 1715 w 10000"/>
                  <a:gd name="connsiteY26" fmla="*/ 5203 h 10042"/>
                  <a:gd name="connsiteX27" fmla="*/ 1350 w 10000"/>
                  <a:gd name="connsiteY27" fmla="*/ 5203 h 10042"/>
                  <a:gd name="connsiteX28" fmla="*/ 1350 w 10000"/>
                  <a:gd name="connsiteY28" fmla="*/ 5614 h 10042"/>
                  <a:gd name="connsiteX29" fmla="*/ 1715 w 10000"/>
                  <a:gd name="connsiteY29" fmla="*/ 5614 h 10042"/>
                  <a:gd name="connsiteX30" fmla="*/ 1715 w 10000"/>
                  <a:gd name="connsiteY30" fmla="*/ 6828 h 10042"/>
                  <a:gd name="connsiteX31" fmla="*/ 628 w 10000"/>
                  <a:gd name="connsiteY31" fmla="*/ 6828 h 10042"/>
                  <a:gd name="connsiteX32" fmla="*/ 628 w 10000"/>
                  <a:gd name="connsiteY32" fmla="*/ 7578 h 10042"/>
                  <a:gd name="connsiteX33" fmla="*/ 1185 w 10000"/>
                  <a:gd name="connsiteY33" fmla="*/ 7598 h 10042"/>
                  <a:gd name="connsiteX34" fmla="*/ 1941 w 10000"/>
                  <a:gd name="connsiteY34" fmla="*/ 7091 h 10042"/>
                  <a:gd name="connsiteX35" fmla="*/ 1934 w 10000"/>
                  <a:gd name="connsiteY35" fmla="*/ 7578 h 10042"/>
                  <a:gd name="connsiteX36" fmla="*/ 2630 w 10000"/>
                  <a:gd name="connsiteY36" fmla="*/ 7143 h 10042"/>
                  <a:gd name="connsiteX37" fmla="*/ 2630 w 10000"/>
                  <a:gd name="connsiteY37" fmla="*/ 7578 h 10042"/>
                  <a:gd name="connsiteX38" fmla="*/ 3318 w 10000"/>
                  <a:gd name="connsiteY38" fmla="*/ 7136 h 10042"/>
                  <a:gd name="connsiteX39" fmla="*/ 3324 w 10000"/>
                  <a:gd name="connsiteY39" fmla="*/ 7572 h 10042"/>
                  <a:gd name="connsiteX40" fmla="*/ 3986 w 10000"/>
                  <a:gd name="connsiteY40" fmla="*/ 7104 h 10042"/>
                  <a:gd name="connsiteX41" fmla="*/ 3986 w 10000"/>
                  <a:gd name="connsiteY41" fmla="*/ 8349 h 10042"/>
                  <a:gd name="connsiteX42" fmla="*/ 4063 w 10000"/>
                  <a:gd name="connsiteY42" fmla="*/ 8259 h 10042"/>
                  <a:gd name="connsiteX43" fmla="*/ 4137 w 10000"/>
                  <a:gd name="connsiteY43" fmla="*/ 8176 h 10042"/>
                  <a:gd name="connsiteX44" fmla="*/ 4230 w 10000"/>
                  <a:gd name="connsiteY44" fmla="*/ 8105 h 10042"/>
                  <a:gd name="connsiteX45" fmla="*/ 4331 w 10000"/>
                  <a:gd name="connsiteY45" fmla="*/ 8041 h 10042"/>
                  <a:gd name="connsiteX46" fmla="*/ 4433 w 10000"/>
                  <a:gd name="connsiteY46" fmla="*/ 7997 h 10042"/>
                  <a:gd name="connsiteX47" fmla="*/ 4543 w 10000"/>
                  <a:gd name="connsiteY47" fmla="*/ 7964 h 10042"/>
                  <a:gd name="connsiteX48" fmla="*/ 4658 w 10000"/>
                  <a:gd name="connsiteY48" fmla="*/ 7939 h 10042"/>
                  <a:gd name="connsiteX49" fmla="*/ 4790 w 10000"/>
                  <a:gd name="connsiteY49" fmla="*/ 7932 h 10042"/>
                  <a:gd name="connsiteX50" fmla="*/ 4970 w 10000"/>
                  <a:gd name="connsiteY50" fmla="*/ 7945 h 10042"/>
                  <a:gd name="connsiteX51" fmla="*/ 5150 w 10000"/>
                  <a:gd name="connsiteY51" fmla="*/ 7990 h 10042"/>
                  <a:gd name="connsiteX52" fmla="*/ 5293 w 10000"/>
                  <a:gd name="connsiteY52" fmla="*/ 8067 h 10042"/>
                  <a:gd name="connsiteX53" fmla="*/ 5440 w 10000"/>
                  <a:gd name="connsiteY53" fmla="*/ 8163 h 10042"/>
                  <a:gd name="connsiteX54" fmla="*/ 5564 w 10000"/>
                  <a:gd name="connsiteY54" fmla="*/ 8279 h 10042"/>
                  <a:gd name="connsiteX55" fmla="*/ 5645 w 10000"/>
                  <a:gd name="connsiteY55" fmla="*/ 8420 h 10042"/>
                  <a:gd name="connsiteX56" fmla="*/ 5721 w 10000"/>
                  <a:gd name="connsiteY56" fmla="*/ 8567 h 10042"/>
                  <a:gd name="connsiteX57" fmla="*/ 5747 w 10000"/>
                  <a:gd name="connsiteY57" fmla="*/ 8729 h 10042"/>
                  <a:gd name="connsiteX58" fmla="*/ 5782 w 10000"/>
                  <a:gd name="connsiteY58" fmla="*/ 8722 h 10042"/>
                  <a:gd name="connsiteX59" fmla="*/ 5809 w 10000"/>
                  <a:gd name="connsiteY59" fmla="*/ 8722 h 10042"/>
                  <a:gd name="connsiteX60" fmla="*/ 5837 w 10000"/>
                  <a:gd name="connsiteY60" fmla="*/ 8716 h 10042"/>
                  <a:gd name="connsiteX61" fmla="*/ 5864 w 10000"/>
                  <a:gd name="connsiteY61" fmla="*/ 8716 h 10042"/>
                  <a:gd name="connsiteX62" fmla="*/ 5899 w 10000"/>
                  <a:gd name="connsiteY62" fmla="*/ 8710 h 10042"/>
                  <a:gd name="connsiteX63" fmla="*/ 5931 w 10000"/>
                  <a:gd name="connsiteY63" fmla="*/ 8710 h 10042"/>
                  <a:gd name="connsiteX64" fmla="*/ 5960 w 10000"/>
                  <a:gd name="connsiteY64" fmla="*/ 8710 h 10042"/>
                  <a:gd name="connsiteX65" fmla="*/ 5996 w 10000"/>
                  <a:gd name="connsiteY65" fmla="*/ 8710 h 10042"/>
                  <a:gd name="connsiteX66" fmla="*/ 6139 w 10000"/>
                  <a:gd name="connsiteY66" fmla="*/ 8716 h 10042"/>
                  <a:gd name="connsiteX67" fmla="*/ 6270 w 10000"/>
                  <a:gd name="connsiteY67" fmla="*/ 8748 h 10042"/>
                  <a:gd name="connsiteX68" fmla="*/ 6401 w 10000"/>
                  <a:gd name="connsiteY68" fmla="*/ 8793 h 10042"/>
                  <a:gd name="connsiteX69" fmla="*/ 6519 w 10000"/>
                  <a:gd name="connsiteY69" fmla="*/ 8858 h 10042"/>
                  <a:gd name="connsiteX70" fmla="*/ 6628 w 10000"/>
                  <a:gd name="connsiteY70" fmla="*/ 8934 h 10042"/>
                  <a:gd name="connsiteX71" fmla="*/ 6725 w 10000"/>
                  <a:gd name="connsiteY71" fmla="*/ 9017 h 10042"/>
                  <a:gd name="connsiteX72" fmla="*/ 6802 w 10000"/>
                  <a:gd name="connsiteY72" fmla="*/ 9127 h 10042"/>
                  <a:gd name="connsiteX73" fmla="*/ 6871 w 10000"/>
                  <a:gd name="connsiteY73" fmla="*/ 9235 h 10042"/>
                  <a:gd name="connsiteX74" fmla="*/ 2941 w 10000"/>
                  <a:gd name="connsiteY74" fmla="*/ 9235 h 10042"/>
                  <a:gd name="connsiteX75" fmla="*/ 2981 w 10000"/>
                  <a:gd name="connsiteY75" fmla="*/ 9152 h 10042"/>
                  <a:gd name="connsiteX76" fmla="*/ 3036 w 10000"/>
                  <a:gd name="connsiteY76" fmla="*/ 9069 h 10042"/>
                  <a:gd name="connsiteX77" fmla="*/ 3092 w 10000"/>
                  <a:gd name="connsiteY77" fmla="*/ 9005 h 10042"/>
                  <a:gd name="connsiteX78" fmla="*/ 3165 w 10000"/>
                  <a:gd name="connsiteY78" fmla="*/ 8941 h 10042"/>
                  <a:gd name="connsiteX79" fmla="*/ 3235 w 10000"/>
                  <a:gd name="connsiteY79" fmla="*/ 8890 h 10042"/>
                  <a:gd name="connsiteX80" fmla="*/ 3318 w 10000"/>
                  <a:gd name="connsiteY80" fmla="*/ 8838 h 10042"/>
                  <a:gd name="connsiteX81" fmla="*/ 3401 w 10000"/>
                  <a:gd name="connsiteY81" fmla="*/ 8800 h 10042"/>
                  <a:gd name="connsiteX82" fmla="*/ 3498 w 10000"/>
                  <a:gd name="connsiteY82" fmla="*/ 8768 h 10042"/>
                  <a:gd name="connsiteX83" fmla="*/ 3498 w 10000"/>
                  <a:gd name="connsiteY83" fmla="*/ 7945 h 10042"/>
                  <a:gd name="connsiteX84" fmla="*/ 1331 w 10000"/>
                  <a:gd name="connsiteY84" fmla="*/ 8029 h 10042"/>
                  <a:gd name="connsiteX85" fmla="*/ 3 w 10000"/>
                  <a:gd name="connsiteY85" fmla="*/ 7299 h 10042"/>
                  <a:gd name="connsiteX86" fmla="*/ 2409 w 10000"/>
                  <a:gd name="connsiteY86" fmla="*/ 9452 h 10042"/>
                  <a:gd name="connsiteX87" fmla="*/ 6133 w 10000"/>
                  <a:gd name="connsiteY87" fmla="*/ 9979 h 10042"/>
                  <a:gd name="connsiteX88" fmla="*/ 8595 w 10000"/>
                  <a:gd name="connsiteY88" fmla="*/ 8949 h 10042"/>
                  <a:gd name="connsiteX0" fmla="*/ 8595 w 10047"/>
                  <a:gd name="connsiteY0" fmla="*/ 8949 h 10042"/>
                  <a:gd name="connsiteX1" fmla="*/ 10000 w 10047"/>
                  <a:gd name="connsiteY1" fmla="*/ 7155 h 10042"/>
                  <a:gd name="connsiteX2" fmla="*/ 9153 w 10047"/>
                  <a:gd name="connsiteY2" fmla="*/ 7155 h 10042"/>
                  <a:gd name="connsiteX3" fmla="*/ 9153 w 10047"/>
                  <a:gd name="connsiteY3" fmla="*/ 4001 h 10042"/>
                  <a:gd name="connsiteX4" fmla="*/ 7063 w 10047"/>
                  <a:gd name="connsiteY4" fmla="*/ 4001 h 10042"/>
                  <a:gd name="connsiteX5" fmla="*/ 7063 w 10047"/>
                  <a:gd name="connsiteY5" fmla="*/ 3699 h 10042"/>
                  <a:gd name="connsiteX6" fmla="*/ 8734 w 10047"/>
                  <a:gd name="connsiteY6" fmla="*/ 3699 h 10042"/>
                  <a:gd name="connsiteX7" fmla="*/ 8734 w 10047"/>
                  <a:gd name="connsiteY7" fmla="*/ 3391 h 10042"/>
                  <a:gd name="connsiteX8" fmla="*/ 7063 w 10047"/>
                  <a:gd name="connsiteY8" fmla="*/ 3391 h 10042"/>
                  <a:gd name="connsiteX9" fmla="*/ 7063 w 10047"/>
                  <a:gd name="connsiteY9" fmla="*/ 1323 h 10042"/>
                  <a:gd name="connsiteX10" fmla="*/ 4603 w 10047"/>
                  <a:gd name="connsiteY10" fmla="*/ 534 h 10042"/>
                  <a:gd name="connsiteX11" fmla="*/ 4603 w 10047"/>
                  <a:gd name="connsiteY11" fmla="*/ 5498 h 10042"/>
                  <a:gd name="connsiteX12" fmla="*/ 4214 w 10047"/>
                  <a:gd name="connsiteY12" fmla="*/ 5504 h 10042"/>
                  <a:gd name="connsiteX13" fmla="*/ 4214 w 10047"/>
                  <a:gd name="connsiteY13" fmla="*/ 1702 h 10042"/>
                  <a:gd name="connsiteX14" fmla="*/ 3387 w 10047"/>
                  <a:gd name="connsiteY14" fmla="*/ 1998 h 10042"/>
                  <a:gd name="connsiteX15" fmla="*/ 2941 w 10047"/>
                  <a:gd name="connsiteY15" fmla="*/ 1998 h 10042"/>
                  <a:gd name="connsiteX16" fmla="*/ 2941 w 10047"/>
                  <a:gd name="connsiteY16" fmla="*/ 0 h 10042"/>
                  <a:gd name="connsiteX17" fmla="*/ 2776 w 10047"/>
                  <a:gd name="connsiteY17" fmla="*/ 0 h 10042"/>
                  <a:gd name="connsiteX18" fmla="*/ 2776 w 10047"/>
                  <a:gd name="connsiteY18" fmla="*/ 1998 h 10042"/>
                  <a:gd name="connsiteX19" fmla="*/ 2397 w 10047"/>
                  <a:gd name="connsiteY19" fmla="*/ 1998 h 10042"/>
                  <a:gd name="connsiteX20" fmla="*/ 2397 w 10047"/>
                  <a:gd name="connsiteY20" fmla="*/ 2416 h 10042"/>
                  <a:gd name="connsiteX21" fmla="*/ 1715 w 10047"/>
                  <a:gd name="connsiteY21" fmla="*/ 2729 h 10042"/>
                  <a:gd name="connsiteX22" fmla="*/ 1715 w 10047"/>
                  <a:gd name="connsiteY22" fmla="*/ 4278 h 10042"/>
                  <a:gd name="connsiteX23" fmla="*/ 1350 w 10047"/>
                  <a:gd name="connsiteY23" fmla="*/ 4278 h 10042"/>
                  <a:gd name="connsiteX24" fmla="*/ 1350 w 10047"/>
                  <a:gd name="connsiteY24" fmla="*/ 4689 h 10042"/>
                  <a:gd name="connsiteX25" fmla="*/ 1715 w 10047"/>
                  <a:gd name="connsiteY25" fmla="*/ 4689 h 10042"/>
                  <a:gd name="connsiteX26" fmla="*/ 1715 w 10047"/>
                  <a:gd name="connsiteY26" fmla="*/ 5203 h 10042"/>
                  <a:gd name="connsiteX27" fmla="*/ 1350 w 10047"/>
                  <a:gd name="connsiteY27" fmla="*/ 5203 h 10042"/>
                  <a:gd name="connsiteX28" fmla="*/ 1350 w 10047"/>
                  <a:gd name="connsiteY28" fmla="*/ 5614 h 10042"/>
                  <a:gd name="connsiteX29" fmla="*/ 1715 w 10047"/>
                  <a:gd name="connsiteY29" fmla="*/ 5614 h 10042"/>
                  <a:gd name="connsiteX30" fmla="*/ 1715 w 10047"/>
                  <a:gd name="connsiteY30" fmla="*/ 6828 h 10042"/>
                  <a:gd name="connsiteX31" fmla="*/ 628 w 10047"/>
                  <a:gd name="connsiteY31" fmla="*/ 6828 h 10042"/>
                  <a:gd name="connsiteX32" fmla="*/ 628 w 10047"/>
                  <a:gd name="connsiteY32" fmla="*/ 7578 h 10042"/>
                  <a:gd name="connsiteX33" fmla="*/ 1185 w 10047"/>
                  <a:gd name="connsiteY33" fmla="*/ 7598 h 10042"/>
                  <a:gd name="connsiteX34" fmla="*/ 1941 w 10047"/>
                  <a:gd name="connsiteY34" fmla="*/ 7091 h 10042"/>
                  <a:gd name="connsiteX35" fmla="*/ 1934 w 10047"/>
                  <a:gd name="connsiteY35" fmla="*/ 7578 h 10042"/>
                  <a:gd name="connsiteX36" fmla="*/ 2630 w 10047"/>
                  <a:gd name="connsiteY36" fmla="*/ 7143 h 10042"/>
                  <a:gd name="connsiteX37" fmla="*/ 2630 w 10047"/>
                  <a:gd name="connsiteY37" fmla="*/ 7578 h 10042"/>
                  <a:gd name="connsiteX38" fmla="*/ 3318 w 10047"/>
                  <a:gd name="connsiteY38" fmla="*/ 7136 h 10042"/>
                  <a:gd name="connsiteX39" fmla="*/ 3324 w 10047"/>
                  <a:gd name="connsiteY39" fmla="*/ 7572 h 10042"/>
                  <a:gd name="connsiteX40" fmla="*/ 3986 w 10047"/>
                  <a:gd name="connsiteY40" fmla="*/ 7104 h 10042"/>
                  <a:gd name="connsiteX41" fmla="*/ 3986 w 10047"/>
                  <a:gd name="connsiteY41" fmla="*/ 8349 h 10042"/>
                  <a:gd name="connsiteX42" fmla="*/ 4063 w 10047"/>
                  <a:gd name="connsiteY42" fmla="*/ 8259 h 10042"/>
                  <a:gd name="connsiteX43" fmla="*/ 4137 w 10047"/>
                  <a:gd name="connsiteY43" fmla="*/ 8176 h 10042"/>
                  <a:gd name="connsiteX44" fmla="*/ 4230 w 10047"/>
                  <a:gd name="connsiteY44" fmla="*/ 8105 h 10042"/>
                  <a:gd name="connsiteX45" fmla="*/ 4331 w 10047"/>
                  <a:gd name="connsiteY45" fmla="*/ 8041 h 10042"/>
                  <a:gd name="connsiteX46" fmla="*/ 4433 w 10047"/>
                  <a:gd name="connsiteY46" fmla="*/ 7997 h 10042"/>
                  <a:gd name="connsiteX47" fmla="*/ 4543 w 10047"/>
                  <a:gd name="connsiteY47" fmla="*/ 7964 h 10042"/>
                  <a:gd name="connsiteX48" fmla="*/ 4658 w 10047"/>
                  <a:gd name="connsiteY48" fmla="*/ 7939 h 10042"/>
                  <a:gd name="connsiteX49" fmla="*/ 4790 w 10047"/>
                  <a:gd name="connsiteY49" fmla="*/ 7932 h 10042"/>
                  <a:gd name="connsiteX50" fmla="*/ 4970 w 10047"/>
                  <a:gd name="connsiteY50" fmla="*/ 7945 h 10042"/>
                  <a:gd name="connsiteX51" fmla="*/ 5150 w 10047"/>
                  <a:gd name="connsiteY51" fmla="*/ 7990 h 10042"/>
                  <a:gd name="connsiteX52" fmla="*/ 5293 w 10047"/>
                  <a:gd name="connsiteY52" fmla="*/ 8067 h 10042"/>
                  <a:gd name="connsiteX53" fmla="*/ 5440 w 10047"/>
                  <a:gd name="connsiteY53" fmla="*/ 8163 h 10042"/>
                  <a:gd name="connsiteX54" fmla="*/ 5564 w 10047"/>
                  <a:gd name="connsiteY54" fmla="*/ 8279 h 10042"/>
                  <a:gd name="connsiteX55" fmla="*/ 5645 w 10047"/>
                  <a:gd name="connsiteY55" fmla="*/ 8420 h 10042"/>
                  <a:gd name="connsiteX56" fmla="*/ 5721 w 10047"/>
                  <a:gd name="connsiteY56" fmla="*/ 8567 h 10042"/>
                  <a:gd name="connsiteX57" fmla="*/ 5747 w 10047"/>
                  <a:gd name="connsiteY57" fmla="*/ 8729 h 10042"/>
                  <a:gd name="connsiteX58" fmla="*/ 5782 w 10047"/>
                  <a:gd name="connsiteY58" fmla="*/ 8722 h 10042"/>
                  <a:gd name="connsiteX59" fmla="*/ 5809 w 10047"/>
                  <a:gd name="connsiteY59" fmla="*/ 8722 h 10042"/>
                  <a:gd name="connsiteX60" fmla="*/ 5837 w 10047"/>
                  <a:gd name="connsiteY60" fmla="*/ 8716 h 10042"/>
                  <a:gd name="connsiteX61" fmla="*/ 5864 w 10047"/>
                  <a:gd name="connsiteY61" fmla="*/ 8716 h 10042"/>
                  <a:gd name="connsiteX62" fmla="*/ 5899 w 10047"/>
                  <a:gd name="connsiteY62" fmla="*/ 8710 h 10042"/>
                  <a:gd name="connsiteX63" fmla="*/ 5931 w 10047"/>
                  <a:gd name="connsiteY63" fmla="*/ 8710 h 10042"/>
                  <a:gd name="connsiteX64" fmla="*/ 5960 w 10047"/>
                  <a:gd name="connsiteY64" fmla="*/ 8710 h 10042"/>
                  <a:gd name="connsiteX65" fmla="*/ 5996 w 10047"/>
                  <a:gd name="connsiteY65" fmla="*/ 8710 h 10042"/>
                  <a:gd name="connsiteX66" fmla="*/ 6139 w 10047"/>
                  <a:gd name="connsiteY66" fmla="*/ 8716 h 10042"/>
                  <a:gd name="connsiteX67" fmla="*/ 6270 w 10047"/>
                  <a:gd name="connsiteY67" fmla="*/ 8748 h 10042"/>
                  <a:gd name="connsiteX68" fmla="*/ 6401 w 10047"/>
                  <a:gd name="connsiteY68" fmla="*/ 8793 h 10042"/>
                  <a:gd name="connsiteX69" fmla="*/ 6519 w 10047"/>
                  <a:gd name="connsiteY69" fmla="*/ 8858 h 10042"/>
                  <a:gd name="connsiteX70" fmla="*/ 6628 w 10047"/>
                  <a:gd name="connsiteY70" fmla="*/ 8934 h 10042"/>
                  <a:gd name="connsiteX71" fmla="*/ 6725 w 10047"/>
                  <a:gd name="connsiteY71" fmla="*/ 9017 h 10042"/>
                  <a:gd name="connsiteX72" fmla="*/ 6802 w 10047"/>
                  <a:gd name="connsiteY72" fmla="*/ 9127 h 10042"/>
                  <a:gd name="connsiteX73" fmla="*/ 6871 w 10047"/>
                  <a:gd name="connsiteY73" fmla="*/ 9235 h 10042"/>
                  <a:gd name="connsiteX74" fmla="*/ 2941 w 10047"/>
                  <a:gd name="connsiteY74" fmla="*/ 9235 h 10042"/>
                  <a:gd name="connsiteX75" fmla="*/ 2981 w 10047"/>
                  <a:gd name="connsiteY75" fmla="*/ 9152 h 10042"/>
                  <a:gd name="connsiteX76" fmla="*/ 3036 w 10047"/>
                  <a:gd name="connsiteY76" fmla="*/ 9069 h 10042"/>
                  <a:gd name="connsiteX77" fmla="*/ 3092 w 10047"/>
                  <a:gd name="connsiteY77" fmla="*/ 9005 h 10042"/>
                  <a:gd name="connsiteX78" fmla="*/ 3165 w 10047"/>
                  <a:gd name="connsiteY78" fmla="*/ 8941 h 10042"/>
                  <a:gd name="connsiteX79" fmla="*/ 3235 w 10047"/>
                  <a:gd name="connsiteY79" fmla="*/ 8890 h 10042"/>
                  <a:gd name="connsiteX80" fmla="*/ 3318 w 10047"/>
                  <a:gd name="connsiteY80" fmla="*/ 8838 h 10042"/>
                  <a:gd name="connsiteX81" fmla="*/ 3401 w 10047"/>
                  <a:gd name="connsiteY81" fmla="*/ 8800 h 10042"/>
                  <a:gd name="connsiteX82" fmla="*/ 3498 w 10047"/>
                  <a:gd name="connsiteY82" fmla="*/ 8768 h 10042"/>
                  <a:gd name="connsiteX83" fmla="*/ 3498 w 10047"/>
                  <a:gd name="connsiteY83" fmla="*/ 7945 h 10042"/>
                  <a:gd name="connsiteX84" fmla="*/ 1331 w 10047"/>
                  <a:gd name="connsiteY84" fmla="*/ 8029 h 10042"/>
                  <a:gd name="connsiteX85" fmla="*/ 3 w 10047"/>
                  <a:gd name="connsiteY85" fmla="*/ 7299 h 10042"/>
                  <a:gd name="connsiteX86" fmla="*/ 2409 w 10047"/>
                  <a:gd name="connsiteY86" fmla="*/ 9452 h 10042"/>
                  <a:gd name="connsiteX87" fmla="*/ 6133 w 10047"/>
                  <a:gd name="connsiteY87" fmla="*/ 9979 h 10042"/>
                  <a:gd name="connsiteX88" fmla="*/ 8595 w 10047"/>
                  <a:gd name="connsiteY88" fmla="*/ 8949 h 10042"/>
                  <a:gd name="connsiteX0" fmla="*/ 8198 w 9650"/>
                  <a:gd name="connsiteY0" fmla="*/ 8949 h 9996"/>
                  <a:gd name="connsiteX1" fmla="*/ 9603 w 9650"/>
                  <a:gd name="connsiteY1" fmla="*/ 7155 h 9996"/>
                  <a:gd name="connsiteX2" fmla="*/ 8756 w 9650"/>
                  <a:gd name="connsiteY2" fmla="*/ 7155 h 9996"/>
                  <a:gd name="connsiteX3" fmla="*/ 8756 w 9650"/>
                  <a:gd name="connsiteY3" fmla="*/ 4001 h 9996"/>
                  <a:gd name="connsiteX4" fmla="*/ 6666 w 9650"/>
                  <a:gd name="connsiteY4" fmla="*/ 4001 h 9996"/>
                  <a:gd name="connsiteX5" fmla="*/ 6666 w 9650"/>
                  <a:gd name="connsiteY5" fmla="*/ 3699 h 9996"/>
                  <a:gd name="connsiteX6" fmla="*/ 8337 w 9650"/>
                  <a:gd name="connsiteY6" fmla="*/ 3699 h 9996"/>
                  <a:gd name="connsiteX7" fmla="*/ 8337 w 9650"/>
                  <a:gd name="connsiteY7" fmla="*/ 3391 h 9996"/>
                  <a:gd name="connsiteX8" fmla="*/ 6666 w 9650"/>
                  <a:gd name="connsiteY8" fmla="*/ 3391 h 9996"/>
                  <a:gd name="connsiteX9" fmla="*/ 6666 w 9650"/>
                  <a:gd name="connsiteY9" fmla="*/ 1323 h 9996"/>
                  <a:gd name="connsiteX10" fmla="*/ 4206 w 9650"/>
                  <a:gd name="connsiteY10" fmla="*/ 534 h 9996"/>
                  <a:gd name="connsiteX11" fmla="*/ 4206 w 9650"/>
                  <a:gd name="connsiteY11" fmla="*/ 5498 h 9996"/>
                  <a:gd name="connsiteX12" fmla="*/ 3817 w 9650"/>
                  <a:gd name="connsiteY12" fmla="*/ 5504 h 9996"/>
                  <a:gd name="connsiteX13" fmla="*/ 3817 w 9650"/>
                  <a:gd name="connsiteY13" fmla="*/ 1702 h 9996"/>
                  <a:gd name="connsiteX14" fmla="*/ 2990 w 9650"/>
                  <a:gd name="connsiteY14" fmla="*/ 1998 h 9996"/>
                  <a:gd name="connsiteX15" fmla="*/ 2544 w 9650"/>
                  <a:gd name="connsiteY15" fmla="*/ 1998 h 9996"/>
                  <a:gd name="connsiteX16" fmla="*/ 2544 w 9650"/>
                  <a:gd name="connsiteY16" fmla="*/ 0 h 9996"/>
                  <a:gd name="connsiteX17" fmla="*/ 2379 w 9650"/>
                  <a:gd name="connsiteY17" fmla="*/ 0 h 9996"/>
                  <a:gd name="connsiteX18" fmla="*/ 2379 w 9650"/>
                  <a:gd name="connsiteY18" fmla="*/ 1998 h 9996"/>
                  <a:gd name="connsiteX19" fmla="*/ 2000 w 9650"/>
                  <a:gd name="connsiteY19" fmla="*/ 1998 h 9996"/>
                  <a:gd name="connsiteX20" fmla="*/ 2000 w 9650"/>
                  <a:gd name="connsiteY20" fmla="*/ 2416 h 9996"/>
                  <a:gd name="connsiteX21" fmla="*/ 1318 w 9650"/>
                  <a:gd name="connsiteY21" fmla="*/ 2729 h 9996"/>
                  <a:gd name="connsiteX22" fmla="*/ 1318 w 9650"/>
                  <a:gd name="connsiteY22" fmla="*/ 4278 h 9996"/>
                  <a:gd name="connsiteX23" fmla="*/ 953 w 9650"/>
                  <a:gd name="connsiteY23" fmla="*/ 4278 h 9996"/>
                  <a:gd name="connsiteX24" fmla="*/ 953 w 9650"/>
                  <a:gd name="connsiteY24" fmla="*/ 4689 h 9996"/>
                  <a:gd name="connsiteX25" fmla="*/ 1318 w 9650"/>
                  <a:gd name="connsiteY25" fmla="*/ 4689 h 9996"/>
                  <a:gd name="connsiteX26" fmla="*/ 1318 w 9650"/>
                  <a:gd name="connsiteY26" fmla="*/ 5203 h 9996"/>
                  <a:gd name="connsiteX27" fmla="*/ 953 w 9650"/>
                  <a:gd name="connsiteY27" fmla="*/ 5203 h 9996"/>
                  <a:gd name="connsiteX28" fmla="*/ 953 w 9650"/>
                  <a:gd name="connsiteY28" fmla="*/ 5614 h 9996"/>
                  <a:gd name="connsiteX29" fmla="*/ 1318 w 9650"/>
                  <a:gd name="connsiteY29" fmla="*/ 5614 h 9996"/>
                  <a:gd name="connsiteX30" fmla="*/ 1318 w 9650"/>
                  <a:gd name="connsiteY30" fmla="*/ 6828 h 9996"/>
                  <a:gd name="connsiteX31" fmla="*/ 231 w 9650"/>
                  <a:gd name="connsiteY31" fmla="*/ 6828 h 9996"/>
                  <a:gd name="connsiteX32" fmla="*/ 231 w 9650"/>
                  <a:gd name="connsiteY32" fmla="*/ 7578 h 9996"/>
                  <a:gd name="connsiteX33" fmla="*/ 788 w 9650"/>
                  <a:gd name="connsiteY33" fmla="*/ 7598 h 9996"/>
                  <a:gd name="connsiteX34" fmla="*/ 1544 w 9650"/>
                  <a:gd name="connsiteY34" fmla="*/ 7091 h 9996"/>
                  <a:gd name="connsiteX35" fmla="*/ 1537 w 9650"/>
                  <a:gd name="connsiteY35" fmla="*/ 7578 h 9996"/>
                  <a:gd name="connsiteX36" fmla="*/ 2233 w 9650"/>
                  <a:gd name="connsiteY36" fmla="*/ 7143 h 9996"/>
                  <a:gd name="connsiteX37" fmla="*/ 2233 w 9650"/>
                  <a:gd name="connsiteY37" fmla="*/ 7578 h 9996"/>
                  <a:gd name="connsiteX38" fmla="*/ 2921 w 9650"/>
                  <a:gd name="connsiteY38" fmla="*/ 7136 h 9996"/>
                  <a:gd name="connsiteX39" fmla="*/ 2927 w 9650"/>
                  <a:gd name="connsiteY39" fmla="*/ 7572 h 9996"/>
                  <a:gd name="connsiteX40" fmla="*/ 3589 w 9650"/>
                  <a:gd name="connsiteY40" fmla="*/ 7104 h 9996"/>
                  <a:gd name="connsiteX41" fmla="*/ 3589 w 9650"/>
                  <a:gd name="connsiteY41" fmla="*/ 8349 h 9996"/>
                  <a:gd name="connsiteX42" fmla="*/ 3666 w 9650"/>
                  <a:gd name="connsiteY42" fmla="*/ 8259 h 9996"/>
                  <a:gd name="connsiteX43" fmla="*/ 3740 w 9650"/>
                  <a:gd name="connsiteY43" fmla="*/ 8176 h 9996"/>
                  <a:gd name="connsiteX44" fmla="*/ 3833 w 9650"/>
                  <a:gd name="connsiteY44" fmla="*/ 8105 h 9996"/>
                  <a:gd name="connsiteX45" fmla="*/ 3934 w 9650"/>
                  <a:gd name="connsiteY45" fmla="*/ 8041 h 9996"/>
                  <a:gd name="connsiteX46" fmla="*/ 4036 w 9650"/>
                  <a:gd name="connsiteY46" fmla="*/ 7997 h 9996"/>
                  <a:gd name="connsiteX47" fmla="*/ 4146 w 9650"/>
                  <a:gd name="connsiteY47" fmla="*/ 7964 h 9996"/>
                  <a:gd name="connsiteX48" fmla="*/ 4261 w 9650"/>
                  <a:gd name="connsiteY48" fmla="*/ 7939 h 9996"/>
                  <a:gd name="connsiteX49" fmla="*/ 4393 w 9650"/>
                  <a:gd name="connsiteY49" fmla="*/ 7932 h 9996"/>
                  <a:gd name="connsiteX50" fmla="*/ 4573 w 9650"/>
                  <a:gd name="connsiteY50" fmla="*/ 7945 h 9996"/>
                  <a:gd name="connsiteX51" fmla="*/ 4753 w 9650"/>
                  <a:gd name="connsiteY51" fmla="*/ 7990 h 9996"/>
                  <a:gd name="connsiteX52" fmla="*/ 4896 w 9650"/>
                  <a:gd name="connsiteY52" fmla="*/ 8067 h 9996"/>
                  <a:gd name="connsiteX53" fmla="*/ 5043 w 9650"/>
                  <a:gd name="connsiteY53" fmla="*/ 8163 h 9996"/>
                  <a:gd name="connsiteX54" fmla="*/ 5167 w 9650"/>
                  <a:gd name="connsiteY54" fmla="*/ 8279 h 9996"/>
                  <a:gd name="connsiteX55" fmla="*/ 5248 w 9650"/>
                  <a:gd name="connsiteY55" fmla="*/ 8420 h 9996"/>
                  <a:gd name="connsiteX56" fmla="*/ 5324 w 9650"/>
                  <a:gd name="connsiteY56" fmla="*/ 8567 h 9996"/>
                  <a:gd name="connsiteX57" fmla="*/ 5350 w 9650"/>
                  <a:gd name="connsiteY57" fmla="*/ 8729 h 9996"/>
                  <a:gd name="connsiteX58" fmla="*/ 5385 w 9650"/>
                  <a:gd name="connsiteY58" fmla="*/ 8722 h 9996"/>
                  <a:gd name="connsiteX59" fmla="*/ 5412 w 9650"/>
                  <a:gd name="connsiteY59" fmla="*/ 8722 h 9996"/>
                  <a:gd name="connsiteX60" fmla="*/ 5440 w 9650"/>
                  <a:gd name="connsiteY60" fmla="*/ 8716 h 9996"/>
                  <a:gd name="connsiteX61" fmla="*/ 5467 w 9650"/>
                  <a:gd name="connsiteY61" fmla="*/ 8716 h 9996"/>
                  <a:gd name="connsiteX62" fmla="*/ 5502 w 9650"/>
                  <a:gd name="connsiteY62" fmla="*/ 8710 h 9996"/>
                  <a:gd name="connsiteX63" fmla="*/ 5534 w 9650"/>
                  <a:gd name="connsiteY63" fmla="*/ 8710 h 9996"/>
                  <a:gd name="connsiteX64" fmla="*/ 5563 w 9650"/>
                  <a:gd name="connsiteY64" fmla="*/ 8710 h 9996"/>
                  <a:gd name="connsiteX65" fmla="*/ 5599 w 9650"/>
                  <a:gd name="connsiteY65" fmla="*/ 8710 h 9996"/>
                  <a:gd name="connsiteX66" fmla="*/ 5742 w 9650"/>
                  <a:gd name="connsiteY66" fmla="*/ 8716 h 9996"/>
                  <a:gd name="connsiteX67" fmla="*/ 5873 w 9650"/>
                  <a:gd name="connsiteY67" fmla="*/ 8748 h 9996"/>
                  <a:gd name="connsiteX68" fmla="*/ 6004 w 9650"/>
                  <a:gd name="connsiteY68" fmla="*/ 8793 h 9996"/>
                  <a:gd name="connsiteX69" fmla="*/ 6122 w 9650"/>
                  <a:gd name="connsiteY69" fmla="*/ 8858 h 9996"/>
                  <a:gd name="connsiteX70" fmla="*/ 6231 w 9650"/>
                  <a:gd name="connsiteY70" fmla="*/ 8934 h 9996"/>
                  <a:gd name="connsiteX71" fmla="*/ 6328 w 9650"/>
                  <a:gd name="connsiteY71" fmla="*/ 9017 h 9996"/>
                  <a:gd name="connsiteX72" fmla="*/ 6405 w 9650"/>
                  <a:gd name="connsiteY72" fmla="*/ 9127 h 9996"/>
                  <a:gd name="connsiteX73" fmla="*/ 6474 w 9650"/>
                  <a:gd name="connsiteY73" fmla="*/ 9235 h 9996"/>
                  <a:gd name="connsiteX74" fmla="*/ 2544 w 9650"/>
                  <a:gd name="connsiteY74" fmla="*/ 9235 h 9996"/>
                  <a:gd name="connsiteX75" fmla="*/ 2584 w 9650"/>
                  <a:gd name="connsiteY75" fmla="*/ 9152 h 9996"/>
                  <a:gd name="connsiteX76" fmla="*/ 2639 w 9650"/>
                  <a:gd name="connsiteY76" fmla="*/ 9069 h 9996"/>
                  <a:gd name="connsiteX77" fmla="*/ 2695 w 9650"/>
                  <a:gd name="connsiteY77" fmla="*/ 9005 h 9996"/>
                  <a:gd name="connsiteX78" fmla="*/ 2768 w 9650"/>
                  <a:gd name="connsiteY78" fmla="*/ 8941 h 9996"/>
                  <a:gd name="connsiteX79" fmla="*/ 2838 w 9650"/>
                  <a:gd name="connsiteY79" fmla="*/ 8890 h 9996"/>
                  <a:gd name="connsiteX80" fmla="*/ 2921 w 9650"/>
                  <a:gd name="connsiteY80" fmla="*/ 8838 h 9996"/>
                  <a:gd name="connsiteX81" fmla="*/ 3004 w 9650"/>
                  <a:gd name="connsiteY81" fmla="*/ 8800 h 9996"/>
                  <a:gd name="connsiteX82" fmla="*/ 3101 w 9650"/>
                  <a:gd name="connsiteY82" fmla="*/ 8768 h 9996"/>
                  <a:gd name="connsiteX83" fmla="*/ 3101 w 9650"/>
                  <a:gd name="connsiteY83" fmla="*/ 7945 h 9996"/>
                  <a:gd name="connsiteX84" fmla="*/ 934 w 9650"/>
                  <a:gd name="connsiteY84" fmla="*/ 8029 h 9996"/>
                  <a:gd name="connsiteX85" fmla="*/ 5 w 9650"/>
                  <a:gd name="connsiteY85" fmla="*/ 7679 h 9996"/>
                  <a:gd name="connsiteX86" fmla="*/ 2012 w 9650"/>
                  <a:gd name="connsiteY86" fmla="*/ 9452 h 9996"/>
                  <a:gd name="connsiteX87" fmla="*/ 5736 w 9650"/>
                  <a:gd name="connsiteY87" fmla="*/ 9979 h 9996"/>
                  <a:gd name="connsiteX88" fmla="*/ 8198 w 9650"/>
                  <a:gd name="connsiteY88" fmla="*/ 8949 h 9996"/>
                  <a:gd name="connsiteX0" fmla="*/ 8700 w 10205"/>
                  <a:gd name="connsiteY0" fmla="*/ 8953 h 10000"/>
                  <a:gd name="connsiteX1" fmla="*/ 10156 w 10205"/>
                  <a:gd name="connsiteY1" fmla="*/ 7158 h 10000"/>
                  <a:gd name="connsiteX2" fmla="*/ 9279 w 10205"/>
                  <a:gd name="connsiteY2" fmla="*/ 7158 h 10000"/>
                  <a:gd name="connsiteX3" fmla="*/ 9279 w 10205"/>
                  <a:gd name="connsiteY3" fmla="*/ 4003 h 10000"/>
                  <a:gd name="connsiteX4" fmla="*/ 7113 w 10205"/>
                  <a:gd name="connsiteY4" fmla="*/ 4003 h 10000"/>
                  <a:gd name="connsiteX5" fmla="*/ 7113 w 10205"/>
                  <a:gd name="connsiteY5" fmla="*/ 3700 h 10000"/>
                  <a:gd name="connsiteX6" fmla="*/ 8844 w 10205"/>
                  <a:gd name="connsiteY6" fmla="*/ 3700 h 10000"/>
                  <a:gd name="connsiteX7" fmla="*/ 8844 w 10205"/>
                  <a:gd name="connsiteY7" fmla="*/ 3392 h 10000"/>
                  <a:gd name="connsiteX8" fmla="*/ 7113 w 10205"/>
                  <a:gd name="connsiteY8" fmla="*/ 3392 h 10000"/>
                  <a:gd name="connsiteX9" fmla="*/ 7113 w 10205"/>
                  <a:gd name="connsiteY9" fmla="*/ 1324 h 10000"/>
                  <a:gd name="connsiteX10" fmla="*/ 4564 w 10205"/>
                  <a:gd name="connsiteY10" fmla="*/ 534 h 10000"/>
                  <a:gd name="connsiteX11" fmla="*/ 4564 w 10205"/>
                  <a:gd name="connsiteY11" fmla="*/ 5500 h 10000"/>
                  <a:gd name="connsiteX12" fmla="*/ 4160 w 10205"/>
                  <a:gd name="connsiteY12" fmla="*/ 5506 h 10000"/>
                  <a:gd name="connsiteX13" fmla="*/ 4160 w 10205"/>
                  <a:gd name="connsiteY13" fmla="*/ 1703 h 10000"/>
                  <a:gd name="connsiteX14" fmla="*/ 3303 w 10205"/>
                  <a:gd name="connsiteY14" fmla="*/ 1999 h 10000"/>
                  <a:gd name="connsiteX15" fmla="*/ 2841 w 10205"/>
                  <a:gd name="connsiteY15" fmla="*/ 1999 h 10000"/>
                  <a:gd name="connsiteX16" fmla="*/ 2841 w 10205"/>
                  <a:gd name="connsiteY16" fmla="*/ 0 h 10000"/>
                  <a:gd name="connsiteX17" fmla="*/ 2670 w 10205"/>
                  <a:gd name="connsiteY17" fmla="*/ 0 h 10000"/>
                  <a:gd name="connsiteX18" fmla="*/ 2670 w 10205"/>
                  <a:gd name="connsiteY18" fmla="*/ 1999 h 10000"/>
                  <a:gd name="connsiteX19" fmla="*/ 2278 w 10205"/>
                  <a:gd name="connsiteY19" fmla="*/ 1999 h 10000"/>
                  <a:gd name="connsiteX20" fmla="*/ 2278 w 10205"/>
                  <a:gd name="connsiteY20" fmla="*/ 2417 h 10000"/>
                  <a:gd name="connsiteX21" fmla="*/ 1571 w 10205"/>
                  <a:gd name="connsiteY21" fmla="*/ 2730 h 10000"/>
                  <a:gd name="connsiteX22" fmla="*/ 1571 w 10205"/>
                  <a:gd name="connsiteY22" fmla="*/ 4280 h 10000"/>
                  <a:gd name="connsiteX23" fmla="*/ 1193 w 10205"/>
                  <a:gd name="connsiteY23" fmla="*/ 4280 h 10000"/>
                  <a:gd name="connsiteX24" fmla="*/ 1193 w 10205"/>
                  <a:gd name="connsiteY24" fmla="*/ 4691 h 10000"/>
                  <a:gd name="connsiteX25" fmla="*/ 1571 w 10205"/>
                  <a:gd name="connsiteY25" fmla="*/ 4691 h 10000"/>
                  <a:gd name="connsiteX26" fmla="*/ 1571 w 10205"/>
                  <a:gd name="connsiteY26" fmla="*/ 5205 h 10000"/>
                  <a:gd name="connsiteX27" fmla="*/ 1193 w 10205"/>
                  <a:gd name="connsiteY27" fmla="*/ 5205 h 10000"/>
                  <a:gd name="connsiteX28" fmla="*/ 1193 w 10205"/>
                  <a:gd name="connsiteY28" fmla="*/ 5616 h 10000"/>
                  <a:gd name="connsiteX29" fmla="*/ 1571 w 10205"/>
                  <a:gd name="connsiteY29" fmla="*/ 5616 h 10000"/>
                  <a:gd name="connsiteX30" fmla="*/ 1571 w 10205"/>
                  <a:gd name="connsiteY30" fmla="*/ 6831 h 10000"/>
                  <a:gd name="connsiteX31" fmla="*/ 444 w 10205"/>
                  <a:gd name="connsiteY31" fmla="*/ 6831 h 10000"/>
                  <a:gd name="connsiteX32" fmla="*/ 444 w 10205"/>
                  <a:gd name="connsiteY32" fmla="*/ 7581 h 10000"/>
                  <a:gd name="connsiteX33" fmla="*/ 1022 w 10205"/>
                  <a:gd name="connsiteY33" fmla="*/ 7601 h 10000"/>
                  <a:gd name="connsiteX34" fmla="*/ 1805 w 10205"/>
                  <a:gd name="connsiteY34" fmla="*/ 7094 h 10000"/>
                  <a:gd name="connsiteX35" fmla="*/ 1798 w 10205"/>
                  <a:gd name="connsiteY35" fmla="*/ 7581 h 10000"/>
                  <a:gd name="connsiteX36" fmla="*/ 2519 w 10205"/>
                  <a:gd name="connsiteY36" fmla="*/ 7146 h 10000"/>
                  <a:gd name="connsiteX37" fmla="*/ 2519 w 10205"/>
                  <a:gd name="connsiteY37" fmla="*/ 7581 h 10000"/>
                  <a:gd name="connsiteX38" fmla="*/ 3232 w 10205"/>
                  <a:gd name="connsiteY38" fmla="*/ 7139 h 10000"/>
                  <a:gd name="connsiteX39" fmla="*/ 3238 w 10205"/>
                  <a:gd name="connsiteY39" fmla="*/ 7575 h 10000"/>
                  <a:gd name="connsiteX40" fmla="*/ 3924 w 10205"/>
                  <a:gd name="connsiteY40" fmla="*/ 7107 h 10000"/>
                  <a:gd name="connsiteX41" fmla="*/ 3924 w 10205"/>
                  <a:gd name="connsiteY41" fmla="*/ 8352 h 10000"/>
                  <a:gd name="connsiteX42" fmla="*/ 4004 w 10205"/>
                  <a:gd name="connsiteY42" fmla="*/ 8262 h 10000"/>
                  <a:gd name="connsiteX43" fmla="*/ 4081 w 10205"/>
                  <a:gd name="connsiteY43" fmla="*/ 8179 h 10000"/>
                  <a:gd name="connsiteX44" fmla="*/ 4177 w 10205"/>
                  <a:gd name="connsiteY44" fmla="*/ 8108 h 10000"/>
                  <a:gd name="connsiteX45" fmla="*/ 4282 w 10205"/>
                  <a:gd name="connsiteY45" fmla="*/ 8044 h 10000"/>
                  <a:gd name="connsiteX46" fmla="*/ 4387 w 10205"/>
                  <a:gd name="connsiteY46" fmla="*/ 8000 h 10000"/>
                  <a:gd name="connsiteX47" fmla="*/ 4501 w 10205"/>
                  <a:gd name="connsiteY47" fmla="*/ 7967 h 10000"/>
                  <a:gd name="connsiteX48" fmla="*/ 4621 w 10205"/>
                  <a:gd name="connsiteY48" fmla="*/ 7942 h 10000"/>
                  <a:gd name="connsiteX49" fmla="*/ 4757 w 10205"/>
                  <a:gd name="connsiteY49" fmla="*/ 7935 h 10000"/>
                  <a:gd name="connsiteX50" fmla="*/ 4944 w 10205"/>
                  <a:gd name="connsiteY50" fmla="*/ 7948 h 10000"/>
                  <a:gd name="connsiteX51" fmla="*/ 5130 w 10205"/>
                  <a:gd name="connsiteY51" fmla="*/ 7993 h 10000"/>
                  <a:gd name="connsiteX52" fmla="*/ 5279 w 10205"/>
                  <a:gd name="connsiteY52" fmla="*/ 8070 h 10000"/>
                  <a:gd name="connsiteX53" fmla="*/ 5431 w 10205"/>
                  <a:gd name="connsiteY53" fmla="*/ 8166 h 10000"/>
                  <a:gd name="connsiteX54" fmla="*/ 5559 w 10205"/>
                  <a:gd name="connsiteY54" fmla="*/ 8282 h 10000"/>
                  <a:gd name="connsiteX55" fmla="*/ 5643 w 10205"/>
                  <a:gd name="connsiteY55" fmla="*/ 8423 h 10000"/>
                  <a:gd name="connsiteX56" fmla="*/ 5722 w 10205"/>
                  <a:gd name="connsiteY56" fmla="*/ 8570 h 10000"/>
                  <a:gd name="connsiteX57" fmla="*/ 5749 w 10205"/>
                  <a:gd name="connsiteY57" fmla="*/ 8732 h 10000"/>
                  <a:gd name="connsiteX58" fmla="*/ 5785 w 10205"/>
                  <a:gd name="connsiteY58" fmla="*/ 8725 h 10000"/>
                  <a:gd name="connsiteX59" fmla="*/ 5813 w 10205"/>
                  <a:gd name="connsiteY59" fmla="*/ 8725 h 10000"/>
                  <a:gd name="connsiteX60" fmla="*/ 5842 w 10205"/>
                  <a:gd name="connsiteY60" fmla="*/ 8719 h 10000"/>
                  <a:gd name="connsiteX61" fmla="*/ 5870 w 10205"/>
                  <a:gd name="connsiteY61" fmla="*/ 8719 h 10000"/>
                  <a:gd name="connsiteX62" fmla="*/ 5907 w 10205"/>
                  <a:gd name="connsiteY62" fmla="*/ 8713 h 10000"/>
                  <a:gd name="connsiteX63" fmla="*/ 5940 w 10205"/>
                  <a:gd name="connsiteY63" fmla="*/ 8713 h 10000"/>
                  <a:gd name="connsiteX64" fmla="*/ 5970 w 10205"/>
                  <a:gd name="connsiteY64" fmla="*/ 8713 h 10000"/>
                  <a:gd name="connsiteX65" fmla="*/ 6007 w 10205"/>
                  <a:gd name="connsiteY65" fmla="*/ 8713 h 10000"/>
                  <a:gd name="connsiteX66" fmla="*/ 6155 w 10205"/>
                  <a:gd name="connsiteY66" fmla="*/ 8719 h 10000"/>
                  <a:gd name="connsiteX67" fmla="*/ 6291 w 10205"/>
                  <a:gd name="connsiteY67" fmla="*/ 8752 h 10000"/>
                  <a:gd name="connsiteX68" fmla="*/ 6427 w 10205"/>
                  <a:gd name="connsiteY68" fmla="*/ 8797 h 10000"/>
                  <a:gd name="connsiteX69" fmla="*/ 6549 w 10205"/>
                  <a:gd name="connsiteY69" fmla="*/ 8862 h 10000"/>
                  <a:gd name="connsiteX70" fmla="*/ 6662 w 10205"/>
                  <a:gd name="connsiteY70" fmla="*/ 8938 h 10000"/>
                  <a:gd name="connsiteX71" fmla="*/ 6763 w 10205"/>
                  <a:gd name="connsiteY71" fmla="*/ 9021 h 10000"/>
                  <a:gd name="connsiteX72" fmla="*/ 6842 w 10205"/>
                  <a:gd name="connsiteY72" fmla="*/ 9131 h 10000"/>
                  <a:gd name="connsiteX73" fmla="*/ 6914 w 10205"/>
                  <a:gd name="connsiteY73" fmla="*/ 9239 h 10000"/>
                  <a:gd name="connsiteX74" fmla="*/ 2841 w 10205"/>
                  <a:gd name="connsiteY74" fmla="*/ 9239 h 10000"/>
                  <a:gd name="connsiteX75" fmla="*/ 2883 w 10205"/>
                  <a:gd name="connsiteY75" fmla="*/ 9156 h 10000"/>
                  <a:gd name="connsiteX76" fmla="*/ 2940 w 10205"/>
                  <a:gd name="connsiteY76" fmla="*/ 9073 h 10000"/>
                  <a:gd name="connsiteX77" fmla="*/ 2998 w 10205"/>
                  <a:gd name="connsiteY77" fmla="*/ 9009 h 10000"/>
                  <a:gd name="connsiteX78" fmla="*/ 3073 w 10205"/>
                  <a:gd name="connsiteY78" fmla="*/ 8945 h 10000"/>
                  <a:gd name="connsiteX79" fmla="*/ 3146 w 10205"/>
                  <a:gd name="connsiteY79" fmla="*/ 8894 h 10000"/>
                  <a:gd name="connsiteX80" fmla="*/ 3232 w 10205"/>
                  <a:gd name="connsiteY80" fmla="*/ 8842 h 10000"/>
                  <a:gd name="connsiteX81" fmla="*/ 3318 w 10205"/>
                  <a:gd name="connsiteY81" fmla="*/ 8804 h 10000"/>
                  <a:gd name="connsiteX82" fmla="*/ 3418 w 10205"/>
                  <a:gd name="connsiteY82" fmla="*/ 8772 h 10000"/>
                  <a:gd name="connsiteX83" fmla="*/ 3418 w 10205"/>
                  <a:gd name="connsiteY83" fmla="*/ 7948 h 10000"/>
                  <a:gd name="connsiteX84" fmla="*/ 1173 w 10205"/>
                  <a:gd name="connsiteY84" fmla="*/ 8032 h 10000"/>
                  <a:gd name="connsiteX85" fmla="*/ 3 w 10205"/>
                  <a:gd name="connsiteY85" fmla="*/ 7682 h 10000"/>
                  <a:gd name="connsiteX86" fmla="*/ 2290 w 10205"/>
                  <a:gd name="connsiteY86" fmla="*/ 9456 h 10000"/>
                  <a:gd name="connsiteX87" fmla="*/ 6149 w 10205"/>
                  <a:gd name="connsiteY87" fmla="*/ 9983 h 10000"/>
                  <a:gd name="connsiteX88" fmla="*/ 8700 w 10205"/>
                  <a:gd name="connsiteY88" fmla="*/ 8953 h 10000"/>
                  <a:gd name="connsiteX0" fmla="*/ 8700 w 10205"/>
                  <a:gd name="connsiteY0" fmla="*/ 8953 h 10016"/>
                  <a:gd name="connsiteX1" fmla="*/ 10156 w 10205"/>
                  <a:gd name="connsiteY1" fmla="*/ 7158 h 10016"/>
                  <a:gd name="connsiteX2" fmla="*/ 9279 w 10205"/>
                  <a:gd name="connsiteY2" fmla="*/ 7158 h 10016"/>
                  <a:gd name="connsiteX3" fmla="*/ 9279 w 10205"/>
                  <a:gd name="connsiteY3" fmla="*/ 4003 h 10016"/>
                  <a:gd name="connsiteX4" fmla="*/ 7113 w 10205"/>
                  <a:gd name="connsiteY4" fmla="*/ 4003 h 10016"/>
                  <a:gd name="connsiteX5" fmla="*/ 7113 w 10205"/>
                  <a:gd name="connsiteY5" fmla="*/ 3700 h 10016"/>
                  <a:gd name="connsiteX6" fmla="*/ 8844 w 10205"/>
                  <a:gd name="connsiteY6" fmla="*/ 3700 h 10016"/>
                  <a:gd name="connsiteX7" fmla="*/ 8844 w 10205"/>
                  <a:gd name="connsiteY7" fmla="*/ 3392 h 10016"/>
                  <a:gd name="connsiteX8" fmla="*/ 7113 w 10205"/>
                  <a:gd name="connsiteY8" fmla="*/ 3392 h 10016"/>
                  <a:gd name="connsiteX9" fmla="*/ 7113 w 10205"/>
                  <a:gd name="connsiteY9" fmla="*/ 1324 h 10016"/>
                  <a:gd name="connsiteX10" fmla="*/ 4564 w 10205"/>
                  <a:gd name="connsiteY10" fmla="*/ 534 h 10016"/>
                  <a:gd name="connsiteX11" fmla="*/ 4564 w 10205"/>
                  <a:gd name="connsiteY11" fmla="*/ 5500 h 10016"/>
                  <a:gd name="connsiteX12" fmla="*/ 4160 w 10205"/>
                  <a:gd name="connsiteY12" fmla="*/ 5506 h 10016"/>
                  <a:gd name="connsiteX13" fmla="*/ 4160 w 10205"/>
                  <a:gd name="connsiteY13" fmla="*/ 1703 h 10016"/>
                  <a:gd name="connsiteX14" fmla="*/ 3303 w 10205"/>
                  <a:gd name="connsiteY14" fmla="*/ 1999 h 10016"/>
                  <a:gd name="connsiteX15" fmla="*/ 2841 w 10205"/>
                  <a:gd name="connsiteY15" fmla="*/ 1999 h 10016"/>
                  <a:gd name="connsiteX16" fmla="*/ 2841 w 10205"/>
                  <a:gd name="connsiteY16" fmla="*/ 0 h 10016"/>
                  <a:gd name="connsiteX17" fmla="*/ 2670 w 10205"/>
                  <a:gd name="connsiteY17" fmla="*/ 0 h 10016"/>
                  <a:gd name="connsiteX18" fmla="*/ 2670 w 10205"/>
                  <a:gd name="connsiteY18" fmla="*/ 1999 h 10016"/>
                  <a:gd name="connsiteX19" fmla="*/ 2278 w 10205"/>
                  <a:gd name="connsiteY19" fmla="*/ 1999 h 10016"/>
                  <a:gd name="connsiteX20" fmla="*/ 2278 w 10205"/>
                  <a:gd name="connsiteY20" fmla="*/ 2417 h 10016"/>
                  <a:gd name="connsiteX21" fmla="*/ 1571 w 10205"/>
                  <a:gd name="connsiteY21" fmla="*/ 2730 h 10016"/>
                  <a:gd name="connsiteX22" fmla="*/ 1571 w 10205"/>
                  <a:gd name="connsiteY22" fmla="*/ 4280 h 10016"/>
                  <a:gd name="connsiteX23" fmla="*/ 1193 w 10205"/>
                  <a:gd name="connsiteY23" fmla="*/ 4280 h 10016"/>
                  <a:gd name="connsiteX24" fmla="*/ 1193 w 10205"/>
                  <a:gd name="connsiteY24" fmla="*/ 4691 h 10016"/>
                  <a:gd name="connsiteX25" fmla="*/ 1571 w 10205"/>
                  <a:gd name="connsiteY25" fmla="*/ 4691 h 10016"/>
                  <a:gd name="connsiteX26" fmla="*/ 1571 w 10205"/>
                  <a:gd name="connsiteY26" fmla="*/ 5205 h 10016"/>
                  <a:gd name="connsiteX27" fmla="*/ 1193 w 10205"/>
                  <a:gd name="connsiteY27" fmla="*/ 5205 h 10016"/>
                  <a:gd name="connsiteX28" fmla="*/ 1193 w 10205"/>
                  <a:gd name="connsiteY28" fmla="*/ 5616 h 10016"/>
                  <a:gd name="connsiteX29" fmla="*/ 1571 w 10205"/>
                  <a:gd name="connsiteY29" fmla="*/ 5616 h 10016"/>
                  <a:gd name="connsiteX30" fmla="*/ 1571 w 10205"/>
                  <a:gd name="connsiteY30" fmla="*/ 6831 h 10016"/>
                  <a:gd name="connsiteX31" fmla="*/ 444 w 10205"/>
                  <a:gd name="connsiteY31" fmla="*/ 6831 h 10016"/>
                  <a:gd name="connsiteX32" fmla="*/ 444 w 10205"/>
                  <a:gd name="connsiteY32" fmla="*/ 7581 h 10016"/>
                  <a:gd name="connsiteX33" fmla="*/ 1022 w 10205"/>
                  <a:gd name="connsiteY33" fmla="*/ 7601 h 10016"/>
                  <a:gd name="connsiteX34" fmla="*/ 1805 w 10205"/>
                  <a:gd name="connsiteY34" fmla="*/ 7094 h 10016"/>
                  <a:gd name="connsiteX35" fmla="*/ 1798 w 10205"/>
                  <a:gd name="connsiteY35" fmla="*/ 7581 h 10016"/>
                  <a:gd name="connsiteX36" fmla="*/ 2519 w 10205"/>
                  <a:gd name="connsiteY36" fmla="*/ 7146 h 10016"/>
                  <a:gd name="connsiteX37" fmla="*/ 2519 w 10205"/>
                  <a:gd name="connsiteY37" fmla="*/ 7581 h 10016"/>
                  <a:gd name="connsiteX38" fmla="*/ 3232 w 10205"/>
                  <a:gd name="connsiteY38" fmla="*/ 7139 h 10016"/>
                  <a:gd name="connsiteX39" fmla="*/ 3238 w 10205"/>
                  <a:gd name="connsiteY39" fmla="*/ 7575 h 10016"/>
                  <a:gd name="connsiteX40" fmla="*/ 3924 w 10205"/>
                  <a:gd name="connsiteY40" fmla="*/ 7107 h 10016"/>
                  <a:gd name="connsiteX41" fmla="*/ 3924 w 10205"/>
                  <a:gd name="connsiteY41" fmla="*/ 8352 h 10016"/>
                  <a:gd name="connsiteX42" fmla="*/ 4004 w 10205"/>
                  <a:gd name="connsiteY42" fmla="*/ 8262 h 10016"/>
                  <a:gd name="connsiteX43" fmla="*/ 4081 w 10205"/>
                  <a:gd name="connsiteY43" fmla="*/ 8179 h 10016"/>
                  <a:gd name="connsiteX44" fmla="*/ 4177 w 10205"/>
                  <a:gd name="connsiteY44" fmla="*/ 8108 h 10016"/>
                  <a:gd name="connsiteX45" fmla="*/ 4282 w 10205"/>
                  <a:gd name="connsiteY45" fmla="*/ 8044 h 10016"/>
                  <a:gd name="connsiteX46" fmla="*/ 4387 w 10205"/>
                  <a:gd name="connsiteY46" fmla="*/ 8000 h 10016"/>
                  <a:gd name="connsiteX47" fmla="*/ 4501 w 10205"/>
                  <a:gd name="connsiteY47" fmla="*/ 7967 h 10016"/>
                  <a:gd name="connsiteX48" fmla="*/ 4621 w 10205"/>
                  <a:gd name="connsiteY48" fmla="*/ 7942 h 10016"/>
                  <a:gd name="connsiteX49" fmla="*/ 4757 w 10205"/>
                  <a:gd name="connsiteY49" fmla="*/ 7935 h 10016"/>
                  <a:gd name="connsiteX50" fmla="*/ 4944 w 10205"/>
                  <a:gd name="connsiteY50" fmla="*/ 7948 h 10016"/>
                  <a:gd name="connsiteX51" fmla="*/ 5130 w 10205"/>
                  <a:gd name="connsiteY51" fmla="*/ 7993 h 10016"/>
                  <a:gd name="connsiteX52" fmla="*/ 5279 w 10205"/>
                  <a:gd name="connsiteY52" fmla="*/ 8070 h 10016"/>
                  <a:gd name="connsiteX53" fmla="*/ 5431 w 10205"/>
                  <a:gd name="connsiteY53" fmla="*/ 8166 h 10016"/>
                  <a:gd name="connsiteX54" fmla="*/ 5559 w 10205"/>
                  <a:gd name="connsiteY54" fmla="*/ 8282 h 10016"/>
                  <a:gd name="connsiteX55" fmla="*/ 5643 w 10205"/>
                  <a:gd name="connsiteY55" fmla="*/ 8423 h 10016"/>
                  <a:gd name="connsiteX56" fmla="*/ 5722 w 10205"/>
                  <a:gd name="connsiteY56" fmla="*/ 8570 h 10016"/>
                  <a:gd name="connsiteX57" fmla="*/ 5749 w 10205"/>
                  <a:gd name="connsiteY57" fmla="*/ 8732 h 10016"/>
                  <a:gd name="connsiteX58" fmla="*/ 5785 w 10205"/>
                  <a:gd name="connsiteY58" fmla="*/ 8725 h 10016"/>
                  <a:gd name="connsiteX59" fmla="*/ 5813 w 10205"/>
                  <a:gd name="connsiteY59" fmla="*/ 8725 h 10016"/>
                  <a:gd name="connsiteX60" fmla="*/ 5842 w 10205"/>
                  <a:gd name="connsiteY60" fmla="*/ 8719 h 10016"/>
                  <a:gd name="connsiteX61" fmla="*/ 5870 w 10205"/>
                  <a:gd name="connsiteY61" fmla="*/ 8719 h 10016"/>
                  <a:gd name="connsiteX62" fmla="*/ 5907 w 10205"/>
                  <a:gd name="connsiteY62" fmla="*/ 8713 h 10016"/>
                  <a:gd name="connsiteX63" fmla="*/ 5940 w 10205"/>
                  <a:gd name="connsiteY63" fmla="*/ 8713 h 10016"/>
                  <a:gd name="connsiteX64" fmla="*/ 5970 w 10205"/>
                  <a:gd name="connsiteY64" fmla="*/ 8713 h 10016"/>
                  <a:gd name="connsiteX65" fmla="*/ 6007 w 10205"/>
                  <a:gd name="connsiteY65" fmla="*/ 8713 h 10016"/>
                  <a:gd name="connsiteX66" fmla="*/ 6155 w 10205"/>
                  <a:gd name="connsiteY66" fmla="*/ 8719 h 10016"/>
                  <a:gd name="connsiteX67" fmla="*/ 6291 w 10205"/>
                  <a:gd name="connsiteY67" fmla="*/ 8752 h 10016"/>
                  <a:gd name="connsiteX68" fmla="*/ 6427 w 10205"/>
                  <a:gd name="connsiteY68" fmla="*/ 8797 h 10016"/>
                  <a:gd name="connsiteX69" fmla="*/ 6549 w 10205"/>
                  <a:gd name="connsiteY69" fmla="*/ 8862 h 10016"/>
                  <a:gd name="connsiteX70" fmla="*/ 6662 w 10205"/>
                  <a:gd name="connsiteY70" fmla="*/ 8938 h 10016"/>
                  <a:gd name="connsiteX71" fmla="*/ 6763 w 10205"/>
                  <a:gd name="connsiteY71" fmla="*/ 9021 h 10016"/>
                  <a:gd name="connsiteX72" fmla="*/ 6842 w 10205"/>
                  <a:gd name="connsiteY72" fmla="*/ 9131 h 10016"/>
                  <a:gd name="connsiteX73" fmla="*/ 6914 w 10205"/>
                  <a:gd name="connsiteY73" fmla="*/ 9239 h 10016"/>
                  <a:gd name="connsiteX74" fmla="*/ 2841 w 10205"/>
                  <a:gd name="connsiteY74" fmla="*/ 9239 h 10016"/>
                  <a:gd name="connsiteX75" fmla="*/ 2883 w 10205"/>
                  <a:gd name="connsiteY75" fmla="*/ 9156 h 10016"/>
                  <a:gd name="connsiteX76" fmla="*/ 2940 w 10205"/>
                  <a:gd name="connsiteY76" fmla="*/ 9073 h 10016"/>
                  <a:gd name="connsiteX77" fmla="*/ 2998 w 10205"/>
                  <a:gd name="connsiteY77" fmla="*/ 9009 h 10016"/>
                  <a:gd name="connsiteX78" fmla="*/ 3073 w 10205"/>
                  <a:gd name="connsiteY78" fmla="*/ 8945 h 10016"/>
                  <a:gd name="connsiteX79" fmla="*/ 3146 w 10205"/>
                  <a:gd name="connsiteY79" fmla="*/ 8894 h 10016"/>
                  <a:gd name="connsiteX80" fmla="*/ 3232 w 10205"/>
                  <a:gd name="connsiteY80" fmla="*/ 8842 h 10016"/>
                  <a:gd name="connsiteX81" fmla="*/ 3318 w 10205"/>
                  <a:gd name="connsiteY81" fmla="*/ 8804 h 10016"/>
                  <a:gd name="connsiteX82" fmla="*/ 3418 w 10205"/>
                  <a:gd name="connsiteY82" fmla="*/ 8772 h 10016"/>
                  <a:gd name="connsiteX83" fmla="*/ 3418 w 10205"/>
                  <a:gd name="connsiteY83" fmla="*/ 7948 h 10016"/>
                  <a:gd name="connsiteX84" fmla="*/ 1173 w 10205"/>
                  <a:gd name="connsiteY84" fmla="*/ 8032 h 10016"/>
                  <a:gd name="connsiteX85" fmla="*/ 3 w 10205"/>
                  <a:gd name="connsiteY85" fmla="*/ 7682 h 10016"/>
                  <a:gd name="connsiteX86" fmla="*/ 2290 w 10205"/>
                  <a:gd name="connsiteY86" fmla="*/ 9456 h 10016"/>
                  <a:gd name="connsiteX87" fmla="*/ 6149 w 10205"/>
                  <a:gd name="connsiteY87" fmla="*/ 9983 h 10016"/>
                  <a:gd name="connsiteX88" fmla="*/ 8700 w 10205"/>
                  <a:gd name="connsiteY88" fmla="*/ 8953 h 10016"/>
                  <a:gd name="connsiteX0" fmla="*/ 8700 w 10205"/>
                  <a:gd name="connsiteY0" fmla="*/ 8953 h 10036"/>
                  <a:gd name="connsiteX1" fmla="*/ 10156 w 10205"/>
                  <a:gd name="connsiteY1" fmla="*/ 7158 h 10036"/>
                  <a:gd name="connsiteX2" fmla="*/ 9279 w 10205"/>
                  <a:gd name="connsiteY2" fmla="*/ 7158 h 10036"/>
                  <a:gd name="connsiteX3" fmla="*/ 9279 w 10205"/>
                  <a:gd name="connsiteY3" fmla="*/ 4003 h 10036"/>
                  <a:gd name="connsiteX4" fmla="*/ 7113 w 10205"/>
                  <a:gd name="connsiteY4" fmla="*/ 4003 h 10036"/>
                  <a:gd name="connsiteX5" fmla="*/ 7113 w 10205"/>
                  <a:gd name="connsiteY5" fmla="*/ 3700 h 10036"/>
                  <a:gd name="connsiteX6" fmla="*/ 8844 w 10205"/>
                  <a:gd name="connsiteY6" fmla="*/ 3700 h 10036"/>
                  <a:gd name="connsiteX7" fmla="*/ 8844 w 10205"/>
                  <a:gd name="connsiteY7" fmla="*/ 3392 h 10036"/>
                  <a:gd name="connsiteX8" fmla="*/ 7113 w 10205"/>
                  <a:gd name="connsiteY8" fmla="*/ 3392 h 10036"/>
                  <a:gd name="connsiteX9" fmla="*/ 7113 w 10205"/>
                  <a:gd name="connsiteY9" fmla="*/ 1324 h 10036"/>
                  <a:gd name="connsiteX10" fmla="*/ 4564 w 10205"/>
                  <a:gd name="connsiteY10" fmla="*/ 534 h 10036"/>
                  <a:gd name="connsiteX11" fmla="*/ 4564 w 10205"/>
                  <a:gd name="connsiteY11" fmla="*/ 5500 h 10036"/>
                  <a:gd name="connsiteX12" fmla="*/ 4160 w 10205"/>
                  <a:gd name="connsiteY12" fmla="*/ 5506 h 10036"/>
                  <a:gd name="connsiteX13" fmla="*/ 4160 w 10205"/>
                  <a:gd name="connsiteY13" fmla="*/ 1703 h 10036"/>
                  <a:gd name="connsiteX14" fmla="*/ 3303 w 10205"/>
                  <a:gd name="connsiteY14" fmla="*/ 1999 h 10036"/>
                  <a:gd name="connsiteX15" fmla="*/ 2841 w 10205"/>
                  <a:gd name="connsiteY15" fmla="*/ 1999 h 10036"/>
                  <a:gd name="connsiteX16" fmla="*/ 2841 w 10205"/>
                  <a:gd name="connsiteY16" fmla="*/ 0 h 10036"/>
                  <a:gd name="connsiteX17" fmla="*/ 2670 w 10205"/>
                  <a:gd name="connsiteY17" fmla="*/ 0 h 10036"/>
                  <a:gd name="connsiteX18" fmla="*/ 2670 w 10205"/>
                  <a:gd name="connsiteY18" fmla="*/ 1999 h 10036"/>
                  <a:gd name="connsiteX19" fmla="*/ 2278 w 10205"/>
                  <a:gd name="connsiteY19" fmla="*/ 1999 h 10036"/>
                  <a:gd name="connsiteX20" fmla="*/ 2278 w 10205"/>
                  <a:gd name="connsiteY20" fmla="*/ 2417 h 10036"/>
                  <a:gd name="connsiteX21" fmla="*/ 1571 w 10205"/>
                  <a:gd name="connsiteY21" fmla="*/ 2730 h 10036"/>
                  <a:gd name="connsiteX22" fmla="*/ 1571 w 10205"/>
                  <a:gd name="connsiteY22" fmla="*/ 4280 h 10036"/>
                  <a:gd name="connsiteX23" fmla="*/ 1193 w 10205"/>
                  <a:gd name="connsiteY23" fmla="*/ 4280 h 10036"/>
                  <a:gd name="connsiteX24" fmla="*/ 1193 w 10205"/>
                  <a:gd name="connsiteY24" fmla="*/ 4691 h 10036"/>
                  <a:gd name="connsiteX25" fmla="*/ 1571 w 10205"/>
                  <a:gd name="connsiteY25" fmla="*/ 4691 h 10036"/>
                  <a:gd name="connsiteX26" fmla="*/ 1571 w 10205"/>
                  <a:gd name="connsiteY26" fmla="*/ 5205 h 10036"/>
                  <a:gd name="connsiteX27" fmla="*/ 1193 w 10205"/>
                  <a:gd name="connsiteY27" fmla="*/ 5205 h 10036"/>
                  <a:gd name="connsiteX28" fmla="*/ 1193 w 10205"/>
                  <a:gd name="connsiteY28" fmla="*/ 5616 h 10036"/>
                  <a:gd name="connsiteX29" fmla="*/ 1571 w 10205"/>
                  <a:gd name="connsiteY29" fmla="*/ 5616 h 10036"/>
                  <a:gd name="connsiteX30" fmla="*/ 1571 w 10205"/>
                  <a:gd name="connsiteY30" fmla="*/ 6831 h 10036"/>
                  <a:gd name="connsiteX31" fmla="*/ 444 w 10205"/>
                  <a:gd name="connsiteY31" fmla="*/ 6831 h 10036"/>
                  <a:gd name="connsiteX32" fmla="*/ 444 w 10205"/>
                  <a:gd name="connsiteY32" fmla="*/ 7581 h 10036"/>
                  <a:gd name="connsiteX33" fmla="*/ 1022 w 10205"/>
                  <a:gd name="connsiteY33" fmla="*/ 7601 h 10036"/>
                  <a:gd name="connsiteX34" fmla="*/ 1805 w 10205"/>
                  <a:gd name="connsiteY34" fmla="*/ 7094 h 10036"/>
                  <a:gd name="connsiteX35" fmla="*/ 1798 w 10205"/>
                  <a:gd name="connsiteY35" fmla="*/ 7581 h 10036"/>
                  <a:gd name="connsiteX36" fmla="*/ 2519 w 10205"/>
                  <a:gd name="connsiteY36" fmla="*/ 7146 h 10036"/>
                  <a:gd name="connsiteX37" fmla="*/ 2519 w 10205"/>
                  <a:gd name="connsiteY37" fmla="*/ 7581 h 10036"/>
                  <a:gd name="connsiteX38" fmla="*/ 3232 w 10205"/>
                  <a:gd name="connsiteY38" fmla="*/ 7139 h 10036"/>
                  <a:gd name="connsiteX39" fmla="*/ 3238 w 10205"/>
                  <a:gd name="connsiteY39" fmla="*/ 7575 h 10036"/>
                  <a:gd name="connsiteX40" fmla="*/ 3924 w 10205"/>
                  <a:gd name="connsiteY40" fmla="*/ 7107 h 10036"/>
                  <a:gd name="connsiteX41" fmla="*/ 3924 w 10205"/>
                  <a:gd name="connsiteY41" fmla="*/ 8352 h 10036"/>
                  <a:gd name="connsiteX42" fmla="*/ 4004 w 10205"/>
                  <a:gd name="connsiteY42" fmla="*/ 8262 h 10036"/>
                  <a:gd name="connsiteX43" fmla="*/ 4081 w 10205"/>
                  <a:gd name="connsiteY43" fmla="*/ 8179 h 10036"/>
                  <a:gd name="connsiteX44" fmla="*/ 4177 w 10205"/>
                  <a:gd name="connsiteY44" fmla="*/ 8108 h 10036"/>
                  <a:gd name="connsiteX45" fmla="*/ 4282 w 10205"/>
                  <a:gd name="connsiteY45" fmla="*/ 8044 h 10036"/>
                  <a:gd name="connsiteX46" fmla="*/ 4387 w 10205"/>
                  <a:gd name="connsiteY46" fmla="*/ 8000 h 10036"/>
                  <a:gd name="connsiteX47" fmla="*/ 4501 w 10205"/>
                  <a:gd name="connsiteY47" fmla="*/ 7967 h 10036"/>
                  <a:gd name="connsiteX48" fmla="*/ 4621 w 10205"/>
                  <a:gd name="connsiteY48" fmla="*/ 7942 h 10036"/>
                  <a:gd name="connsiteX49" fmla="*/ 4757 w 10205"/>
                  <a:gd name="connsiteY49" fmla="*/ 7935 h 10036"/>
                  <a:gd name="connsiteX50" fmla="*/ 4944 w 10205"/>
                  <a:gd name="connsiteY50" fmla="*/ 7948 h 10036"/>
                  <a:gd name="connsiteX51" fmla="*/ 5130 w 10205"/>
                  <a:gd name="connsiteY51" fmla="*/ 7993 h 10036"/>
                  <a:gd name="connsiteX52" fmla="*/ 5279 w 10205"/>
                  <a:gd name="connsiteY52" fmla="*/ 8070 h 10036"/>
                  <a:gd name="connsiteX53" fmla="*/ 5431 w 10205"/>
                  <a:gd name="connsiteY53" fmla="*/ 8166 h 10036"/>
                  <a:gd name="connsiteX54" fmla="*/ 5559 w 10205"/>
                  <a:gd name="connsiteY54" fmla="*/ 8282 h 10036"/>
                  <a:gd name="connsiteX55" fmla="*/ 5643 w 10205"/>
                  <a:gd name="connsiteY55" fmla="*/ 8423 h 10036"/>
                  <a:gd name="connsiteX56" fmla="*/ 5722 w 10205"/>
                  <a:gd name="connsiteY56" fmla="*/ 8570 h 10036"/>
                  <a:gd name="connsiteX57" fmla="*/ 5749 w 10205"/>
                  <a:gd name="connsiteY57" fmla="*/ 8732 h 10036"/>
                  <a:gd name="connsiteX58" fmla="*/ 5785 w 10205"/>
                  <a:gd name="connsiteY58" fmla="*/ 8725 h 10036"/>
                  <a:gd name="connsiteX59" fmla="*/ 5813 w 10205"/>
                  <a:gd name="connsiteY59" fmla="*/ 8725 h 10036"/>
                  <a:gd name="connsiteX60" fmla="*/ 5842 w 10205"/>
                  <a:gd name="connsiteY60" fmla="*/ 8719 h 10036"/>
                  <a:gd name="connsiteX61" fmla="*/ 5870 w 10205"/>
                  <a:gd name="connsiteY61" fmla="*/ 8719 h 10036"/>
                  <a:gd name="connsiteX62" fmla="*/ 5907 w 10205"/>
                  <a:gd name="connsiteY62" fmla="*/ 8713 h 10036"/>
                  <a:gd name="connsiteX63" fmla="*/ 5940 w 10205"/>
                  <a:gd name="connsiteY63" fmla="*/ 8713 h 10036"/>
                  <a:gd name="connsiteX64" fmla="*/ 5970 w 10205"/>
                  <a:gd name="connsiteY64" fmla="*/ 8713 h 10036"/>
                  <a:gd name="connsiteX65" fmla="*/ 6007 w 10205"/>
                  <a:gd name="connsiteY65" fmla="*/ 8713 h 10036"/>
                  <a:gd name="connsiteX66" fmla="*/ 6155 w 10205"/>
                  <a:gd name="connsiteY66" fmla="*/ 8719 h 10036"/>
                  <a:gd name="connsiteX67" fmla="*/ 6291 w 10205"/>
                  <a:gd name="connsiteY67" fmla="*/ 8752 h 10036"/>
                  <a:gd name="connsiteX68" fmla="*/ 6427 w 10205"/>
                  <a:gd name="connsiteY68" fmla="*/ 8797 h 10036"/>
                  <a:gd name="connsiteX69" fmla="*/ 6549 w 10205"/>
                  <a:gd name="connsiteY69" fmla="*/ 8862 h 10036"/>
                  <a:gd name="connsiteX70" fmla="*/ 6662 w 10205"/>
                  <a:gd name="connsiteY70" fmla="*/ 8938 h 10036"/>
                  <a:gd name="connsiteX71" fmla="*/ 6763 w 10205"/>
                  <a:gd name="connsiteY71" fmla="*/ 9021 h 10036"/>
                  <a:gd name="connsiteX72" fmla="*/ 6842 w 10205"/>
                  <a:gd name="connsiteY72" fmla="*/ 9131 h 10036"/>
                  <a:gd name="connsiteX73" fmla="*/ 6914 w 10205"/>
                  <a:gd name="connsiteY73" fmla="*/ 9239 h 10036"/>
                  <a:gd name="connsiteX74" fmla="*/ 2841 w 10205"/>
                  <a:gd name="connsiteY74" fmla="*/ 9239 h 10036"/>
                  <a:gd name="connsiteX75" fmla="*/ 2883 w 10205"/>
                  <a:gd name="connsiteY75" fmla="*/ 9156 h 10036"/>
                  <a:gd name="connsiteX76" fmla="*/ 2940 w 10205"/>
                  <a:gd name="connsiteY76" fmla="*/ 9073 h 10036"/>
                  <a:gd name="connsiteX77" fmla="*/ 2998 w 10205"/>
                  <a:gd name="connsiteY77" fmla="*/ 9009 h 10036"/>
                  <a:gd name="connsiteX78" fmla="*/ 3073 w 10205"/>
                  <a:gd name="connsiteY78" fmla="*/ 8945 h 10036"/>
                  <a:gd name="connsiteX79" fmla="*/ 3146 w 10205"/>
                  <a:gd name="connsiteY79" fmla="*/ 8894 h 10036"/>
                  <a:gd name="connsiteX80" fmla="*/ 3232 w 10205"/>
                  <a:gd name="connsiteY80" fmla="*/ 8842 h 10036"/>
                  <a:gd name="connsiteX81" fmla="*/ 3318 w 10205"/>
                  <a:gd name="connsiteY81" fmla="*/ 8804 h 10036"/>
                  <a:gd name="connsiteX82" fmla="*/ 3418 w 10205"/>
                  <a:gd name="connsiteY82" fmla="*/ 8772 h 10036"/>
                  <a:gd name="connsiteX83" fmla="*/ 3418 w 10205"/>
                  <a:gd name="connsiteY83" fmla="*/ 7948 h 10036"/>
                  <a:gd name="connsiteX84" fmla="*/ 1173 w 10205"/>
                  <a:gd name="connsiteY84" fmla="*/ 8032 h 10036"/>
                  <a:gd name="connsiteX85" fmla="*/ 3 w 10205"/>
                  <a:gd name="connsiteY85" fmla="*/ 7682 h 10036"/>
                  <a:gd name="connsiteX86" fmla="*/ 2290 w 10205"/>
                  <a:gd name="connsiteY86" fmla="*/ 9456 h 10036"/>
                  <a:gd name="connsiteX87" fmla="*/ 6149 w 10205"/>
                  <a:gd name="connsiteY87" fmla="*/ 9983 h 10036"/>
                  <a:gd name="connsiteX88" fmla="*/ 8700 w 10205"/>
                  <a:gd name="connsiteY88" fmla="*/ 8953 h 10036"/>
                  <a:gd name="connsiteX0" fmla="*/ 8700 w 10207"/>
                  <a:gd name="connsiteY0" fmla="*/ 8953 h 10105"/>
                  <a:gd name="connsiteX1" fmla="*/ 10156 w 10207"/>
                  <a:gd name="connsiteY1" fmla="*/ 7158 h 10105"/>
                  <a:gd name="connsiteX2" fmla="*/ 9279 w 10207"/>
                  <a:gd name="connsiteY2" fmla="*/ 7158 h 10105"/>
                  <a:gd name="connsiteX3" fmla="*/ 9279 w 10207"/>
                  <a:gd name="connsiteY3" fmla="*/ 4003 h 10105"/>
                  <a:gd name="connsiteX4" fmla="*/ 7113 w 10207"/>
                  <a:gd name="connsiteY4" fmla="*/ 4003 h 10105"/>
                  <a:gd name="connsiteX5" fmla="*/ 7113 w 10207"/>
                  <a:gd name="connsiteY5" fmla="*/ 3700 h 10105"/>
                  <a:gd name="connsiteX6" fmla="*/ 8844 w 10207"/>
                  <a:gd name="connsiteY6" fmla="*/ 3700 h 10105"/>
                  <a:gd name="connsiteX7" fmla="*/ 8844 w 10207"/>
                  <a:gd name="connsiteY7" fmla="*/ 3392 h 10105"/>
                  <a:gd name="connsiteX8" fmla="*/ 7113 w 10207"/>
                  <a:gd name="connsiteY8" fmla="*/ 3392 h 10105"/>
                  <a:gd name="connsiteX9" fmla="*/ 7113 w 10207"/>
                  <a:gd name="connsiteY9" fmla="*/ 1324 h 10105"/>
                  <a:gd name="connsiteX10" fmla="*/ 4564 w 10207"/>
                  <a:gd name="connsiteY10" fmla="*/ 534 h 10105"/>
                  <a:gd name="connsiteX11" fmla="*/ 4564 w 10207"/>
                  <a:gd name="connsiteY11" fmla="*/ 5500 h 10105"/>
                  <a:gd name="connsiteX12" fmla="*/ 4160 w 10207"/>
                  <a:gd name="connsiteY12" fmla="*/ 5506 h 10105"/>
                  <a:gd name="connsiteX13" fmla="*/ 4160 w 10207"/>
                  <a:gd name="connsiteY13" fmla="*/ 1703 h 10105"/>
                  <a:gd name="connsiteX14" fmla="*/ 3303 w 10207"/>
                  <a:gd name="connsiteY14" fmla="*/ 1999 h 10105"/>
                  <a:gd name="connsiteX15" fmla="*/ 2841 w 10207"/>
                  <a:gd name="connsiteY15" fmla="*/ 1999 h 10105"/>
                  <a:gd name="connsiteX16" fmla="*/ 2841 w 10207"/>
                  <a:gd name="connsiteY16" fmla="*/ 0 h 10105"/>
                  <a:gd name="connsiteX17" fmla="*/ 2670 w 10207"/>
                  <a:gd name="connsiteY17" fmla="*/ 0 h 10105"/>
                  <a:gd name="connsiteX18" fmla="*/ 2670 w 10207"/>
                  <a:gd name="connsiteY18" fmla="*/ 1999 h 10105"/>
                  <a:gd name="connsiteX19" fmla="*/ 2278 w 10207"/>
                  <a:gd name="connsiteY19" fmla="*/ 1999 h 10105"/>
                  <a:gd name="connsiteX20" fmla="*/ 2278 w 10207"/>
                  <a:gd name="connsiteY20" fmla="*/ 2417 h 10105"/>
                  <a:gd name="connsiteX21" fmla="*/ 1571 w 10207"/>
                  <a:gd name="connsiteY21" fmla="*/ 2730 h 10105"/>
                  <a:gd name="connsiteX22" fmla="*/ 1571 w 10207"/>
                  <a:gd name="connsiteY22" fmla="*/ 4280 h 10105"/>
                  <a:gd name="connsiteX23" fmla="*/ 1193 w 10207"/>
                  <a:gd name="connsiteY23" fmla="*/ 4280 h 10105"/>
                  <a:gd name="connsiteX24" fmla="*/ 1193 w 10207"/>
                  <a:gd name="connsiteY24" fmla="*/ 4691 h 10105"/>
                  <a:gd name="connsiteX25" fmla="*/ 1571 w 10207"/>
                  <a:gd name="connsiteY25" fmla="*/ 4691 h 10105"/>
                  <a:gd name="connsiteX26" fmla="*/ 1571 w 10207"/>
                  <a:gd name="connsiteY26" fmla="*/ 5205 h 10105"/>
                  <a:gd name="connsiteX27" fmla="*/ 1193 w 10207"/>
                  <a:gd name="connsiteY27" fmla="*/ 5205 h 10105"/>
                  <a:gd name="connsiteX28" fmla="*/ 1193 w 10207"/>
                  <a:gd name="connsiteY28" fmla="*/ 5616 h 10105"/>
                  <a:gd name="connsiteX29" fmla="*/ 1571 w 10207"/>
                  <a:gd name="connsiteY29" fmla="*/ 5616 h 10105"/>
                  <a:gd name="connsiteX30" fmla="*/ 1571 w 10207"/>
                  <a:gd name="connsiteY30" fmla="*/ 6831 h 10105"/>
                  <a:gd name="connsiteX31" fmla="*/ 444 w 10207"/>
                  <a:gd name="connsiteY31" fmla="*/ 6831 h 10105"/>
                  <a:gd name="connsiteX32" fmla="*/ 444 w 10207"/>
                  <a:gd name="connsiteY32" fmla="*/ 7581 h 10105"/>
                  <a:gd name="connsiteX33" fmla="*/ 1022 w 10207"/>
                  <a:gd name="connsiteY33" fmla="*/ 7601 h 10105"/>
                  <a:gd name="connsiteX34" fmla="*/ 1805 w 10207"/>
                  <a:gd name="connsiteY34" fmla="*/ 7094 h 10105"/>
                  <a:gd name="connsiteX35" fmla="*/ 1798 w 10207"/>
                  <a:gd name="connsiteY35" fmla="*/ 7581 h 10105"/>
                  <a:gd name="connsiteX36" fmla="*/ 2519 w 10207"/>
                  <a:gd name="connsiteY36" fmla="*/ 7146 h 10105"/>
                  <a:gd name="connsiteX37" fmla="*/ 2519 w 10207"/>
                  <a:gd name="connsiteY37" fmla="*/ 7581 h 10105"/>
                  <a:gd name="connsiteX38" fmla="*/ 3232 w 10207"/>
                  <a:gd name="connsiteY38" fmla="*/ 7139 h 10105"/>
                  <a:gd name="connsiteX39" fmla="*/ 3238 w 10207"/>
                  <a:gd name="connsiteY39" fmla="*/ 7575 h 10105"/>
                  <a:gd name="connsiteX40" fmla="*/ 3924 w 10207"/>
                  <a:gd name="connsiteY40" fmla="*/ 7107 h 10105"/>
                  <a:gd name="connsiteX41" fmla="*/ 3924 w 10207"/>
                  <a:gd name="connsiteY41" fmla="*/ 8352 h 10105"/>
                  <a:gd name="connsiteX42" fmla="*/ 4004 w 10207"/>
                  <a:gd name="connsiteY42" fmla="*/ 8262 h 10105"/>
                  <a:gd name="connsiteX43" fmla="*/ 4081 w 10207"/>
                  <a:gd name="connsiteY43" fmla="*/ 8179 h 10105"/>
                  <a:gd name="connsiteX44" fmla="*/ 4177 w 10207"/>
                  <a:gd name="connsiteY44" fmla="*/ 8108 h 10105"/>
                  <a:gd name="connsiteX45" fmla="*/ 4282 w 10207"/>
                  <a:gd name="connsiteY45" fmla="*/ 8044 h 10105"/>
                  <a:gd name="connsiteX46" fmla="*/ 4387 w 10207"/>
                  <a:gd name="connsiteY46" fmla="*/ 8000 h 10105"/>
                  <a:gd name="connsiteX47" fmla="*/ 4501 w 10207"/>
                  <a:gd name="connsiteY47" fmla="*/ 7967 h 10105"/>
                  <a:gd name="connsiteX48" fmla="*/ 4621 w 10207"/>
                  <a:gd name="connsiteY48" fmla="*/ 7942 h 10105"/>
                  <a:gd name="connsiteX49" fmla="*/ 4757 w 10207"/>
                  <a:gd name="connsiteY49" fmla="*/ 7935 h 10105"/>
                  <a:gd name="connsiteX50" fmla="*/ 4944 w 10207"/>
                  <a:gd name="connsiteY50" fmla="*/ 7948 h 10105"/>
                  <a:gd name="connsiteX51" fmla="*/ 5130 w 10207"/>
                  <a:gd name="connsiteY51" fmla="*/ 7993 h 10105"/>
                  <a:gd name="connsiteX52" fmla="*/ 5279 w 10207"/>
                  <a:gd name="connsiteY52" fmla="*/ 8070 h 10105"/>
                  <a:gd name="connsiteX53" fmla="*/ 5431 w 10207"/>
                  <a:gd name="connsiteY53" fmla="*/ 8166 h 10105"/>
                  <a:gd name="connsiteX54" fmla="*/ 5559 w 10207"/>
                  <a:gd name="connsiteY54" fmla="*/ 8282 h 10105"/>
                  <a:gd name="connsiteX55" fmla="*/ 5643 w 10207"/>
                  <a:gd name="connsiteY55" fmla="*/ 8423 h 10105"/>
                  <a:gd name="connsiteX56" fmla="*/ 5722 w 10207"/>
                  <a:gd name="connsiteY56" fmla="*/ 8570 h 10105"/>
                  <a:gd name="connsiteX57" fmla="*/ 5749 w 10207"/>
                  <a:gd name="connsiteY57" fmla="*/ 8732 h 10105"/>
                  <a:gd name="connsiteX58" fmla="*/ 5785 w 10207"/>
                  <a:gd name="connsiteY58" fmla="*/ 8725 h 10105"/>
                  <a:gd name="connsiteX59" fmla="*/ 5813 w 10207"/>
                  <a:gd name="connsiteY59" fmla="*/ 8725 h 10105"/>
                  <a:gd name="connsiteX60" fmla="*/ 5842 w 10207"/>
                  <a:gd name="connsiteY60" fmla="*/ 8719 h 10105"/>
                  <a:gd name="connsiteX61" fmla="*/ 5870 w 10207"/>
                  <a:gd name="connsiteY61" fmla="*/ 8719 h 10105"/>
                  <a:gd name="connsiteX62" fmla="*/ 5907 w 10207"/>
                  <a:gd name="connsiteY62" fmla="*/ 8713 h 10105"/>
                  <a:gd name="connsiteX63" fmla="*/ 5940 w 10207"/>
                  <a:gd name="connsiteY63" fmla="*/ 8713 h 10105"/>
                  <a:gd name="connsiteX64" fmla="*/ 5970 w 10207"/>
                  <a:gd name="connsiteY64" fmla="*/ 8713 h 10105"/>
                  <a:gd name="connsiteX65" fmla="*/ 6007 w 10207"/>
                  <a:gd name="connsiteY65" fmla="*/ 8713 h 10105"/>
                  <a:gd name="connsiteX66" fmla="*/ 6155 w 10207"/>
                  <a:gd name="connsiteY66" fmla="*/ 8719 h 10105"/>
                  <a:gd name="connsiteX67" fmla="*/ 6291 w 10207"/>
                  <a:gd name="connsiteY67" fmla="*/ 8752 h 10105"/>
                  <a:gd name="connsiteX68" fmla="*/ 6427 w 10207"/>
                  <a:gd name="connsiteY68" fmla="*/ 8797 h 10105"/>
                  <a:gd name="connsiteX69" fmla="*/ 6549 w 10207"/>
                  <a:gd name="connsiteY69" fmla="*/ 8862 h 10105"/>
                  <a:gd name="connsiteX70" fmla="*/ 6662 w 10207"/>
                  <a:gd name="connsiteY70" fmla="*/ 8938 h 10105"/>
                  <a:gd name="connsiteX71" fmla="*/ 6763 w 10207"/>
                  <a:gd name="connsiteY71" fmla="*/ 9021 h 10105"/>
                  <a:gd name="connsiteX72" fmla="*/ 6842 w 10207"/>
                  <a:gd name="connsiteY72" fmla="*/ 9131 h 10105"/>
                  <a:gd name="connsiteX73" fmla="*/ 6914 w 10207"/>
                  <a:gd name="connsiteY73" fmla="*/ 9239 h 10105"/>
                  <a:gd name="connsiteX74" fmla="*/ 2841 w 10207"/>
                  <a:gd name="connsiteY74" fmla="*/ 9239 h 10105"/>
                  <a:gd name="connsiteX75" fmla="*/ 2883 w 10207"/>
                  <a:gd name="connsiteY75" fmla="*/ 9156 h 10105"/>
                  <a:gd name="connsiteX76" fmla="*/ 2940 w 10207"/>
                  <a:gd name="connsiteY76" fmla="*/ 9073 h 10105"/>
                  <a:gd name="connsiteX77" fmla="*/ 2998 w 10207"/>
                  <a:gd name="connsiteY77" fmla="*/ 9009 h 10105"/>
                  <a:gd name="connsiteX78" fmla="*/ 3073 w 10207"/>
                  <a:gd name="connsiteY78" fmla="*/ 8945 h 10105"/>
                  <a:gd name="connsiteX79" fmla="*/ 3146 w 10207"/>
                  <a:gd name="connsiteY79" fmla="*/ 8894 h 10105"/>
                  <a:gd name="connsiteX80" fmla="*/ 3232 w 10207"/>
                  <a:gd name="connsiteY80" fmla="*/ 8842 h 10105"/>
                  <a:gd name="connsiteX81" fmla="*/ 3318 w 10207"/>
                  <a:gd name="connsiteY81" fmla="*/ 8804 h 10105"/>
                  <a:gd name="connsiteX82" fmla="*/ 3418 w 10207"/>
                  <a:gd name="connsiteY82" fmla="*/ 8772 h 10105"/>
                  <a:gd name="connsiteX83" fmla="*/ 3418 w 10207"/>
                  <a:gd name="connsiteY83" fmla="*/ 7948 h 10105"/>
                  <a:gd name="connsiteX84" fmla="*/ 1173 w 10207"/>
                  <a:gd name="connsiteY84" fmla="*/ 8032 h 10105"/>
                  <a:gd name="connsiteX85" fmla="*/ 3 w 10207"/>
                  <a:gd name="connsiteY85" fmla="*/ 7682 h 10105"/>
                  <a:gd name="connsiteX86" fmla="*/ 2290 w 10207"/>
                  <a:gd name="connsiteY86" fmla="*/ 9456 h 10105"/>
                  <a:gd name="connsiteX87" fmla="*/ 5787 w 10207"/>
                  <a:gd name="connsiteY87" fmla="*/ 10078 h 10105"/>
                  <a:gd name="connsiteX88" fmla="*/ 8700 w 10207"/>
                  <a:gd name="connsiteY88" fmla="*/ 8953 h 10105"/>
                  <a:gd name="connsiteX0" fmla="*/ 8700 w 10207"/>
                  <a:gd name="connsiteY0" fmla="*/ 8953 h 10115"/>
                  <a:gd name="connsiteX1" fmla="*/ 10156 w 10207"/>
                  <a:gd name="connsiteY1" fmla="*/ 7158 h 10115"/>
                  <a:gd name="connsiteX2" fmla="*/ 9279 w 10207"/>
                  <a:gd name="connsiteY2" fmla="*/ 7158 h 10115"/>
                  <a:gd name="connsiteX3" fmla="*/ 9279 w 10207"/>
                  <a:gd name="connsiteY3" fmla="*/ 4003 h 10115"/>
                  <a:gd name="connsiteX4" fmla="*/ 7113 w 10207"/>
                  <a:gd name="connsiteY4" fmla="*/ 4003 h 10115"/>
                  <a:gd name="connsiteX5" fmla="*/ 7113 w 10207"/>
                  <a:gd name="connsiteY5" fmla="*/ 3700 h 10115"/>
                  <a:gd name="connsiteX6" fmla="*/ 8844 w 10207"/>
                  <a:gd name="connsiteY6" fmla="*/ 3700 h 10115"/>
                  <a:gd name="connsiteX7" fmla="*/ 8844 w 10207"/>
                  <a:gd name="connsiteY7" fmla="*/ 3392 h 10115"/>
                  <a:gd name="connsiteX8" fmla="*/ 7113 w 10207"/>
                  <a:gd name="connsiteY8" fmla="*/ 3392 h 10115"/>
                  <a:gd name="connsiteX9" fmla="*/ 7113 w 10207"/>
                  <a:gd name="connsiteY9" fmla="*/ 1324 h 10115"/>
                  <a:gd name="connsiteX10" fmla="*/ 4564 w 10207"/>
                  <a:gd name="connsiteY10" fmla="*/ 534 h 10115"/>
                  <a:gd name="connsiteX11" fmla="*/ 4564 w 10207"/>
                  <a:gd name="connsiteY11" fmla="*/ 5500 h 10115"/>
                  <a:gd name="connsiteX12" fmla="*/ 4160 w 10207"/>
                  <a:gd name="connsiteY12" fmla="*/ 5506 h 10115"/>
                  <a:gd name="connsiteX13" fmla="*/ 4160 w 10207"/>
                  <a:gd name="connsiteY13" fmla="*/ 1703 h 10115"/>
                  <a:gd name="connsiteX14" fmla="*/ 3303 w 10207"/>
                  <a:gd name="connsiteY14" fmla="*/ 1999 h 10115"/>
                  <a:gd name="connsiteX15" fmla="*/ 2841 w 10207"/>
                  <a:gd name="connsiteY15" fmla="*/ 1999 h 10115"/>
                  <a:gd name="connsiteX16" fmla="*/ 2841 w 10207"/>
                  <a:gd name="connsiteY16" fmla="*/ 0 h 10115"/>
                  <a:gd name="connsiteX17" fmla="*/ 2670 w 10207"/>
                  <a:gd name="connsiteY17" fmla="*/ 0 h 10115"/>
                  <a:gd name="connsiteX18" fmla="*/ 2670 w 10207"/>
                  <a:gd name="connsiteY18" fmla="*/ 1999 h 10115"/>
                  <a:gd name="connsiteX19" fmla="*/ 2278 w 10207"/>
                  <a:gd name="connsiteY19" fmla="*/ 1999 h 10115"/>
                  <a:gd name="connsiteX20" fmla="*/ 2278 w 10207"/>
                  <a:gd name="connsiteY20" fmla="*/ 2417 h 10115"/>
                  <a:gd name="connsiteX21" fmla="*/ 1571 w 10207"/>
                  <a:gd name="connsiteY21" fmla="*/ 2730 h 10115"/>
                  <a:gd name="connsiteX22" fmla="*/ 1571 w 10207"/>
                  <a:gd name="connsiteY22" fmla="*/ 4280 h 10115"/>
                  <a:gd name="connsiteX23" fmla="*/ 1193 w 10207"/>
                  <a:gd name="connsiteY23" fmla="*/ 4280 h 10115"/>
                  <a:gd name="connsiteX24" fmla="*/ 1193 w 10207"/>
                  <a:gd name="connsiteY24" fmla="*/ 4691 h 10115"/>
                  <a:gd name="connsiteX25" fmla="*/ 1571 w 10207"/>
                  <a:gd name="connsiteY25" fmla="*/ 4691 h 10115"/>
                  <a:gd name="connsiteX26" fmla="*/ 1571 w 10207"/>
                  <a:gd name="connsiteY26" fmla="*/ 5205 h 10115"/>
                  <a:gd name="connsiteX27" fmla="*/ 1193 w 10207"/>
                  <a:gd name="connsiteY27" fmla="*/ 5205 h 10115"/>
                  <a:gd name="connsiteX28" fmla="*/ 1193 w 10207"/>
                  <a:gd name="connsiteY28" fmla="*/ 5616 h 10115"/>
                  <a:gd name="connsiteX29" fmla="*/ 1571 w 10207"/>
                  <a:gd name="connsiteY29" fmla="*/ 5616 h 10115"/>
                  <a:gd name="connsiteX30" fmla="*/ 1571 w 10207"/>
                  <a:gd name="connsiteY30" fmla="*/ 6831 h 10115"/>
                  <a:gd name="connsiteX31" fmla="*/ 444 w 10207"/>
                  <a:gd name="connsiteY31" fmla="*/ 6831 h 10115"/>
                  <a:gd name="connsiteX32" fmla="*/ 444 w 10207"/>
                  <a:gd name="connsiteY32" fmla="*/ 7581 h 10115"/>
                  <a:gd name="connsiteX33" fmla="*/ 1022 w 10207"/>
                  <a:gd name="connsiteY33" fmla="*/ 7601 h 10115"/>
                  <a:gd name="connsiteX34" fmla="*/ 1805 w 10207"/>
                  <a:gd name="connsiteY34" fmla="*/ 7094 h 10115"/>
                  <a:gd name="connsiteX35" fmla="*/ 1798 w 10207"/>
                  <a:gd name="connsiteY35" fmla="*/ 7581 h 10115"/>
                  <a:gd name="connsiteX36" fmla="*/ 2519 w 10207"/>
                  <a:gd name="connsiteY36" fmla="*/ 7146 h 10115"/>
                  <a:gd name="connsiteX37" fmla="*/ 2519 w 10207"/>
                  <a:gd name="connsiteY37" fmla="*/ 7581 h 10115"/>
                  <a:gd name="connsiteX38" fmla="*/ 3232 w 10207"/>
                  <a:gd name="connsiteY38" fmla="*/ 7139 h 10115"/>
                  <a:gd name="connsiteX39" fmla="*/ 3238 w 10207"/>
                  <a:gd name="connsiteY39" fmla="*/ 7575 h 10115"/>
                  <a:gd name="connsiteX40" fmla="*/ 3924 w 10207"/>
                  <a:gd name="connsiteY40" fmla="*/ 7107 h 10115"/>
                  <a:gd name="connsiteX41" fmla="*/ 3924 w 10207"/>
                  <a:gd name="connsiteY41" fmla="*/ 8352 h 10115"/>
                  <a:gd name="connsiteX42" fmla="*/ 4004 w 10207"/>
                  <a:gd name="connsiteY42" fmla="*/ 8262 h 10115"/>
                  <a:gd name="connsiteX43" fmla="*/ 4081 w 10207"/>
                  <a:gd name="connsiteY43" fmla="*/ 8179 h 10115"/>
                  <a:gd name="connsiteX44" fmla="*/ 4177 w 10207"/>
                  <a:gd name="connsiteY44" fmla="*/ 8108 h 10115"/>
                  <a:gd name="connsiteX45" fmla="*/ 4282 w 10207"/>
                  <a:gd name="connsiteY45" fmla="*/ 8044 h 10115"/>
                  <a:gd name="connsiteX46" fmla="*/ 4387 w 10207"/>
                  <a:gd name="connsiteY46" fmla="*/ 8000 h 10115"/>
                  <a:gd name="connsiteX47" fmla="*/ 4501 w 10207"/>
                  <a:gd name="connsiteY47" fmla="*/ 7967 h 10115"/>
                  <a:gd name="connsiteX48" fmla="*/ 4621 w 10207"/>
                  <a:gd name="connsiteY48" fmla="*/ 7942 h 10115"/>
                  <a:gd name="connsiteX49" fmla="*/ 4757 w 10207"/>
                  <a:gd name="connsiteY49" fmla="*/ 7935 h 10115"/>
                  <a:gd name="connsiteX50" fmla="*/ 4944 w 10207"/>
                  <a:gd name="connsiteY50" fmla="*/ 7948 h 10115"/>
                  <a:gd name="connsiteX51" fmla="*/ 5130 w 10207"/>
                  <a:gd name="connsiteY51" fmla="*/ 7993 h 10115"/>
                  <a:gd name="connsiteX52" fmla="*/ 5279 w 10207"/>
                  <a:gd name="connsiteY52" fmla="*/ 8070 h 10115"/>
                  <a:gd name="connsiteX53" fmla="*/ 5431 w 10207"/>
                  <a:gd name="connsiteY53" fmla="*/ 8166 h 10115"/>
                  <a:gd name="connsiteX54" fmla="*/ 5559 w 10207"/>
                  <a:gd name="connsiteY54" fmla="*/ 8282 h 10115"/>
                  <a:gd name="connsiteX55" fmla="*/ 5643 w 10207"/>
                  <a:gd name="connsiteY55" fmla="*/ 8423 h 10115"/>
                  <a:gd name="connsiteX56" fmla="*/ 5722 w 10207"/>
                  <a:gd name="connsiteY56" fmla="*/ 8570 h 10115"/>
                  <a:gd name="connsiteX57" fmla="*/ 5749 w 10207"/>
                  <a:gd name="connsiteY57" fmla="*/ 8732 h 10115"/>
                  <a:gd name="connsiteX58" fmla="*/ 5785 w 10207"/>
                  <a:gd name="connsiteY58" fmla="*/ 8725 h 10115"/>
                  <a:gd name="connsiteX59" fmla="*/ 5813 w 10207"/>
                  <a:gd name="connsiteY59" fmla="*/ 8725 h 10115"/>
                  <a:gd name="connsiteX60" fmla="*/ 5842 w 10207"/>
                  <a:gd name="connsiteY60" fmla="*/ 8719 h 10115"/>
                  <a:gd name="connsiteX61" fmla="*/ 5870 w 10207"/>
                  <a:gd name="connsiteY61" fmla="*/ 8719 h 10115"/>
                  <a:gd name="connsiteX62" fmla="*/ 5907 w 10207"/>
                  <a:gd name="connsiteY62" fmla="*/ 8713 h 10115"/>
                  <a:gd name="connsiteX63" fmla="*/ 5940 w 10207"/>
                  <a:gd name="connsiteY63" fmla="*/ 8713 h 10115"/>
                  <a:gd name="connsiteX64" fmla="*/ 5970 w 10207"/>
                  <a:gd name="connsiteY64" fmla="*/ 8713 h 10115"/>
                  <a:gd name="connsiteX65" fmla="*/ 6007 w 10207"/>
                  <a:gd name="connsiteY65" fmla="*/ 8713 h 10115"/>
                  <a:gd name="connsiteX66" fmla="*/ 6155 w 10207"/>
                  <a:gd name="connsiteY66" fmla="*/ 8719 h 10115"/>
                  <a:gd name="connsiteX67" fmla="*/ 6291 w 10207"/>
                  <a:gd name="connsiteY67" fmla="*/ 8752 h 10115"/>
                  <a:gd name="connsiteX68" fmla="*/ 6427 w 10207"/>
                  <a:gd name="connsiteY68" fmla="*/ 8797 h 10115"/>
                  <a:gd name="connsiteX69" fmla="*/ 6549 w 10207"/>
                  <a:gd name="connsiteY69" fmla="*/ 8862 h 10115"/>
                  <a:gd name="connsiteX70" fmla="*/ 6662 w 10207"/>
                  <a:gd name="connsiteY70" fmla="*/ 8938 h 10115"/>
                  <a:gd name="connsiteX71" fmla="*/ 6763 w 10207"/>
                  <a:gd name="connsiteY71" fmla="*/ 9021 h 10115"/>
                  <a:gd name="connsiteX72" fmla="*/ 6842 w 10207"/>
                  <a:gd name="connsiteY72" fmla="*/ 9131 h 10115"/>
                  <a:gd name="connsiteX73" fmla="*/ 6914 w 10207"/>
                  <a:gd name="connsiteY73" fmla="*/ 9239 h 10115"/>
                  <a:gd name="connsiteX74" fmla="*/ 2841 w 10207"/>
                  <a:gd name="connsiteY74" fmla="*/ 9239 h 10115"/>
                  <a:gd name="connsiteX75" fmla="*/ 2883 w 10207"/>
                  <a:gd name="connsiteY75" fmla="*/ 9156 h 10115"/>
                  <a:gd name="connsiteX76" fmla="*/ 2940 w 10207"/>
                  <a:gd name="connsiteY76" fmla="*/ 9073 h 10115"/>
                  <a:gd name="connsiteX77" fmla="*/ 2998 w 10207"/>
                  <a:gd name="connsiteY77" fmla="*/ 9009 h 10115"/>
                  <a:gd name="connsiteX78" fmla="*/ 3073 w 10207"/>
                  <a:gd name="connsiteY78" fmla="*/ 8945 h 10115"/>
                  <a:gd name="connsiteX79" fmla="*/ 3146 w 10207"/>
                  <a:gd name="connsiteY79" fmla="*/ 8894 h 10115"/>
                  <a:gd name="connsiteX80" fmla="*/ 3232 w 10207"/>
                  <a:gd name="connsiteY80" fmla="*/ 8842 h 10115"/>
                  <a:gd name="connsiteX81" fmla="*/ 3318 w 10207"/>
                  <a:gd name="connsiteY81" fmla="*/ 8804 h 10115"/>
                  <a:gd name="connsiteX82" fmla="*/ 3418 w 10207"/>
                  <a:gd name="connsiteY82" fmla="*/ 8772 h 10115"/>
                  <a:gd name="connsiteX83" fmla="*/ 3418 w 10207"/>
                  <a:gd name="connsiteY83" fmla="*/ 7948 h 10115"/>
                  <a:gd name="connsiteX84" fmla="*/ 1173 w 10207"/>
                  <a:gd name="connsiteY84" fmla="*/ 8032 h 10115"/>
                  <a:gd name="connsiteX85" fmla="*/ 3 w 10207"/>
                  <a:gd name="connsiteY85" fmla="*/ 7682 h 10115"/>
                  <a:gd name="connsiteX86" fmla="*/ 2703 w 10207"/>
                  <a:gd name="connsiteY86" fmla="*/ 9646 h 10115"/>
                  <a:gd name="connsiteX87" fmla="*/ 5787 w 10207"/>
                  <a:gd name="connsiteY87" fmla="*/ 10078 h 10115"/>
                  <a:gd name="connsiteX88" fmla="*/ 8700 w 10207"/>
                  <a:gd name="connsiteY88" fmla="*/ 8953 h 10115"/>
                  <a:gd name="connsiteX0" fmla="*/ 8445 w 9952"/>
                  <a:gd name="connsiteY0" fmla="*/ 8953 h 10114"/>
                  <a:gd name="connsiteX1" fmla="*/ 9901 w 9952"/>
                  <a:gd name="connsiteY1" fmla="*/ 7158 h 10114"/>
                  <a:gd name="connsiteX2" fmla="*/ 9024 w 9952"/>
                  <a:gd name="connsiteY2" fmla="*/ 7158 h 10114"/>
                  <a:gd name="connsiteX3" fmla="*/ 9024 w 9952"/>
                  <a:gd name="connsiteY3" fmla="*/ 4003 h 10114"/>
                  <a:gd name="connsiteX4" fmla="*/ 6858 w 9952"/>
                  <a:gd name="connsiteY4" fmla="*/ 4003 h 10114"/>
                  <a:gd name="connsiteX5" fmla="*/ 6858 w 9952"/>
                  <a:gd name="connsiteY5" fmla="*/ 3700 h 10114"/>
                  <a:gd name="connsiteX6" fmla="*/ 8589 w 9952"/>
                  <a:gd name="connsiteY6" fmla="*/ 3700 h 10114"/>
                  <a:gd name="connsiteX7" fmla="*/ 8589 w 9952"/>
                  <a:gd name="connsiteY7" fmla="*/ 3392 h 10114"/>
                  <a:gd name="connsiteX8" fmla="*/ 6858 w 9952"/>
                  <a:gd name="connsiteY8" fmla="*/ 3392 h 10114"/>
                  <a:gd name="connsiteX9" fmla="*/ 6858 w 9952"/>
                  <a:gd name="connsiteY9" fmla="*/ 1324 h 10114"/>
                  <a:gd name="connsiteX10" fmla="*/ 4309 w 9952"/>
                  <a:gd name="connsiteY10" fmla="*/ 534 h 10114"/>
                  <a:gd name="connsiteX11" fmla="*/ 4309 w 9952"/>
                  <a:gd name="connsiteY11" fmla="*/ 5500 h 10114"/>
                  <a:gd name="connsiteX12" fmla="*/ 3905 w 9952"/>
                  <a:gd name="connsiteY12" fmla="*/ 5506 h 10114"/>
                  <a:gd name="connsiteX13" fmla="*/ 3905 w 9952"/>
                  <a:gd name="connsiteY13" fmla="*/ 1703 h 10114"/>
                  <a:gd name="connsiteX14" fmla="*/ 3048 w 9952"/>
                  <a:gd name="connsiteY14" fmla="*/ 1999 h 10114"/>
                  <a:gd name="connsiteX15" fmla="*/ 2586 w 9952"/>
                  <a:gd name="connsiteY15" fmla="*/ 1999 h 10114"/>
                  <a:gd name="connsiteX16" fmla="*/ 2586 w 9952"/>
                  <a:gd name="connsiteY16" fmla="*/ 0 h 10114"/>
                  <a:gd name="connsiteX17" fmla="*/ 2415 w 9952"/>
                  <a:gd name="connsiteY17" fmla="*/ 0 h 10114"/>
                  <a:gd name="connsiteX18" fmla="*/ 2415 w 9952"/>
                  <a:gd name="connsiteY18" fmla="*/ 1999 h 10114"/>
                  <a:gd name="connsiteX19" fmla="*/ 2023 w 9952"/>
                  <a:gd name="connsiteY19" fmla="*/ 1999 h 10114"/>
                  <a:gd name="connsiteX20" fmla="*/ 2023 w 9952"/>
                  <a:gd name="connsiteY20" fmla="*/ 2417 h 10114"/>
                  <a:gd name="connsiteX21" fmla="*/ 1316 w 9952"/>
                  <a:gd name="connsiteY21" fmla="*/ 2730 h 10114"/>
                  <a:gd name="connsiteX22" fmla="*/ 1316 w 9952"/>
                  <a:gd name="connsiteY22" fmla="*/ 4280 h 10114"/>
                  <a:gd name="connsiteX23" fmla="*/ 938 w 9952"/>
                  <a:gd name="connsiteY23" fmla="*/ 4280 h 10114"/>
                  <a:gd name="connsiteX24" fmla="*/ 938 w 9952"/>
                  <a:gd name="connsiteY24" fmla="*/ 4691 h 10114"/>
                  <a:gd name="connsiteX25" fmla="*/ 1316 w 9952"/>
                  <a:gd name="connsiteY25" fmla="*/ 4691 h 10114"/>
                  <a:gd name="connsiteX26" fmla="*/ 1316 w 9952"/>
                  <a:gd name="connsiteY26" fmla="*/ 5205 h 10114"/>
                  <a:gd name="connsiteX27" fmla="*/ 938 w 9952"/>
                  <a:gd name="connsiteY27" fmla="*/ 5205 h 10114"/>
                  <a:gd name="connsiteX28" fmla="*/ 938 w 9952"/>
                  <a:gd name="connsiteY28" fmla="*/ 5616 h 10114"/>
                  <a:gd name="connsiteX29" fmla="*/ 1316 w 9952"/>
                  <a:gd name="connsiteY29" fmla="*/ 5616 h 10114"/>
                  <a:gd name="connsiteX30" fmla="*/ 1316 w 9952"/>
                  <a:gd name="connsiteY30" fmla="*/ 6831 h 10114"/>
                  <a:gd name="connsiteX31" fmla="*/ 189 w 9952"/>
                  <a:gd name="connsiteY31" fmla="*/ 6831 h 10114"/>
                  <a:gd name="connsiteX32" fmla="*/ 189 w 9952"/>
                  <a:gd name="connsiteY32" fmla="*/ 7581 h 10114"/>
                  <a:gd name="connsiteX33" fmla="*/ 767 w 9952"/>
                  <a:gd name="connsiteY33" fmla="*/ 7601 h 10114"/>
                  <a:gd name="connsiteX34" fmla="*/ 1550 w 9952"/>
                  <a:gd name="connsiteY34" fmla="*/ 7094 h 10114"/>
                  <a:gd name="connsiteX35" fmla="*/ 1543 w 9952"/>
                  <a:gd name="connsiteY35" fmla="*/ 7581 h 10114"/>
                  <a:gd name="connsiteX36" fmla="*/ 2264 w 9952"/>
                  <a:gd name="connsiteY36" fmla="*/ 7146 h 10114"/>
                  <a:gd name="connsiteX37" fmla="*/ 2264 w 9952"/>
                  <a:gd name="connsiteY37" fmla="*/ 7581 h 10114"/>
                  <a:gd name="connsiteX38" fmla="*/ 2977 w 9952"/>
                  <a:gd name="connsiteY38" fmla="*/ 7139 h 10114"/>
                  <a:gd name="connsiteX39" fmla="*/ 2983 w 9952"/>
                  <a:gd name="connsiteY39" fmla="*/ 7575 h 10114"/>
                  <a:gd name="connsiteX40" fmla="*/ 3669 w 9952"/>
                  <a:gd name="connsiteY40" fmla="*/ 7107 h 10114"/>
                  <a:gd name="connsiteX41" fmla="*/ 3669 w 9952"/>
                  <a:gd name="connsiteY41" fmla="*/ 8352 h 10114"/>
                  <a:gd name="connsiteX42" fmla="*/ 3749 w 9952"/>
                  <a:gd name="connsiteY42" fmla="*/ 8262 h 10114"/>
                  <a:gd name="connsiteX43" fmla="*/ 3826 w 9952"/>
                  <a:gd name="connsiteY43" fmla="*/ 8179 h 10114"/>
                  <a:gd name="connsiteX44" fmla="*/ 3922 w 9952"/>
                  <a:gd name="connsiteY44" fmla="*/ 8108 h 10114"/>
                  <a:gd name="connsiteX45" fmla="*/ 4027 w 9952"/>
                  <a:gd name="connsiteY45" fmla="*/ 8044 h 10114"/>
                  <a:gd name="connsiteX46" fmla="*/ 4132 w 9952"/>
                  <a:gd name="connsiteY46" fmla="*/ 8000 h 10114"/>
                  <a:gd name="connsiteX47" fmla="*/ 4246 w 9952"/>
                  <a:gd name="connsiteY47" fmla="*/ 7967 h 10114"/>
                  <a:gd name="connsiteX48" fmla="*/ 4366 w 9952"/>
                  <a:gd name="connsiteY48" fmla="*/ 7942 h 10114"/>
                  <a:gd name="connsiteX49" fmla="*/ 4502 w 9952"/>
                  <a:gd name="connsiteY49" fmla="*/ 7935 h 10114"/>
                  <a:gd name="connsiteX50" fmla="*/ 4689 w 9952"/>
                  <a:gd name="connsiteY50" fmla="*/ 7948 h 10114"/>
                  <a:gd name="connsiteX51" fmla="*/ 4875 w 9952"/>
                  <a:gd name="connsiteY51" fmla="*/ 7993 h 10114"/>
                  <a:gd name="connsiteX52" fmla="*/ 5024 w 9952"/>
                  <a:gd name="connsiteY52" fmla="*/ 8070 h 10114"/>
                  <a:gd name="connsiteX53" fmla="*/ 5176 w 9952"/>
                  <a:gd name="connsiteY53" fmla="*/ 8166 h 10114"/>
                  <a:gd name="connsiteX54" fmla="*/ 5304 w 9952"/>
                  <a:gd name="connsiteY54" fmla="*/ 8282 h 10114"/>
                  <a:gd name="connsiteX55" fmla="*/ 5388 w 9952"/>
                  <a:gd name="connsiteY55" fmla="*/ 8423 h 10114"/>
                  <a:gd name="connsiteX56" fmla="*/ 5467 w 9952"/>
                  <a:gd name="connsiteY56" fmla="*/ 8570 h 10114"/>
                  <a:gd name="connsiteX57" fmla="*/ 5494 w 9952"/>
                  <a:gd name="connsiteY57" fmla="*/ 8732 h 10114"/>
                  <a:gd name="connsiteX58" fmla="*/ 5530 w 9952"/>
                  <a:gd name="connsiteY58" fmla="*/ 8725 h 10114"/>
                  <a:gd name="connsiteX59" fmla="*/ 5558 w 9952"/>
                  <a:gd name="connsiteY59" fmla="*/ 8725 h 10114"/>
                  <a:gd name="connsiteX60" fmla="*/ 5587 w 9952"/>
                  <a:gd name="connsiteY60" fmla="*/ 8719 h 10114"/>
                  <a:gd name="connsiteX61" fmla="*/ 5615 w 9952"/>
                  <a:gd name="connsiteY61" fmla="*/ 8719 h 10114"/>
                  <a:gd name="connsiteX62" fmla="*/ 5652 w 9952"/>
                  <a:gd name="connsiteY62" fmla="*/ 8713 h 10114"/>
                  <a:gd name="connsiteX63" fmla="*/ 5685 w 9952"/>
                  <a:gd name="connsiteY63" fmla="*/ 8713 h 10114"/>
                  <a:gd name="connsiteX64" fmla="*/ 5715 w 9952"/>
                  <a:gd name="connsiteY64" fmla="*/ 8713 h 10114"/>
                  <a:gd name="connsiteX65" fmla="*/ 5752 w 9952"/>
                  <a:gd name="connsiteY65" fmla="*/ 8713 h 10114"/>
                  <a:gd name="connsiteX66" fmla="*/ 5900 w 9952"/>
                  <a:gd name="connsiteY66" fmla="*/ 8719 h 10114"/>
                  <a:gd name="connsiteX67" fmla="*/ 6036 w 9952"/>
                  <a:gd name="connsiteY67" fmla="*/ 8752 h 10114"/>
                  <a:gd name="connsiteX68" fmla="*/ 6172 w 9952"/>
                  <a:gd name="connsiteY68" fmla="*/ 8797 h 10114"/>
                  <a:gd name="connsiteX69" fmla="*/ 6294 w 9952"/>
                  <a:gd name="connsiteY69" fmla="*/ 8862 h 10114"/>
                  <a:gd name="connsiteX70" fmla="*/ 6407 w 9952"/>
                  <a:gd name="connsiteY70" fmla="*/ 8938 h 10114"/>
                  <a:gd name="connsiteX71" fmla="*/ 6508 w 9952"/>
                  <a:gd name="connsiteY71" fmla="*/ 9021 h 10114"/>
                  <a:gd name="connsiteX72" fmla="*/ 6587 w 9952"/>
                  <a:gd name="connsiteY72" fmla="*/ 9131 h 10114"/>
                  <a:gd name="connsiteX73" fmla="*/ 6659 w 9952"/>
                  <a:gd name="connsiteY73" fmla="*/ 9239 h 10114"/>
                  <a:gd name="connsiteX74" fmla="*/ 2586 w 9952"/>
                  <a:gd name="connsiteY74" fmla="*/ 9239 h 10114"/>
                  <a:gd name="connsiteX75" fmla="*/ 2628 w 9952"/>
                  <a:gd name="connsiteY75" fmla="*/ 9156 h 10114"/>
                  <a:gd name="connsiteX76" fmla="*/ 2685 w 9952"/>
                  <a:gd name="connsiteY76" fmla="*/ 9073 h 10114"/>
                  <a:gd name="connsiteX77" fmla="*/ 2743 w 9952"/>
                  <a:gd name="connsiteY77" fmla="*/ 9009 h 10114"/>
                  <a:gd name="connsiteX78" fmla="*/ 2818 w 9952"/>
                  <a:gd name="connsiteY78" fmla="*/ 8945 h 10114"/>
                  <a:gd name="connsiteX79" fmla="*/ 2891 w 9952"/>
                  <a:gd name="connsiteY79" fmla="*/ 8894 h 10114"/>
                  <a:gd name="connsiteX80" fmla="*/ 2977 w 9952"/>
                  <a:gd name="connsiteY80" fmla="*/ 8842 h 10114"/>
                  <a:gd name="connsiteX81" fmla="*/ 3063 w 9952"/>
                  <a:gd name="connsiteY81" fmla="*/ 8804 h 10114"/>
                  <a:gd name="connsiteX82" fmla="*/ 3163 w 9952"/>
                  <a:gd name="connsiteY82" fmla="*/ 8772 h 10114"/>
                  <a:gd name="connsiteX83" fmla="*/ 3163 w 9952"/>
                  <a:gd name="connsiteY83" fmla="*/ 7948 h 10114"/>
                  <a:gd name="connsiteX84" fmla="*/ 918 w 9952"/>
                  <a:gd name="connsiteY84" fmla="*/ 8032 h 10114"/>
                  <a:gd name="connsiteX85" fmla="*/ 6 w 9952"/>
                  <a:gd name="connsiteY85" fmla="*/ 7777 h 10114"/>
                  <a:gd name="connsiteX86" fmla="*/ 2448 w 9952"/>
                  <a:gd name="connsiteY86" fmla="*/ 9646 h 10114"/>
                  <a:gd name="connsiteX87" fmla="*/ 5532 w 9952"/>
                  <a:gd name="connsiteY87" fmla="*/ 10078 h 10114"/>
                  <a:gd name="connsiteX88" fmla="*/ 8445 w 9952"/>
                  <a:gd name="connsiteY88" fmla="*/ 8953 h 1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952" h="10114">
                    <a:moveTo>
                      <a:pt x="8445" y="8953"/>
                    </a:moveTo>
                    <a:cubicBezTo>
                      <a:pt x="9173" y="8466"/>
                      <a:pt x="10194" y="7158"/>
                      <a:pt x="9901" y="7158"/>
                    </a:cubicBezTo>
                    <a:lnTo>
                      <a:pt x="9024" y="7158"/>
                    </a:lnTo>
                    <a:lnTo>
                      <a:pt x="9024" y="4003"/>
                    </a:lnTo>
                    <a:lnTo>
                      <a:pt x="6858" y="4003"/>
                    </a:lnTo>
                    <a:lnTo>
                      <a:pt x="6858" y="3700"/>
                    </a:lnTo>
                    <a:lnTo>
                      <a:pt x="8589" y="3700"/>
                    </a:lnTo>
                    <a:lnTo>
                      <a:pt x="8589" y="3392"/>
                    </a:lnTo>
                    <a:lnTo>
                      <a:pt x="6858" y="3392"/>
                    </a:lnTo>
                    <a:lnTo>
                      <a:pt x="6858" y="1324"/>
                    </a:lnTo>
                    <a:lnTo>
                      <a:pt x="4309" y="534"/>
                    </a:lnTo>
                    <a:lnTo>
                      <a:pt x="4309" y="5500"/>
                    </a:lnTo>
                    <a:lnTo>
                      <a:pt x="3905" y="5506"/>
                    </a:lnTo>
                    <a:lnTo>
                      <a:pt x="3905" y="1703"/>
                    </a:lnTo>
                    <a:lnTo>
                      <a:pt x="3048" y="1999"/>
                    </a:lnTo>
                    <a:lnTo>
                      <a:pt x="2586" y="1999"/>
                    </a:lnTo>
                    <a:lnTo>
                      <a:pt x="2586" y="0"/>
                    </a:lnTo>
                    <a:lnTo>
                      <a:pt x="2415" y="0"/>
                    </a:lnTo>
                    <a:lnTo>
                      <a:pt x="2415" y="1999"/>
                    </a:lnTo>
                    <a:lnTo>
                      <a:pt x="2023" y="1999"/>
                    </a:lnTo>
                    <a:lnTo>
                      <a:pt x="2023" y="2417"/>
                    </a:lnTo>
                    <a:lnTo>
                      <a:pt x="1316" y="2730"/>
                    </a:lnTo>
                    <a:lnTo>
                      <a:pt x="1316" y="4280"/>
                    </a:lnTo>
                    <a:lnTo>
                      <a:pt x="938" y="4280"/>
                    </a:lnTo>
                    <a:lnTo>
                      <a:pt x="938" y="4691"/>
                    </a:lnTo>
                    <a:lnTo>
                      <a:pt x="1316" y="4691"/>
                    </a:lnTo>
                    <a:lnTo>
                      <a:pt x="1316" y="5205"/>
                    </a:lnTo>
                    <a:lnTo>
                      <a:pt x="938" y="5205"/>
                    </a:lnTo>
                    <a:lnTo>
                      <a:pt x="938" y="5616"/>
                    </a:lnTo>
                    <a:lnTo>
                      <a:pt x="1316" y="5616"/>
                    </a:lnTo>
                    <a:lnTo>
                      <a:pt x="1316" y="6831"/>
                    </a:lnTo>
                    <a:lnTo>
                      <a:pt x="189" y="6831"/>
                    </a:lnTo>
                    <a:lnTo>
                      <a:pt x="189" y="7581"/>
                    </a:lnTo>
                    <a:lnTo>
                      <a:pt x="767" y="7601"/>
                    </a:lnTo>
                    <a:lnTo>
                      <a:pt x="1550" y="7094"/>
                    </a:lnTo>
                    <a:cubicBezTo>
                      <a:pt x="1548" y="7257"/>
                      <a:pt x="1547" y="7419"/>
                      <a:pt x="1543" y="7581"/>
                    </a:cubicBezTo>
                    <a:lnTo>
                      <a:pt x="2264" y="7146"/>
                    </a:lnTo>
                    <a:lnTo>
                      <a:pt x="2264" y="7581"/>
                    </a:lnTo>
                    <a:lnTo>
                      <a:pt x="2977" y="7139"/>
                    </a:lnTo>
                    <a:cubicBezTo>
                      <a:pt x="2980" y="7283"/>
                      <a:pt x="2981" y="7429"/>
                      <a:pt x="2983" y="7575"/>
                    </a:cubicBezTo>
                    <a:lnTo>
                      <a:pt x="3669" y="7107"/>
                    </a:lnTo>
                    <a:lnTo>
                      <a:pt x="3669" y="8352"/>
                    </a:lnTo>
                    <a:cubicBezTo>
                      <a:pt x="3695" y="8322"/>
                      <a:pt x="3724" y="8292"/>
                      <a:pt x="3749" y="8262"/>
                    </a:cubicBezTo>
                    <a:cubicBezTo>
                      <a:pt x="3773" y="8234"/>
                      <a:pt x="3801" y="8207"/>
                      <a:pt x="3826" y="8179"/>
                    </a:cubicBezTo>
                    <a:cubicBezTo>
                      <a:pt x="3858" y="8156"/>
                      <a:pt x="3888" y="8131"/>
                      <a:pt x="3922" y="8108"/>
                    </a:cubicBezTo>
                    <a:cubicBezTo>
                      <a:pt x="3957" y="8087"/>
                      <a:pt x="3991" y="8065"/>
                      <a:pt x="4027" y="8044"/>
                    </a:cubicBezTo>
                    <a:cubicBezTo>
                      <a:pt x="4063" y="8030"/>
                      <a:pt x="4095" y="8014"/>
                      <a:pt x="4132" y="8000"/>
                    </a:cubicBezTo>
                    <a:lnTo>
                      <a:pt x="4246" y="7967"/>
                    </a:lnTo>
                    <a:cubicBezTo>
                      <a:pt x="4286" y="7958"/>
                      <a:pt x="4327" y="7950"/>
                      <a:pt x="4366" y="7942"/>
                    </a:cubicBezTo>
                    <a:lnTo>
                      <a:pt x="4502" y="7935"/>
                    </a:lnTo>
                    <a:lnTo>
                      <a:pt x="4689" y="7948"/>
                    </a:lnTo>
                    <a:lnTo>
                      <a:pt x="4875" y="7993"/>
                    </a:lnTo>
                    <a:cubicBezTo>
                      <a:pt x="4925" y="8018"/>
                      <a:pt x="4974" y="8044"/>
                      <a:pt x="5024" y="8070"/>
                    </a:cubicBezTo>
                    <a:cubicBezTo>
                      <a:pt x="5074" y="8101"/>
                      <a:pt x="5124" y="8134"/>
                      <a:pt x="5176" y="8166"/>
                    </a:cubicBezTo>
                    <a:cubicBezTo>
                      <a:pt x="5215" y="8205"/>
                      <a:pt x="5259" y="8243"/>
                      <a:pt x="5304" y="8282"/>
                    </a:cubicBezTo>
                    <a:cubicBezTo>
                      <a:pt x="5331" y="8329"/>
                      <a:pt x="5360" y="8376"/>
                      <a:pt x="5388" y="8423"/>
                    </a:cubicBezTo>
                    <a:cubicBezTo>
                      <a:pt x="5415" y="8472"/>
                      <a:pt x="5442" y="8521"/>
                      <a:pt x="5467" y="8570"/>
                    </a:cubicBezTo>
                    <a:cubicBezTo>
                      <a:pt x="5477" y="8623"/>
                      <a:pt x="5486" y="8679"/>
                      <a:pt x="5494" y="8732"/>
                    </a:cubicBezTo>
                    <a:cubicBezTo>
                      <a:pt x="5505" y="8730"/>
                      <a:pt x="5518" y="8727"/>
                      <a:pt x="5530" y="8725"/>
                    </a:cubicBezTo>
                    <a:lnTo>
                      <a:pt x="5558" y="8725"/>
                    </a:lnTo>
                    <a:cubicBezTo>
                      <a:pt x="5570" y="8723"/>
                      <a:pt x="5578" y="8721"/>
                      <a:pt x="5587" y="8719"/>
                    </a:cubicBezTo>
                    <a:lnTo>
                      <a:pt x="5615" y="8719"/>
                    </a:lnTo>
                    <a:cubicBezTo>
                      <a:pt x="5627" y="8717"/>
                      <a:pt x="5639" y="8714"/>
                      <a:pt x="5652" y="8713"/>
                    </a:cubicBezTo>
                    <a:lnTo>
                      <a:pt x="5685" y="8713"/>
                    </a:lnTo>
                    <a:lnTo>
                      <a:pt x="5715" y="8713"/>
                    </a:lnTo>
                    <a:lnTo>
                      <a:pt x="5752" y="8713"/>
                    </a:lnTo>
                    <a:lnTo>
                      <a:pt x="5900" y="8719"/>
                    </a:lnTo>
                    <a:lnTo>
                      <a:pt x="6036" y="8752"/>
                    </a:lnTo>
                    <a:cubicBezTo>
                      <a:pt x="6083" y="8767"/>
                      <a:pt x="6128" y="8782"/>
                      <a:pt x="6172" y="8797"/>
                    </a:cubicBezTo>
                    <a:cubicBezTo>
                      <a:pt x="6214" y="8818"/>
                      <a:pt x="6254" y="8840"/>
                      <a:pt x="6294" y="8862"/>
                    </a:cubicBezTo>
                    <a:cubicBezTo>
                      <a:pt x="6332" y="8887"/>
                      <a:pt x="6369" y="8913"/>
                      <a:pt x="6407" y="8938"/>
                    </a:cubicBezTo>
                    <a:cubicBezTo>
                      <a:pt x="6440" y="8966"/>
                      <a:pt x="6474" y="8993"/>
                      <a:pt x="6508" y="9021"/>
                    </a:cubicBezTo>
                    <a:cubicBezTo>
                      <a:pt x="6533" y="9058"/>
                      <a:pt x="6562" y="9094"/>
                      <a:pt x="6587" y="9131"/>
                    </a:cubicBezTo>
                    <a:cubicBezTo>
                      <a:pt x="6611" y="9167"/>
                      <a:pt x="6633" y="9204"/>
                      <a:pt x="6659" y="9239"/>
                    </a:cubicBezTo>
                    <a:lnTo>
                      <a:pt x="2586" y="9239"/>
                    </a:lnTo>
                    <a:cubicBezTo>
                      <a:pt x="2601" y="9211"/>
                      <a:pt x="2613" y="9184"/>
                      <a:pt x="2628" y="9156"/>
                    </a:cubicBezTo>
                    <a:cubicBezTo>
                      <a:pt x="2646" y="9128"/>
                      <a:pt x="2665" y="9101"/>
                      <a:pt x="2685" y="9073"/>
                    </a:cubicBezTo>
                    <a:cubicBezTo>
                      <a:pt x="2705" y="9051"/>
                      <a:pt x="2723" y="9030"/>
                      <a:pt x="2743" y="9009"/>
                    </a:cubicBezTo>
                    <a:cubicBezTo>
                      <a:pt x="2769" y="8988"/>
                      <a:pt x="2795" y="8966"/>
                      <a:pt x="2818" y="8945"/>
                    </a:cubicBezTo>
                    <a:lnTo>
                      <a:pt x="2891" y="8894"/>
                    </a:lnTo>
                    <a:cubicBezTo>
                      <a:pt x="2919" y="8876"/>
                      <a:pt x="2948" y="8860"/>
                      <a:pt x="2977" y="8842"/>
                    </a:cubicBezTo>
                    <a:cubicBezTo>
                      <a:pt x="3006" y="8830"/>
                      <a:pt x="3034" y="8816"/>
                      <a:pt x="3063" y="8804"/>
                    </a:cubicBezTo>
                    <a:cubicBezTo>
                      <a:pt x="3096" y="8793"/>
                      <a:pt x="3130" y="8783"/>
                      <a:pt x="3163" y="8772"/>
                    </a:cubicBezTo>
                    <a:lnTo>
                      <a:pt x="3163" y="7948"/>
                    </a:lnTo>
                    <a:lnTo>
                      <a:pt x="918" y="8032"/>
                    </a:lnTo>
                    <a:cubicBezTo>
                      <a:pt x="271" y="7854"/>
                      <a:pt x="-48" y="7519"/>
                      <a:pt x="6" y="7777"/>
                    </a:cubicBezTo>
                    <a:cubicBezTo>
                      <a:pt x="660" y="8678"/>
                      <a:pt x="1527" y="9263"/>
                      <a:pt x="2448" y="9646"/>
                    </a:cubicBezTo>
                    <a:cubicBezTo>
                      <a:pt x="3369" y="10029"/>
                      <a:pt x="4533" y="10193"/>
                      <a:pt x="5532" y="10078"/>
                    </a:cubicBezTo>
                    <a:cubicBezTo>
                      <a:pt x="6531" y="9963"/>
                      <a:pt x="7717" y="9440"/>
                      <a:pt x="8445" y="8953"/>
                    </a:cubicBezTo>
                    <a:close/>
                  </a:path>
                </a:pathLst>
              </a:custGeom>
              <a:solidFill>
                <a:srgbClr val="DEECE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29" name="Rectangle 433">
                <a:extLst>
                  <a:ext uri="{FF2B5EF4-FFF2-40B4-BE49-F238E27FC236}">
                    <a16:creationId xmlns:a16="http://schemas.microsoft.com/office/drawing/2014/main" xmlns="" id="{95A271C4-5224-401B-901A-879182DC7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8823" y="4283277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0" name="Rectangle 434">
                <a:extLst>
                  <a:ext uri="{FF2B5EF4-FFF2-40B4-BE49-F238E27FC236}">
                    <a16:creationId xmlns:a16="http://schemas.microsoft.com/office/drawing/2014/main" xmlns="" id="{11B308C0-7AF0-4C2A-84A1-96DB7FD11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6150" y="4283277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1" name="Rectangle 435">
                <a:extLst>
                  <a:ext uri="{FF2B5EF4-FFF2-40B4-BE49-F238E27FC236}">
                    <a16:creationId xmlns:a16="http://schemas.microsoft.com/office/drawing/2014/main" xmlns="" id="{05D70E98-686B-49E8-ADA4-CBF46FB99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8823" y="4329653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2" name="Rectangle 436">
                <a:extLst>
                  <a:ext uri="{FF2B5EF4-FFF2-40B4-BE49-F238E27FC236}">
                    <a16:creationId xmlns:a16="http://schemas.microsoft.com/office/drawing/2014/main" xmlns="" id="{959E2C6C-4909-4722-B548-D276EA5A1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6150" y="4329653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3" name="Rectangle 437">
                <a:extLst>
                  <a:ext uri="{FF2B5EF4-FFF2-40B4-BE49-F238E27FC236}">
                    <a16:creationId xmlns:a16="http://schemas.microsoft.com/office/drawing/2014/main" xmlns="" id="{5FBA3772-464B-4739-9B05-B830FD5F6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8823" y="4376029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4" name="Rectangle 438">
                <a:extLst>
                  <a:ext uri="{FF2B5EF4-FFF2-40B4-BE49-F238E27FC236}">
                    <a16:creationId xmlns:a16="http://schemas.microsoft.com/office/drawing/2014/main" xmlns="" id="{7D31E4E1-E962-42AC-A3DF-59FEBB9D8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6150" y="4376029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5" name="Rectangle 439">
                <a:extLst>
                  <a:ext uri="{FF2B5EF4-FFF2-40B4-BE49-F238E27FC236}">
                    <a16:creationId xmlns:a16="http://schemas.microsoft.com/office/drawing/2014/main" xmlns="" id="{82D27B1C-6E34-4D75-A076-CB8A5B9C1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8823" y="4422405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6" name="Rectangle 440">
                <a:extLst>
                  <a:ext uri="{FF2B5EF4-FFF2-40B4-BE49-F238E27FC236}">
                    <a16:creationId xmlns:a16="http://schemas.microsoft.com/office/drawing/2014/main" xmlns="" id="{2296ADC8-73BB-4EEB-A1BB-415AD46AB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6150" y="4422405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7" name="Rectangle 441">
                <a:extLst>
                  <a:ext uri="{FF2B5EF4-FFF2-40B4-BE49-F238E27FC236}">
                    <a16:creationId xmlns:a16="http://schemas.microsoft.com/office/drawing/2014/main" xmlns="" id="{D9A13FB5-4E18-4FAB-B09E-282E17027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209204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8" name="Rectangle 442">
                <a:extLst>
                  <a:ext uri="{FF2B5EF4-FFF2-40B4-BE49-F238E27FC236}">
                    <a16:creationId xmlns:a16="http://schemas.microsoft.com/office/drawing/2014/main" xmlns="" id="{D449BA6D-4E04-414F-80C5-17773889A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209204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9" name="Rectangle 443">
                <a:extLst>
                  <a:ext uri="{FF2B5EF4-FFF2-40B4-BE49-F238E27FC236}">
                    <a16:creationId xmlns:a16="http://schemas.microsoft.com/office/drawing/2014/main" xmlns="" id="{BAA78A88-3F08-4527-A224-8B6F4F0B4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255580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0" name="Rectangle 444">
                <a:extLst>
                  <a:ext uri="{FF2B5EF4-FFF2-40B4-BE49-F238E27FC236}">
                    <a16:creationId xmlns:a16="http://schemas.microsoft.com/office/drawing/2014/main" xmlns="" id="{E698330E-A4F7-4CE8-B6E7-18EEF58C1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255580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1" name="Rectangle 445">
                <a:extLst>
                  <a:ext uri="{FF2B5EF4-FFF2-40B4-BE49-F238E27FC236}">
                    <a16:creationId xmlns:a16="http://schemas.microsoft.com/office/drawing/2014/main" xmlns="" id="{80532558-B141-4D4D-8CBF-9D92D076B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301956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2" name="Rectangle 446">
                <a:extLst>
                  <a:ext uri="{FF2B5EF4-FFF2-40B4-BE49-F238E27FC236}">
                    <a16:creationId xmlns:a16="http://schemas.microsoft.com/office/drawing/2014/main" xmlns="" id="{7F835AC1-2466-431A-A065-44E9E91D7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301956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3" name="Rectangle 447">
                <a:extLst>
                  <a:ext uri="{FF2B5EF4-FFF2-40B4-BE49-F238E27FC236}">
                    <a16:creationId xmlns:a16="http://schemas.microsoft.com/office/drawing/2014/main" xmlns="" id="{9A8A5F12-70F9-4257-96E0-B6DFE0C56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351553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4" name="Rectangle 448">
                <a:extLst>
                  <a:ext uri="{FF2B5EF4-FFF2-40B4-BE49-F238E27FC236}">
                    <a16:creationId xmlns:a16="http://schemas.microsoft.com/office/drawing/2014/main" xmlns="" id="{BFA53B72-5BD3-4F3C-A91B-41184AA42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351553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5" name="Rectangle 449">
                <a:extLst>
                  <a:ext uri="{FF2B5EF4-FFF2-40B4-BE49-F238E27FC236}">
                    <a16:creationId xmlns:a16="http://schemas.microsoft.com/office/drawing/2014/main" xmlns="" id="{73D78498-F814-4463-A731-30BE91D90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397929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6" name="Rectangle 450">
                <a:extLst>
                  <a:ext uri="{FF2B5EF4-FFF2-40B4-BE49-F238E27FC236}">
                    <a16:creationId xmlns:a16="http://schemas.microsoft.com/office/drawing/2014/main" xmlns="" id="{DE466A25-0E8C-44EA-911B-7397209E19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397929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7" name="Rectangle 451">
                <a:extLst>
                  <a:ext uri="{FF2B5EF4-FFF2-40B4-BE49-F238E27FC236}">
                    <a16:creationId xmlns:a16="http://schemas.microsoft.com/office/drawing/2014/main" xmlns="" id="{364CCB09-B9E2-4385-ABC0-30ABAAF1A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444305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8" name="Rectangle 452">
                <a:extLst>
                  <a:ext uri="{FF2B5EF4-FFF2-40B4-BE49-F238E27FC236}">
                    <a16:creationId xmlns:a16="http://schemas.microsoft.com/office/drawing/2014/main" xmlns="" id="{40E29517-CEC1-456D-919B-1FD613778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444305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9" name="Rectangle 453">
                <a:extLst>
                  <a:ext uri="{FF2B5EF4-FFF2-40B4-BE49-F238E27FC236}">
                    <a16:creationId xmlns:a16="http://schemas.microsoft.com/office/drawing/2014/main" xmlns="" id="{F5E3BB82-C62C-4912-9387-440EE8DDF2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490682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50" name="Rectangle 454">
                <a:extLst>
                  <a:ext uri="{FF2B5EF4-FFF2-40B4-BE49-F238E27FC236}">
                    <a16:creationId xmlns:a16="http://schemas.microsoft.com/office/drawing/2014/main" xmlns="" id="{90DD37A7-62BF-41FE-8808-217236E3F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0717" y="4341891"/>
                <a:ext cx="9860" cy="2183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52" name="Rectangle 455">
                <a:extLst>
                  <a:ext uri="{FF2B5EF4-FFF2-40B4-BE49-F238E27FC236}">
                    <a16:creationId xmlns:a16="http://schemas.microsoft.com/office/drawing/2014/main" xmlns="" id="{5D363ACE-7966-47CF-9F8E-5861FF72D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9639" y="4341891"/>
                <a:ext cx="10517" cy="2183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53" name="Rectangle 456">
                <a:extLst>
                  <a:ext uri="{FF2B5EF4-FFF2-40B4-BE49-F238E27FC236}">
                    <a16:creationId xmlns:a16="http://schemas.microsoft.com/office/drawing/2014/main" xmlns="" id="{4DC91282-8F96-40F7-BEC1-341F17E509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7903" y="4341891"/>
                <a:ext cx="10517" cy="2183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54" name="Rectangle 457">
                <a:extLst>
                  <a:ext uri="{FF2B5EF4-FFF2-40B4-BE49-F238E27FC236}">
                    <a16:creationId xmlns:a16="http://schemas.microsoft.com/office/drawing/2014/main" xmlns="" id="{E41EF80D-8D28-4563-A6EE-789B6658D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0558" y="4540279"/>
                <a:ext cx="18405" cy="173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55" name="Rectangle 459">
                <a:extLst>
                  <a:ext uri="{FF2B5EF4-FFF2-40B4-BE49-F238E27FC236}">
                    <a16:creationId xmlns:a16="http://schemas.microsoft.com/office/drawing/2014/main" xmlns="" id="{438EEEC8-AC55-4A68-8ABF-BF4CD44AF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9997" y="4540279"/>
                <a:ext cx="18405" cy="173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6F586644-36FD-47D6-9B45-56DB58C2A3C5}"/>
              </a:ext>
            </a:extLst>
          </p:cNvPr>
          <p:cNvGrpSpPr/>
          <p:nvPr/>
        </p:nvGrpSpPr>
        <p:grpSpPr>
          <a:xfrm>
            <a:off x="3565749" y="4356677"/>
            <a:ext cx="341184" cy="360000"/>
            <a:chOff x="3216946" y="5907019"/>
            <a:chExt cx="612000" cy="612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EA707FAC-BA2A-4A5D-B521-972A81590F64}"/>
                </a:ext>
              </a:extLst>
            </p:cNvPr>
            <p:cNvSpPr/>
            <p:nvPr/>
          </p:nvSpPr>
          <p:spPr bwMode="ltGray">
            <a:xfrm>
              <a:off x="3216946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8" name="Freeform 4912">
              <a:extLst>
                <a:ext uri="{FF2B5EF4-FFF2-40B4-BE49-F238E27FC236}">
                  <a16:creationId xmlns:a16="http://schemas.microsoft.com/office/drawing/2014/main" xmlns="" id="{5C4C7153-BA95-4BB8-A0E1-AEC97C8222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8956" y="6058947"/>
              <a:ext cx="387981" cy="337059"/>
            </a:xfrm>
            <a:custGeom>
              <a:avLst/>
              <a:gdLst>
                <a:gd name="T0" fmla="*/ 30 w 320"/>
                <a:gd name="T1" fmla="*/ 56 h 278"/>
                <a:gd name="T2" fmla="*/ 30 w 320"/>
                <a:gd name="T3" fmla="*/ 0 h 278"/>
                <a:gd name="T4" fmla="*/ 290 w 320"/>
                <a:gd name="T5" fmla="*/ 0 h 278"/>
                <a:gd name="T6" fmla="*/ 290 w 320"/>
                <a:gd name="T7" fmla="*/ 56 h 278"/>
                <a:gd name="T8" fmla="*/ 290 w 320"/>
                <a:gd name="T9" fmla="*/ 56 h 278"/>
                <a:gd name="T10" fmla="*/ 280 w 320"/>
                <a:gd name="T11" fmla="*/ 48 h 278"/>
                <a:gd name="T12" fmla="*/ 274 w 320"/>
                <a:gd name="T13" fmla="*/ 46 h 278"/>
                <a:gd name="T14" fmla="*/ 268 w 320"/>
                <a:gd name="T15" fmla="*/ 46 h 278"/>
                <a:gd name="T16" fmla="*/ 52 w 320"/>
                <a:gd name="T17" fmla="*/ 46 h 278"/>
                <a:gd name="T18" fmla="*/ 52 w 320"/>
                <a:gd name="T19" fmla="*/ 46 h 278"/>
                <a:gd name="T20" fmla="*/ 46 w 320"/>
                <a:gd name="T21" fmla="*/ 46 h 278"/>
                <a:gd name="T22" fmla="*/ 40 w 320"/>
                <a:gd name="T23" fmla="*/ 48 h 278"/>
                <a:gd name="T24" fmla="*/ 30 w 320"/>
                <a:gd name="T25" fmla="*/ 56 h 278"/>
                <a:gd name="T26" fmla="*/ 30 w 320"/>
                <a:gd name="T27" fmla="*/ 56 h 278"/>
                <a:gd name="T28" fmla="*/ 310 w 320"/>
                <a:gd name="T29" fmla="*/ 154 h 278"/>
                <a:gd name="T30" fmla="*/ 10 w 320"/>
                <a:gd name="T31" fmla="*/ 154 h 278"/>
                <a:gd name="T32" fmla="*/ 10 w 320"/>
                <a:gd name="T33" fmla="*/ 154 h 278"/>
                <a:gd name="T34" fmla="*/ 10 w 320"/>
                <a:gd name="T35" fmla="*/ 152 h 278"/>
                <a:gd name="T36" fmla="*/ 42 w 320"/>
                <a:gd name="T37" fmla="*/ 70 h 278"/>
                <a:gd name="T38" fmla="*/ 42 w 320"/>
                <a:gd name="T39" fmla="*/ 70 h 278"/>
                <a:gd name="T40" fmla="*/ 46 w 320"/>
                <a:gd name="T41" fmla="*/ 66 h 278"/>
                <a:gd name="T42" fmla="*/ 52 w 320"/>
                <a:gd name="T43" fmla="*/ 64 h 278"/>
                <a:gd name="T44" fmla="*/ 208 w 320"/>
                <a:gd name="T45" fmla="*/ 64 h 278"/>
                <a:gd name="T46" fmla="*/ 234 w 320"/>
                <a:gd name="T47" fmla="*/ 128 h 278"/>
                <a:gd name="T48" fmla="*/ 298 w 320"/>
                <a:gd name="T49" fmla="*/ 124 h 278"/>
                <a:gd name="T50" fmla="*/ 310 w 320"/>
                <a:gd name="T51" fmla="*/ 154 h 278"/>
                <a:gd name="T52" fmla="*/ 278 w 320"/>
                <a:gd name="T53" fmla="*/ 110 h 278"/>
                <a:gd name="T54" fmla="*/ 244 w 320"/>
                <a:gd name="T55" fmla="*/ 112 h 278"/>
                <a:gd name="T56" fmla="*/ 228 w 320"/>
                <a:gd name="T57" fmla="*/ 78 h 278"/>
                <a:gd name="T58" fmla="*/ 278 w 320"/>
                <a:gd name="T59" fmla="*/ 110 h 278"/>
                <a:gd name="T60" fmla="*/ 320 w 320"/>
                <a:gd name="T61" fmla="*/ 232 h 278"/>
                <a:gd name="T62" fmla="*/ 320 w 320"/>
                <a:gd name="T63" fmla="*/ 174 h 278"/>
                <a:gd name="T64" fmla="*/ 0 w 320"/>
                <a:gd name="T65" fmla="*/ 174 h 278"/>
                <a:gd name="T66" fmla="*/ 0 w 320"/>
                <a:gd name="T67" fmla="*/ 232 h 278"/>
                <a:gd name="T68" fmla="*/ 0 w 320"/>
                <a:gd name="T69" fmla="*/ 252 h 278"/>
                <a:gd name="T70" fmla="*/ 0 w 320"/>
                <a:gd name="T71" fmla="*/ 278 h 278"/>
                <a:gd name="T72" fmla="*/ 42 w 320"/>
                <a:gd name="T73" fmla="*/ 278 h 278"/>
                <a:gd name="T74" fmla="*/ 42 w 320"/>
                <a:gd name="T75" fmla="*/ 252 h 278"/>
                <a:gd name="T76" fmla="*/ 278 w 320"/>
                <a:gd name="T77" fmla="*/ 252 h 278"/>
                <a:gd name="T78" fmla="*/ 278 w 320"/>
                <a:gd name="T79" fmla="*/ 278 h 278"/>
                <a:gd name="T80" fmla="*/ 320 w 320"/>
                <a:gd name="T81" fmla="*/ 278 h 278"/>
                <a:gd name="T82" fmla="*/ 320 w 320"/>
                <a:gd name="T83" fmla="*/ 232 h 278"/>
                <a:gd name="T84" fmla="*/ 320 w 320"/>
                <a:gd name="T85" fmla="*/ 23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0" h="278">
                  <a:moveTo>
                    <a:pt x="30" y="56"/>
                  </a:moveTo>
                  <a:lnTo>
                    <a:pt x="30" y="0"/>
                  </a:lnTo>
                  <a:lnTo>
                    <a:pt x="290" y="0"/>
                  </a:lnTo>
                  <a:lnTo>
                    <a:pt x="290" y="56"/>
                  </a:lnTo>
                  <a:lnTo>
                    <a:pt x="290" y="56"/>
                  </a:lnTo>
                  <a:lnTo>
                    <a:pt x="280" y="48"/>
                  </a:lnTo>
                  <a:lnTo>
                    <a:pt x="274" y="46"/>
                  </a:lnTo>
                  <a:lnTo>
                    <a:pt x="268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46" y="46"/>
                  </a:lnTo>
                  <a:lnTo>
                    <a:pt x="40" y="48"/>
                  </a:lnTo>
                  <a:lnTo>
                    <a:pt x="30" y="56"/>
                  </a:lnTo>
                  <a:lnTo>
                    <a:pt x="30" y="56"/>
                  </a:lnTo>
                  <a:close/>
                  <a:moveTo>
                    <a:pt x="310" y="154"/>
                  </a:moveTo>
                  <a:lnTo>
                    <a:pt x="10" y="154"/>
                  </a:lnTo>
                  <a:lnTo>
                    <a:pt x="10" y="154"/>
                  </a:lnTo>
                  <a:lnTo>
                    <a:pt x="10" y="15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6" y="66"/>
                  </a:lnTo>
                  <a:lnTo>
                    <a:pt x="52" y="64"/>
                  </a:lnTo>
                  <a:lnTo>
                    <a:pt x="208" y="64"/>
                  </a:lnTo>
                  <a:lnTo>
                    <a:pt x="234" y="128"/>
                  </a:lnTo>
                  <a:lnTo>
                    <a:pt x="298" y="124"/>
                  </a:lnTo>
                  <a:lnTo>
                    <a:pt x="310" y="154"/>
                  </a:lnTo>
                  <a:close/>
                  <a:moveTo>
                    <a:pt x="278" y="110"/>
                  </a:moveTo>
                  <a:lnTo>
                    <a:pt x="244" y="112"/>
                  </a:lnTo>
                  <a:lnTo>
                    <a:pt x="228" y="78"/>
                  </a:lnTo>
                  <a:lnTo>
                    <a:pt x="278" y="110"/>
                  </a:lnTo>
                  <a:close/>
                  <a:moveTo>
                    <a:pt x="320" y="232"/>
                  </a:moveTo>
                  <a:lnTo>
                    <a:pt x="320" y="174"/>
                  </a:lnTo>
                  <a:lnTo>
                    <a:pt x="0" y="174"/>
                  </a:lnTo>
                  <a:lnTo>
                    <a:pt x="0" y="232"/>
                  </a:lnTo>
                  <a:lnTo>
                    <a:pt x="0" y="252"/>
                  </a:lnTo>
                  <a:lnTo>
                    <a:pt x="0" y="278"/>
                  </a:lnTo>
                  <a:lnTo>
                    <a:pt x="42" y="278"/>
                  </a:lnTo>
                  <a:lnTo>
                    <a:pt x="42" y="252"/>
                  </a:lnTo>
                  <a:lnTo>
                    <a:pt x="278" y="252"/>
                  </a:lnTo>
                  <a:lnTo>
                    <a:pt x="278" y="278"/>
                  </a:lnTo>
                  <a:lnTo>
                    <a:pt x="320" y="278"/>
                  </a:lnTo>
                  <a:lnTo>
                    <a:pt x="320" y="232"/>
                  </a:lnTo>
                  <a:lnTo>
                    <a:pt x="320" y="232"/>
                  </a:lnTo>
                  <a:close/>
                </a:path>
              </a:pathLst>
            </a:custGeom>
            <a:solidFill>
              <a:srgbClr val="DE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xmlns="" id="{599520D0-1AC1-46A7-A109-F0A6F0DEC1A3}"/>
              </a:ext>
            </a:extLst>
          </p:cNvPr>
          <p:cNvCxnSpPr>
            <a:cxnSpLocks/>
            <a:stCxn id="10" idx="1"/>
            <a:endCxn id="79" idx="3"/>
          </p:cNvCxnSpPr>
          <p:nvPr/>
        </p:nvCxnSpPr>
        <p:spPr>
          <a:xfrm rot="10800000">
            <a:off x="5831013" y="3520786"/>
            <a:ext cx="144618" cy="107335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162C44E-0A47-461E-862F-5F9454BE9183}"/>
              </a:ext>
            </a:extLst>
          </p:cNvPr>
          <p:cNvSpPr txBox="1"/>
          <p:nvPr/>
        </p:nvSpPr>
        <p:spPr bwMode="auto">
          <a:xfrm>
            <a:off x="8045843" y="4954235"/>
            <a:ext cx="1620000" cy="10881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468000" tIns="54000" rIns="54000" bIns="54000" numCol="1" anchor="t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lnSpc>
                <a:spcPts val="1200"/>
              </a:lnSpc>
            </a:pPr>
            <a:r>
              <a:rPr lang="el-GR" b="1" dirty="0"/>
              <a:t>2</a:t>
            </a:r>
            <a:r>
              <a:rPr lang="el-GR" b="1" baseline="30000" dirty="0"/>
              <a:t>ο</a:t>
            </a:r>
            <a:r>
              <a:rPr lang="el-GR" b="1" dirty="0"/>
              <a:t> στάδιο </a:t>
            </a:r>
            <a:r>
              <a:rPr lang="el-GR" dirty="0"/>
              <a:t>απελευθέρωσης πτήσεων προς τα υπόλοιπα αεροδρόμια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20C8BCFA-B135-42D6-9ED9-F5444D31CDC0}"/>
              </a:ext>
            </a:extLst>
          </p:cNvPr>
          <p:cNvGrpSpPr/>
          <p:nvPr/>
        </p:nvGrpSpPr>
        <p:grpSpPr>
          <a:xfrm>
            <a:off x="8088914" y="5003929"/>
            <a:ext cx="360000" cy="360000"/>
            <a:chOff x="4966372" y="4690710"/>
            <a:chExt cx="612000" cy="6120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5D05B376-A67D-4D61-B404-76D73C3A64DF}"/>
                </a:ext>
              </a:extLst>
            </p:cNvPr>
            <p:cNvSpPr/>
            <p:nvPr/>
          </p:nvSpPr>
          <p:spPr bwMode="ltGray">
            <a:xfrm>
              <a:off x="4966372" y="4690710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5" name="Freeform 4968">
              <a:extLst>
                <a:ext uri="{FF2B5EF4-FFF2-40B4-BE49-F238E27FC236}">
                  <a16:creationId xmlns:a16="http://schemas.microsoft.com/office/drawing/2014/main" xmlns="" id="{01F80F10-DB66-4051-BD51-FC454236F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493" y="4754408"/>
              <a:ext cx="479759" cy="484605"/>
            </a:xfrm>
            <a:custGeom>
              <a:avLst/>
              <a:gdLst>
                <a:gd name="T0" fmla="*/ 354 w 396"/>
                <a:gd name="T1" fmla="*/ 78 h 400"/>
                <a:gd name="T2" fmla="*/ 198 w 396"/>
                <a:gd name="T3" fmla="*/ 0 h 400"/>
                <a:gd name="T4" fmla="*/ 130 w 396"/>
                <a:gd name="T5" fmla="*/ 14 h 400"/>
                <a:gd name="T6" fmla="*/ 38 w 396"/>
                <a:gd name="T7" fmla="*/ 82 h 400"/>
                <a:gd name="T8" fmla="*/ 0 w 396"/>
                <a:gd name="T9" fmla="*/ 190 h 400"/>
                <a:gd name="T10" fmla="*/ 18 w 396"/>
                <a:gd name="T11" fmla="*/ 282 h 400"/>
                <a:gd name="T12" fmla="*/ 110 w 396"/>
                <a:gd name="T13" fmla="*/ 378 h 400"/>
                <a:gd name="T14" fmla="*/ 232 w 396"/>
                <a:gd name="T15" fmla="*/ 396 h 400"/>
                <a:gd name="T16" fmla="*/ 318 w 396"/>
                <a:gd name="T17" fmla="*/ 358 h 400"/>
                <a:gd name="T18" fmla="*/ 386 w 396"/>
                <a:gd name="T19" fmla="*/ 266 h 400"/>
                <a:gd name="T20" fmla="*/ 390 w 396"/>
                <a:gd name="T21" fmla="*/ 152 h 400"/>
                <a:gd name="T22" fmla="*/ 360 w 396"/>
                <a:gd name="T23" fmla="*/ 232 h 400"/>
                <a:gd name="T24" fmla="*/ 322 w 396"/>
                <a:gd name="T25" fmla="*/ 174 h 400"/>
                <a:gd name="T26" fmla="*/ 354 w 396"/>
                <a:gd name="T27" fmla="*/ 120 h 400"/>
                <a:gd name="T28" fmla="*/ 372 w 396"/>
                <a:gd name="T29" fmla="*/ 198 h 400"/>
                <a:gd name="T30" fmla="*/ 326 w 396"/>
                <a:gd name="T31" fmla="*/ 122 h 400"/>
                <a:gd name="T32" fmla="*/ 248 w 396"/>
                <a:gd name="T33" fmla="*/ 110 h 400"/>
                <a:gd name="T34" fmla="*/ 248 w 396"/>
                <a:gd name="T35" fmla="*/ 42 h 400"/>
                <a:gd name="T36" fmla="*/ 318 w 396"/>
                <a:gd name="T37" fmla="*/ 74 h 400"/>
                <a:gd name="T38" fmla="*/ 24 w 396"/>
                <a:gd name="T39" fmla="*/ 180 h 400"/>
                <a:gd name="T40" fmla="*/ 58 w 396"/>
                <a:gd name="T41" fmla="*/ 94 h 400"/>
                <a:gd name="T42" fmla="*/ 88 w 396"/>
                <a:gd name="T43" fmla="*/ 158 h 400"/>
                <a:gd name="T44" fmla="*/ 66 w 396"/>
                <a:gd name="T45" fmla="*/ 234 h 400"/>
                <a:gd name="T46" fmla="*/ 28 w 396"/>
                <a:gd name="T47" fmla="*/ 190 h 400"/>
                <a:gd name="T48" fmla="*/ 176 w 396"/>
                <a:gd name="T49" fmla="*/ 58 h 400"/>
                <a:gd name="T50" fmla="*/ 230 w 396"/>
                <a:gd name="T51" fmla="*/ 44 h 400"/>
                <a:gd name="T52" fmla="*/ 240 w 396"/>
                <a:gd name="T53" fmla="*/ 92 h 400"/>
                <a:gd name="T54" fmla="*/ 186 w 396"/>
                <a:gd name="T55" fmla="*/ 28 h 400"/>
                <a:gd name="T56" fmla="*/ 162 w 396"/>
                <a:gd name="T57" fmla="*/ 28 h 400"/>
                <a:gd name="T58" fmla="*/ 118 w 396"/>
                <a:gd name="T59" fmla="*/ 62 h 400"/>
                <a:gd name="T60" fmla="*/ 130 w 396"/>
                <a:gd name="T61" fmla="*/ 38 h 400"/>
                <a:gd name="T62" fmla="*/ 124 w 396"/>
                <a:gd name="T63" fmla="*/ 78 h 400"/>
                <a:gd name="T64" fmla="*/ 96 w 396"/>
                <a:gd name="T65" fmla="*/ 144 h 400"/>
                <a:gd name="T66" fmla="*/ 74 w 396"/>
                <a:gd name="T67" fmla="*/ 100 h 400"/>
                <a:gd name="T68" fmla="*/ 170 w 396"/>
                <a:gd name="T69" fmla="*/ 148 h 400"/>
                <a:gd name="T70" fmla="*/ 136 w 396"/>
                <a:gd name="T71" fmla="*/ 122 h 400"/>
                <a:gd name="T72" fmla="*/ 226 w 396"/>
                <a:gd name="T73" fmla="*/ 116 h 400"/>
                <a:gd name="T74" fmla="*/ 166 w 396"/>
                <a:gd name="T75" fmla="*/ 88 h 400"/>
                <a:gd name="T76" fmla="*/ 176 w 396"/>
                <a:gd name="T77" fmla="*/ 164 h 400"/>
                <a:gd name="T78" fmla="*/ 140 w 396"/>
                <a:gd name="T79" fmla="*/ 252 h 400"/>
                <a:gd name="T80" fmla="*/ 108 w 396"/>
                <a:gd name="T81" fmla="*/ 208 h 400"/>
                <a:gd name="T82" fmla="*/ 218 w 396"/>
                <a:gd name="T83" fmla="*/ 144 h 400"/>
                <a:gd name="T84" fmla="*/ 302 w 396"/>
                <a:gd name="T85" fmla="*/ 176 h 400"/>
                <a:gd name="T86" fmla="*/ 86 w 396"/>
                <a:gd name="T87" fmla="*/ 260 h 400"/>
                <a:gd name="T88" fmla="*/ 94 w 396"/>
                <a:gd name="T89" fmla="*/ 328 h 400"/>
                <a:gd name="T90" fmla="*/ 40 w 396"/>
                <a:gd name="T91" fmla="*/ 274 h 400"/>
                <a:gd name="T92" fmla="*/ 36 w 396"/>
                <a:gd name="T93" fmla="*/ 232 h 400"/>
                <a:gd name="T94" fmla="*/ 112 w 396"/>
                <a:gd name="T95" fmla="*/ 332 h 400"/>
                <a:gd name="T96" fmla="*/ 120 w 396"/>
                <a:gd name="T97" fmla="*/ 266 h 400"/>
                <a:gd name="T98" fmla="*/ 192 w 396"/>
                <a:gd name="T99" fmla="*/ 260 h 400"/>
                <a:gd name="T100" fmla="*/ 142 w 396"/>
                <a:gd name="T101" fmla="*/ 338 h 400"/>
                <a:gd name="T102" fmla="*/ 224 w 396"/>
                <a:gd name="T103" fmla="*/ 250 h 400"/>
                <a:gd name="T104" fmla="*/ 324 w 396"/>
                <a:gd name="T105" fmla="*/ 202 h 400"/>
                <a:gd name="T106" fmla="*/ 350 w 396"/>
                <a:gd name="T107" fmla="*/ 248 h 400"/>
                <a:gd name="T108" fmla="*/ 128 w 396"/>
                <a:gd name="T109" fmla="*/ 360 h 400"/>
                <a:gd name="T110" fmla="*/ 160 w 396"/>
                <a:gd name="T111" fmla="*/ 356 h 400"/>
                <a:gd name="T112" fmla="*/ 250 w 396"/>
                <a:gd name="T113" fmla="*/ 366 h 400"/>
                <a:gd name="T114" fmla="*/ 144 w 396"/>
                <a:gd name="T115" fmla="*/ 366 h 400"/>
                <a:gd name="T116" fmla="*/ 284 w 396"/>
                <a:gd name="T117" fmla="*/ 322 h 400"/>
                <a:gd name="T118" fmla="*/ 354 w 396"/>
                <a:gd name="T119" fmla="*/ 278 h 400"/>
                <a:gd name="T120" fmla="*/ 294 w 396"/>
                <a:gd name="T12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400">
                  <a:moveTo>
                    <a:pt x="384" y="132"/>
                  </a:moveTo>
                  <a:lnTo>
                    <a:pt x="384" y="132"/>
                  </a:lnTo>
                  <a:lnTo>
                    <a:pt x="378" y="118"/>
                  </a:lnTo>
                  <a:lnTo>
                    <a:pt x="372" y="104"/>
                  </a:lnTo>
                  <a:lnTo>
                    <a:pt x="364" y="90"/>
                  </a:lnTo>
                  <a:lnTo>
                    <a:pt x="354" y="78"/>
                  </a:lnTo>
                  <a:lnTo>
                    <a:pt x="334" y="54"/>
                  </a:lnTo>
                  <a:lnTo>
                    <a:pt x="310" y="36"/>
                  </a:lnTo>
                  <a:lnTo>
                    <a:pt x="286" y="22"/>
                  </a:lnTo>
                  <a:lnTo>
                    <a:pt x="258" y="10"/>
                  </a:lnTo>
                  <a:lnTo>
                    <a:pt x="228" y="4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80" y="2"/>
                  </a:lnTo>
                  <a:lnTo>
                    <a:pt x="164" y="4"/>
                  </a:lnTo>
                  <a:lnTo>
                    <a:pt x="146" y="8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12" y="20"/>
                  </a:lnTo>
                  <a:lnTo>
                    <a:pt x="94" y="30"/>
                  </a:lnTo>
                  <a:lnTo>
                    <a:pt x="78" y="42"/>
                  </a:lnTo>
                  <a:lnTo>
                    <a:pt x="62" y="54"/>
                  </a:lnTo>
                  <a:lnTo>
                    <a:pt x="50" y="68"/>
                  </a:lnTo>
                  <a:lnTo>
                    <a:pt x="38" y="82"/>
                  </a:lnTo>
                  <a:lnTo>
                    <a:pt x="26" y="98"/>
                  </a:lnTo>
                  <a:lnTo>
                    <a:pt x="18" y="116"/>
                  </a:lnTo>
                  <a:lnTo>
                    <a:pt x="10" y="134"/>
                  </a:lnTo>
                  <a:lnTo>
                    <a:pt x="4" y="152"/>
                  </a:lnTo>
                  <a:lnTo>
                    <a:pt x="2" y="170"/>
                  </a:lnTo>
                  <a:lnTo>
                    <a:pt x="0" y="190"/>
                  </a:lnTo>
                  <a:lnTo>
                    <a:pt x="0" y="210"/>
                  </a:lnTo>
                  <a:lnTo>
                    <a:pt x="2" y="228"/>
                  </a:lnTo>
                  <a:lnTo>
                    <a:pt x="6" y="248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8" y="282"/>
                  </a:lnTo>
                  <a:lnTo>
                    <a:pt x="24" y="296"/>
                  </a:lnTo>
                  <a:lnTo>
                    <a:pt x="32" y="310"/>
                  </a:lnTo>
                  <a:lnTo>
                    <a:pt x="42" y="322"/>
                  </a:lnTo>
                  <a:lnTo>
                    <a:pt x="62" y="344"/>
                  </a:lnTo>
                  <a:lnTo>
                    <a:pt x="86" y="364"/>
                  </a:lnTo>
                  <a:lnTo>
                    <a:pt x="110" y="378"/>
                  </a:lnTo>
                  <a:lnTo>
                    <a:pt x="138" y="390"/>
                  </a:lnTo>
                  <a:lnTo>
                    <a:pt x="168" y="396"/>
                  </a:lnTo>
                  <a:lnTo>
                    <a:pt x="198" y="400"/>
                  </a:lnTo>
                  <a:lnTo>
                    <a:pt x="198" y="400"/>
                  </a:lnTo>
                  <a:lnTo>
                    <a:pt x="216" y="398"/>
                  </a:lnTo>
                  <a:lnTo>
                    <a:pt x="232" y="396"/>
                  </a:lnTo>
                  <a:lnTo>
                    <a:pt x="250" y="392"/>
                  </a:lnTo>
                  <a:lnTo>
                    <a:pt x="266" y="386"/>
                  </a:lnTo>
                  <a:lnTo>
                    <a:pt x="266" y="386"/>
                  </a:lnTo>
                  <a:lnTo>
                    <a:pt x="284" y="380"/>
                  </a:lnTo>
                  <a:lnTo>
                    <a:pt x="302" y="370"/>
                  </a:lnTo>
                  <a:lnTo>
                    <a:pt x="318" y="358"/>
                  </a:lnTo>
                  <a:lnTo>
                    <a:pt x="334" y="346"/>
                  </a:lnTo>
                  <a:lnTo>
                    <a:pt x="346" y="332"/>
                  </a:lnTo>
                  <a:lnTo>
                    <a:pt x="358" y="316"/>
                  </a:lnTo>
                  <a:lnTo>
                    <a:pt x="370" y="300"/>
                  </a:lnTo>
                  <a:lnTo>
                    <a:pt x="378" y="284"/>
                  </a:lnTo>
                  <a:lnTo>
                    <a:pt x="386" y="266"/>
                  </a:lnTo>
                  <a:lnTo>
                    <a:pt x="392" y="248"/>
                  </a:lnTo>
                  <a:lnTo>
                    <a:pt x="394" y="230"/>
                  </a:lnTo>
                  <a:lnTo>
                    <a:pt x="396" y="210"/>
                  </a:lnTo>
                  <a:lnTo>
                    <a:pt x="396" y="190"/>
                  </a:lnTo>
                  <a:lnTo>
                    <a:pt x="394" y="170"/>
                  </a:lnTo>
                  <a:lnTo>
                    <a:pt x="390" y="152"/>
                  </a:lnTo>
                  <a:lnTo>
                    <a:pt x="384" y="132"/>
                  </a:lnTo>
                  <a:lnTo>
                    <a:pt x="384" y="132"/>
                  </a:lnTo>
                  <a:close/>
                  <a:moveTo>
                    <a:pt x="372" y="198"/>
                  </a:moveTo>
                  <a:lnTo>
                    <a:pt x="372" y="198"/>
                  </a:lnTo>
                  <a:lnTo>
                    <a:pt x="368" y="214"/>
                  </a:lnTo>
                  <a:lnTo>
                    <a:pt x="360" y="232"/>
                  </a:lnTo>
                  <a:lnTo>
                    <a:pt x="360" y="232"/>
                  </a:lnTo>
                  <a:lnTo>
                    <a:pt x="352" y="216"/>
                  </a:lnTo>
                  <a:lnTo>
                    <a:pt x="344" y="202"/>
                  </a:lnTo>
                  <a:lnTo>
                    <a:pt x="334" y="188"/>
                  </a:lnTo>
                  <a:lnTo>
                    <a:pt x="322" y="174"/>
                  </a:lnTo>
                  <a:lnTo>
                    <a:pt x="322" y="174"/>
                  </a:lnTo>
                  <a:lnTo>
                    <a:pt x="332" y="156"/>
                  </a:lnTo>
                  <a:lnTo>
                    <a:pt x="338" y="138"/>
                  </a:lnTo>
                  <a:lnTo>
                    <a:pt x="342" y="120"/>
                  </a:lnTo>
                  <a:lnTo>
                    <a:pt x="344" y="102"/>
                  </a:lnTo>
                  <a:lnTo>
                    <a:pt x="344" y="102"/>
                  </a:lnTo>
                  <a:lnTo>
                    <a:pt x="354" y="120"/>
                  </a:lnTo>
                  <a:lnTo>
                    <a:pt x="362" y="140"/>
                  </a:lnTo>
                  <a:lnTo>
                    <a:pt x="362" y="140"/>
                  </a:lnTo>
                  <a:lnTo>
                    <a:pt x="366" y="154"/>
                  </a:lnTo>
                  <a:lnTo>
                    <a:pt x="370" y="168"/>
                  </a:lnTo>
                  <a:lnTo>
                    <a:pt x="372" y="198"/>
                  </a:lnTo>
                  <a:lnTo>
                    <a:pt x="372" y="198"/>
                  </a:lnTo>
                  <a:close/>
                  <a:moveTo>
                    <a:pt x="322" y="82"/>
                  </a:moveTo>
                  <a:lnTo>
                    <a:pt x="322" y="82"/>
                  </a:lnTo>
                  <a:lnTo>
                    <a:pt x="326" y="92"/>
                  </a:lnTo>
                  <a:lnTo>
                    <a:pt x="328" y="102"/>
                  </a:lnTo>
                  <a:lnTo>
                    <a:pt x="328" y="112"/>
                  </a:lnTo>
                  <a:lnTo>
                    <a:pt x="326" y="122"/>
                  </a:lnTo>
                  <a:lnTo>
                    <a:pt x="320" y="142"/>
                  </a:lnTo>
                  <a:lnTo>
                    <a:pt x="312" y="162"/>
                  </a:lnTo>
                  <a:lnTo>
                    <a:pt x="312" y="162"/>
                  </a:lnTo>
                  <a:lnTo>
                    <a:pt x="282" y="136"/>
                  </a:lnTo>
                  <a:lnTo>
                    <a:pt x="248" y="110"/>
                  </a:lnTo>
                  <a:lnTo>
                    <a:pt x="248" y="110"/>
                  </a:lnTo>
                  <a:lnTo>
                    <a:pt x="256" y="96"/>
                  </a:lnTo>
                  <a:lnTo>
                    <a:pt x="258" y="82"/>
                  </a:lnTo>
                  <a:lnTo>
                    <a:pt x="258" y="68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48" y="42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60" y="36"/>
                  </a:lnTo>
                  <a:lnTo>
                    <a:pt x="280" y="46"/>
                  </a:lnTo>
                  <a:lnTo>
                    <a:pt x="300" y="58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322" y="82"/>
                  </a:lnTo>
                  <a:lnTo>
                    <a:pt x="322" y="82"/>
                  </a:lnTo>
                  <a:close/>
                  <a:moveTo>
                    <a:pt x="28" y="190"/>
                  </a:moveTo>
                  <a:lnTo>
                    <a:pt x="28" y="19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8" y="156"/>
                  </a:lnTo>
                  <a:lnTo>
                    <a:pt x="36" y="134"/>
                  </a:lnTo>
                  <a:lnTo>
                    <a:pt x="46" y="114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110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8" y="138"/>
                  </a:lnTo>
                  <a:lnTo>
                    <a:pt x="76" y="150"/>
                  </a:lnTo>
                  <a:lnTo>
                    <a:pt x="88" y="158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92" y="204"/>
                  </a:lnTo>
                  <a:lnTo>
                    <a:pt x="88" y="244"/>
                  </a:lnTo>
                  <a:lnTo>
                    <a:pt x="88" y="244"/>
                  </a:lnTo>
                  <a:lnTo>
                    <a:pt x="66" y="234"/>
                  </a:lnTo>
                  <a:lnTo>
                    <a:pt x="50" y="222"/>
                  </a:lnTo>
                  <a:lnTo>
                    <a:pt x="42" y="216"/>
                  </a:lnTo>
                  <a:lnTo>
                    <a:pt x="36" y="208"/>
                  </a:lnTo>
                  <a:lnTo>
                    <a:pt x="32" y="200"/>
                  </a:lnTo>
                  <a:lnTo>
                    <a:pt x="28" y="190"/>
                  </a:lnTo>
                  <a:lnTo>
                    <a:pt x="28" y="190"/>
                  </a:lnTo>
                  <a:close/>
                  <a:moveTo>
                    <a:pt x="234" y="102"/>
                  </a:moveTo>
                  <a:lnTo>
                    <a:pt x="234" y="102"/>
                  </a:lnTo>
                  <a:lnTo>
                    <a:pt x="200" y="84"/>
                  </a:lnTo>
                  <a:lnTo>
                    <a:pt x="166" y="72"/>
                  </a:lnTo>
                  <a:lnTo>
                    <a:pt x="166" y="72"/>
                  </a:lnTo>
                  <a:lnTo>
                    <a:pt x="176" y="58"/>
                  </a:lnTo>
                  <a:lnTo>
                    <a:pt x="188" y="48"/>
                  </a:lnTo>
                  <a:lnTo>
                    <a:pt x="198" y="40"/>
                  </a:lnTo>
                  <a:lnTo>
                    <a:pt x="210" y="32"/>
                  </a:lnTo>
                  <a:lnTo>
                    <a:pt x="210" y="32"/>
                  </a:lnTo>
                  <a:lnTo>
                    <a:pt x="220" y="38"/>
                  </a:lnTo>
                  <a:lnTo>
                    <a:pt x="230" y="44"/>
                  </a:lnTo>
                  <a:lnTo>
                    <a:pt x="236" y="52"/>
                  </a:lnTo>
                  <a:lnTo>
                    <a:pt x="240" y="60"/>
                  </a:lnTo>
                  <a:lnTo>
                    <a:pt x="240" y="60"/>
                  </a:lnTo>
                  <a:lnTo>
                    <a:pt x="242" y="70"/>
                  </a:lnTo>
                  <a:lnTo>
                    <a:pt x="242" y="82"/>
                  </a:lnTo>
                  <a:lnTo>
                    <a:pt x="240" y="92"/>
                  </a:lnTo>
                  <a:lnTo>
                    <a:pt x="234" y="102"/>
                  </a:lnTo>
                  <a:lnTo>
                    <a:pt x="234" y="102"/>
                  </a:lnTo>
                  <a:close/>
                  <a:moveTo>
                    <a:pt x="180" y="28"/>
                  </a:moveTo>
                  <a:lnTo>
                    <a:pt x="180" y="28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70" y="42"/>
                  </a:lnTo>
                  <a:lnTo>
                    <a:pt x="156" y="58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80" y="28"/>
                  </a:lnTo>
                  <a:lnTo>
                    <a:pt x="180" y="28"/>
                  </a:lnTo>
                  <a:close/>
                  <a:moveTo>
                    <a:pt x="130" y="38"/>
                  </a:moveTo>
                  <a:lnTo>
                    <a:pt x="140" y="64"/>
                  </a:lnTo>
                  <a:lnTo>
                    <a:pt x="140" y="64"/>
                  </a:lnTo>
                  <a:lnTo>
                    <a:pt x="118" y="62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106" y="52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30" y="38"/>
                  </a:lnTo>
                  <a:lnTo>
                    <a:pt x="130" y="38"/>
                  </a:lnTo>
                  <a:close/>
                  <a:moveTo>
                    <a:pt x="82" y="80"/>
                  </a:moveTo>
                  <a:lnTo>
                    <a:pt x="82" y="80"/>
                  </a:lnTo>
                  <a:lnTo>
                    <a:pt x="94" y="78"/>
                  </a:lnTo>
                  <a:lnTo>
                    <a:pt x="108" y="76"/>
                  </a:lnTo>
                  <a:lnTo>
                    <a:pt x="124" y="78"/>
                  </a:lnTo>
                  <a:lnTo>
                    <a:pt x="140" y="80"/>
                  </a:lnTo>
                  <a:lnTo>
                    <a:pt x="140" y="80"/>
                  </a:lnTo>
                  <a:lnTo>
                    <a:pt x="122" y="114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96" y="144"/>
                  </a:lnTo>
                  <a:lnTo>
                    <a:pt x="88" y="138"/>
                  </a:lnTo>
                  <a:lnTo>
                    <a:pt x="80" y="130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4" y="110"/>
                  </a:lnTo>
                  <a:lnTo>
                    <a:pt x="74" y="100"/>
                  </a:lnTo>
                  <a:lnTo>
                    <a:pt x="76" y="90"/>
                  </a:lnTo>
                  <a:lnTo>
                    <a:pt x="82" y="80"/>
                  </a:lnTo>
                  <a:lnTo>
                    <a:pt x="82" y="80"/>
                  </a:lnTo>
                  <a:close/>
                  <a:moveTo>
                    <a:pt x="150" y="94"/>
                  </a:moveTo>
                  <a:lnTo>
                    <a:pt x="170" y="148"/>
                  </a:lnTo>
                  <a:lnTo>
                    <a:pt x="170" y="148"/>
                  </a:lnTo>
                  <a:lnTo>
                    <a:pt x="154" y="152"/>
                  </a:lnTo>
                  <a:lnTo>
                    <a:pt x="138" y="154"/>
                  </a:lnTo>
                  <a:lnTo>
                    <a:pt x="138" y="154"/>
                  </a:lnTo>
                  <a:lnTo>
                    <a:pt x="122" y="152"/>
                  </a:lnTo>
                  <a:lnTo>
                    <a:pt x="122" y="152"/>
                  </a:lnTo>
                  <a:lnTo>
                    <a:pt x="136" y="122"/>
                  </a:lnTo>
                  <a:lnTo>
                    <a:pt x="150" y="94"/>
                  </a:lnTo>
                  <a:lnTo>
                    <a:pt x="150" y="94"/>
                  </a:lnTo>
                  <a:close/>
                  <a:moveTo>
                    <a:pt x="166" y="88"/>
                  </a:moveTo>
                  <a:lnTo>
                    <a:pt x="166" y="88"/>
                  </a:lnTo>
                  <a:lnTo>
                    <a:pt x="196" y="100"/>
                  </a:lnTo>
                  <a:lnTo>
                    <a:pt x="226" y="116"/>
                  </a:lnTo>
                  <a:lnTo>
                    <a:pt x="226" y="116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198" y="138"/>
                  </a:lnTo>
                  <a:lnTo>
                    <a:pt x="186" y="144"/>
                  </a:lnTo>
                  <a:lnTo>
                    <a:pt x="166" y="88"/>
                  </a:lnTo>
                  <a:close/>
                  <a:moveTo>
                    <a:pt x="118" y="168"/>
                  </a:moveTo>
                  <a:lnTo>
                    <a:pt x="118" y="168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56" y="168"/>
                  </a:lnTo>
                  <a:lnTo>
                    <a:pt x="176" y="164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188" y="246"/>
                  </a:lnTo>
                  <a:lnTo>
                    <a:pt x="172" y="248"/>
                  </a:lnTo>
                  <a:lnTo>
                    <a:pt x="156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20" y="250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108" y="208"/>
                  </a:lnTo>
                  <a:lnTo>
                    <a:pt x="118" y="168"/>
                  </a:lnTo>
                  <a:lnTo>
                    <a:pt x="118" y="168"/>
                  </a:lnTo>
                  <a:close/>
                  <a:moveTo>
                    <a:pt x="192" y="158"/>
                  </a:moveTo>
                  <a:lnTo>
                    <a:pt x="192" y="158"/>
                  </a:lnTo>
                  <a:lnTo>
                    <a:pt x="206" y="152"/>
                  </a:lnTo>
                  <a:lnTo>
                    <a:pt x="218" y="144"/>
                  </a:lnTo>
                  <a:lnTo>
                    <a:pt x="230" y="134"/>
                  </a:lnTo>
                  <a:lnTo>
                    <a:pt x="240" y="124"/>
                  </a:lnTo>
                  <a:lnTo>
                    <a:pt x="240" y="124"/>
                  </a:lnTo>
                  <a:lnTo>
                    <a:pt x="272" y="148"/>
                  </a:lnTo>
                  <a:lnTo>
                    <a:pt x="302" y="176"/>
                  </a:lnTo>
                  <a:lnTo>
                    <a:pt x="302" y="176"/>
                  </a:lnTo>
                  <a:lnTo>
                    <a:pt x="286" y="194"/>
                  </a:lnTo>
                  <a:lnTo>
                    <a:pt x="266" y="210"/>
                  </a:lnTo>
                  <a:lnTo>
                    <a:pt x="244" y="224"/>
                  </a:lnTo>
                  <a:lnTo>
                    <a:pt x="220" y="236"/>
                  </a:lnTo>
                  <a:lnTo>
                    <a:pt x="192" y="158"/>
                  </a:lnTo>
                  <a:close/>
                  <a:moveTo>
                    <a:pt x="86" y="260"/>
                  </a:moveTo>
                  <a:lnTo>
                    <a:pt x="86" y="260"/>
                  </a:lnTo>
                  <a:lnTo>
                    <a:pt x="86" y="278"/>
                  </a:lnTo>
                  <a:lnTo>
                    <a:pt x="88" y="296"/>
                  </a:lnTo>
                  <a:lnTo>
                    <a:pt x="90" y="312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78" y="320"/>
                  </a:lnTo>
                  <a:lnTo>
                    <a:pt x="62" y="310"/>
                  </a:lnTo>
                  <a:lnTo>
                    <a:pt x="62" y="310"/>
                  </a:lnTo>
                  <a:lnTo>
                    <a:pt x="54" y="298"/>
                  </a:lnTo>
                  <a:lnTo>
                    <a:pt x="46" y="286"/>
                  </a:lnTo>
                  <a:lnTo>
                    <a:pt x="40" y="274"/>
                  </a:lnTo>
                  <a:lnTo>
                    <a:pt x="34" y="260"/>
                  </a:lnTo>
                  <a:lnTo>
                    <a:pt x="34" y="260"/>
                  </a:lnTo>
                  <a:lnTo>
                    <a:pt x="28" y="240"/>
                  </a:lnTo>
                  <a:lnTo>
                    <a:pt x="24" y="218"/>
                  </a:lnTo>
                  <a:lnTo>
                    <a:pt x="24" y="218"/>
                  </a:lnTo>
                  <a:lnTo>
                    <a:pt x="36" y="232"/>
                  </a:lnTo>
                  <a:lnTo>
                    <a:pt x="50" y="244"/>
                  </a:lnTo>
                  <a:lnTo>
                    <a:pt x="68" y="252"/>
                  </a:lnTo>
                  <a:lnTo>
                    <a:pt x="86" y="260"/>
                  </a:lnTo>
                  <a:lnTo>
                    <a:pt x="86" y="260"/>
                  </a:lnTo>
                  <a:close/>
                  <a:moveTo>
                    <a:pt x="112" y="332"/>
                  </a:moveTo>
                  <a:lnTo>
                    <a:pt x="112" y="332"/>
                  </a:lnTo>
                  <a:lnTo>
                    <a:pt x="108" y="316"/>
                  </a:lnTo>
                  <a:lnTo>
                    <a:pt x="104" y="300"/>
                  </a:lnTo>
                  <a:lnTo>
                    <a:pt x="102" y="282"/>
                  </a:lnTo>
                  <a:lnTo>
                    <a:pt x="102" y="264"/>
                  </a:lnTo>
                  <a:lnTo>
                    <a:pt x="102" y="264"/>
                  </a:lnTo>
                  <a:lnTo>
                    <a:pt x="120" y="266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56" y="266"/>
                  </a:lnTo>
                  <a:lnTo>
                    <a:pt x="174" y="264"/>
                  </a:lnTo>
                  <a:lnTo>
                    <a:pt x="192" y="260"/>
                  </a:lnTo>
                  <a:lnTo>
                    <a:pt x="210" y="256"/>
                  </a:lnTo>
                  <a:lnTo>
                    <a:pt x="236" y="326"/>
                  </a:lnTo>
                  <a:lnTo>
                    <a:pt x="236" y="326"/>
                  </a:lnTo>
                  <a:lnTo>
                    <a:pt x="204" y="334"/>
                  </a:lnTo>
                  <a:lnTo>
                    <a:pt x="172" y="338"/>
                  </a:lnTo>
                  <a:lnTo>
                    <a:pt x="142" y="338"/>
                  </a:lnTo>
                  <a:lnTo>
                    <a:pt x="112" y="334"/>
                  </a:lnTo>
                  <a:lnTo>
                    <a:pt x="112" y="334"/>
                  </a:lnTo>
                  <a:lnTo>
                    <a:pt x="112" y="332"/>
                  </a:lnTo>
                  <a:lnTo>
                    <a:pt x="112" y="332"/>
                  </a:lnTo>
                  <a:close/>
                  <a:moveTo>
                    <a:pt x="224" y="250"/>
                  </a:moveTo>
                  <a:lnTo>
                    <a:pt x="224" y="250"/>
                  </a:lnTo>
                  <a:lnTo>
                    <a:pt x="252" y="238"/>
                  </a:lnTo>
                  <a:lnTo>
                    <a:pt x="274" y="224"/>
                  </a:lnTo>
                  <a:lnTo>
                    <a:pt x="296" y="206"/>
                  </a:lnTo>
                  <a:lnTo>
                    <a:pt x="312" y="188"/>
                  </a:lnTo>
                  <a:lnTo>
                    <a:pt x="312" y="188"/>
                  </a:lnTo>
                  <a:lnTo>
                    <a:pt x="324" y="202"/>
                  </a:lnTo>
                  <a:lnTo>
                    <a:pt x="334" y="216"/>
                  </a:lnTo>
                  <a:lnTo>
                    <a:pt x="342" y="232"/>
                  </a:lnTo>
                  <a:lnTo>
                    <a:pt x="348" y="246"/>
                  </a:lnTo>
                  <a:lnTo>
                    <a:pt x="348" y="246"/>
                  </a:lnTo>
                  <a:lnTo>
                    <a:pt x="350" y="248"/>
                  </a:lnTo>
                  <a:lnTo>
                    <a:pt x="350" y="248"/>
                  </a:lnTo>
                  <a:lnTo>
                    <a:pt x="330" y="270"/>
                  </a:lnTo>
                  <a:lnTo>
                    <a:pt x="306" y="290"/>
                  </a:lnTo>
                  <a:lnTo>
                    <a:pt x="280" y="308"/>
                  </a:lnTo>
                  <a:lnTo>
                    <a:pt x="250" y="322"/>
                  </a:lnTo>
                  <a:lnTo>
                    <a:pt x="224" y="250"/>
                  </a:lnTo>
                  <a:close/>
                  <a:moveTo>
                    <a:pt x="128" y="360"/>
                  </a:moveTo>
                  <a:lnTo>
                    <a:pt x="128" y="360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40" y="354"/>
                  </a:lnTo>
                  <a:lnTo>
                    <a:pt x="160" y="356"/>
                  </a:lnTo>
                  <a:lnTo>
                    <a:pt x="160" y="356"/>
                  </a:lnTo>
                  <a:lnTo>
                    <a:pt x="180" y="354"/>
                  </a:lnTo>
                  <a:lnTo>
                    <a:pt x="200" y="352"/>
                  </a:lnTo>
                  <a:lnTo>
                    <a:pt x="220" y="348"/>
                  </a:lnTo>
                  <a:lnTo>
                    <a:pt x="242" y="342"/>
                  </a:lnTo>
                  <a:lnTo>
                    <a:pt x="250" y="366"/>
                  </a:lnTo>
                  <a:lnTo>
                    <a:pt x="250" y="366"/>
                  </a:lnTo>
                  <a:lnTo>
                    <a:pt x="224" y="372"/>
                  </a:lnTo>
                  <a:lnTo>
                    <a:pt x="198" y="376"/>
                  </a:lnTo>
                  <a:lnTo>
                    <a:pt x="198" y="376"/>
                  </a:lnTo>
                  <a:lnTo>
                    <a:pt x="180" y="374"/>
                  </a:lnTo>
                  <a:lnTo>
                    <a:pt x="162" y="372"/>
                  </a:lnTo>
                  <a:lnTo>
                    <a:pt x="144" y="366"/>
                  </a:lnTo>
                  <a:lnTo>
                    <a:pt x="128" y="360"/>
                  </a:lnTo>
                  <a:lnTo>
                    <a:pt x="128" y="360"/>
                  </a:lnTo>
                  <a:close/>
                  <a:moveTo>
                    <a:pt x="266" y="362"/>
                  </a:moveTo>
                  <a:lnTo>
                    <a:pt x="256" y="336"/>
                  </a:lnTo>
                  <a:lnTo>
                    <a:pt x="256" y="336"/>
                  </a:lnTo>
                  <a:lnTo>
                    <a:pt x="284" y="322"/>
                  </a:lnTo>
                  <a:lnTo>
                    <a:pt x="310" y="306"/>
                  </a:lnTo>
                  <a:lnTo>
                    <a:pt x="334" y="288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4" y="278"/>
                  </a:lnTo>
                  <a:lnTo>
                    <a:pt x="354" y="278"/>
                  </a:lnTo>
                  <a:lnTo>
                    <a:pt x="348" y="292"/>
                  </a:lnTo>
                  <a:lnTo>
                    <a:pt x="338" y="304"/>
                  </a:lnTo>
                  <a:lnTo>
                    <a:pt x="328" y="316"/>
                  </a:lnTo>
                  <a:lnTo>
                    <a:pt x="318" y="328"/>
                  </a:lnTo>
                  <a:lnTo>
                    <a:pt x="306" y="338"/>
                  </a:lnTo>
                  <a:lnTo>
                    <a:pt x="294" y="346"/>
                  </a:lnTo>
                  <a:lnTo>
                    <a:pt x="280" y="354"/>
                  </a:lnTo>
                  <a:lnTo>
                    <a:pt x="266" y="362"/>
                  </a:lnTo>
                  <a:lnTo>
                    <a:pt x="266" y="362"/>
                  </a:lnTo>
                  <a:close/>
                </a:path>
              </a:pathLst>
            </a:custGeom>
            <a:solidFill>
              <a:srgbClr val="DE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2A32BB2F-0DA5-4664-9D5C-52FE31C0C765}"/>
              </a:ext>
            </a:extLst>
          </p:cNvPr>
          <p:cNvSpPr txBox="1"/>
          <p:nvPr/>
        </p:nvSpPr>
        <p:spPr bwMode="auto">
          <a:xfrm>
            <a:off x="5977553" y="4954234"/>
            <a:ext cx="1620000" cy="10597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t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l-GR" b="1" dirty="0"/>
              <a:t>*</a:t>
            </a:r>
            <a:r>
              <a:rPr lang="en-US" b="1" dirty="0"/>
              <a:t> </a:t>
            </a:r>
            <a:r>
              <a:rPr lang="el-GR" b="1" dirty="0"/>
              <a:t>1</a:t>
            </a:r>
            <a:r>
              <a:rPr lang="el-GR" b="1" baseline="30000" dirty="0"/>
              <a:t>ο</a:t>
            </a:r>
            <a:r>
              <a:rPr lang="el-GR" b="1" dirty="0"/>
              <a:t> στάδιο </a:t>
            </a:r>
            <a:r>
              <a:rPr lang="el-GR" dirty="0"/>
              <a:t>απελευθέρωσης πτήσεων προς «Ελευθέριος Βενιζέλος»</a:t>
            </a:r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xmlns="" id="{39139832-B29A-4938-87C2-8A8C5AE6C9B5}"/>
              </a:ext>
            </a:extLst>
          </p:cNvPr>
          <p:cNvCxnSpPr>
            <a:cxnSpLocks/>
            <a:stCxn id="66" idx="1"/>
            <a:endCxn id="79" idx="3"/>
          </p:cNvCxnSpPr>
          <p:nvPr/>
        </p:nvCxnSpPr>
        <p:spPr>
          <a:xfrm rot="10800000">
            <a:off x="5831013" y="3520786"/>
            <a:ext cx="146540" cy="196331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xmlns="" id="{ECA27A27-89E4-47E3-B7A7-7268C14DD7C4}"/>
              </a:ext>
            </a:extLst>
          </p:cNvPr>
          <p:cNvCxnSpPr>
            <a:cxnSpLocks/>
            <a:stCxn id="62" idx="1"/>
            <a:endCxn id="80" idx="3"/>
          </p:cNvCxnSpPr>
          <p:nvPr/>
        </p:nvCxnSpPr>
        <p:spPr>
          <a:xfrm rot="10800000">
            <a:off x="7885441" y="3520786"/>
            <a:ext cx="160403" cy="197753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12C34EE8-4517-4149-8E69-BC7AB1061AF3}"/>
              </a:ext>
            </a:extLst>
          </p:cNvPr>
          <p:cNvSpPr txBox="1"/>
          <p:nvPr/>
        </p:nvSpPr>
        <p:spPr bwMode="auto">
          <a:xfrm>
            <a:off x="10094403" y="4954235"/>
            <a:ext cx="1524443" cy="1078818"/>
          </a:xfrm>
          <a:prstGeom prst="rightArrow">
            <a:avLst>
              <a:gd name="adj1" fmla="val 100000"/>
              <a:gd name="adj2" fmla="val 719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04000" tIns="54000" rIns="54000" bIns="54000" numCol="1" anchor="t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l-GR" dirty="0"/>
              <a:t>Σταδιακή άρση των υπόλοιπων εξαιρέσεων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397BD1EF-A9AF-480E-8F2A-EC4049E9B18B}"/>
              </a:ext>
            </a:extLst>
          </p:cNvPr>
          <p:cNvGrpSpPr/>
          <p:nvPr/>
        </p:nvGrpSpPr>
        <p:grpSpPr>
          <a:xfrm>
            <a:off x="10160539" y="5003929"/>
            <a:ext cx="360000" cy="360000"/>
            <a:chOff x="4966372" y="4690710"/>
            <a:chExt cx="612000" cy="61200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8C492E8A-3E96-439E-8F43-DCD324E1ABCF}"/>
                </a:ext>
              </a:extLst>
            </p:cNvPr>
            <p:cNvSpPr/>
            <p:nvPr/>
          </p:nvSpPr>
          <p:spPr bwMode="ltGray">
            <a:xfrm>
              <a:off x="4966372" y="4690710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5" name="Freeform 4968">
              <a:extLst>
                <a:ext uri="{FF2B5EF4-FFF2-40B4-BE49-F238E27FC236}">
                  <a16:creationId xmlns:a16="http://schemas.microsoft.com/office/drawing/2014/main" xmlns="" id="{76490083-25E8-4401-9203-2E24A26450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493" y="4754408"/>
              <a:ext cx="479759" cy="484605"/>
            </a:xfrm>
            <a:custGeom>
              <a:avLst/>
              <a:gdLst>
                <a:gd name="T0" fmla="*/ 354 w 396"/>
                <a:gd name="T1" fmla="*/ 78 h 400"/>
                <a:gd name="T2" fmla="*/ 198 w 396"/>
                <a:gd name="T3" fmla="*/ 0 h 400"/>
                <a:gd name="T4" fmla="*/ 130 w 396"/>
                <a:gd name="T5" fmla="*/ 14 h 400"/>
                <a:gd name="T6" fmla="*/ 38 w 396"/>
                <a:gd name="T7" fmla="*/ 82 h 400"/>
                <a:gd name="T8" fmla="*/ 0 w 396"/>
                <a:gd name="T9" fmla="*/ 190 h 400"/>
                <a:gd name="T10" fmla="*/ 18 w 396"/>
                <a:gd name="T11" fmla="*/ 282 h 400"/>
                <a:gd name="T12" fmla="*/ 110 w 396"/>
                <a:gd name="T13" fmla="*/ 378 h 400"/>
                <a:gd name="T14" fmla="*/ 232 w 396"/>
                <a:gd name="T15" fmla="*/ 396 h 400"/>
                <a:gd name="T16" fmla="*/ 318 w 396"/>
                <a:gd name="T17" fmla="*/ 358 h 400"/>
                <a:gd name="T18" fmla="*/ 386 w 396"/>
                <a:gd name="T19" fmla="*/ 266 h 400"/>
                <a:gd name="T20" fmla="*/ 390 w 396"/>
                <a:gd name="T21" fmla="*/ 152 h 400"/>
                <a:gd name="T22" fmla="*/ 360 w 396"/>
                <a:gd name="T23" fmla="*/ 232 h 400"/>
                <a:gd name="T24" fmla="*/ 322 w 396"/>
                <a:gd name="T25" fmla="*/ 174 h 400"/>
                <a:gd name="T26" fmla="*/ 354 w 396"/>
                <a:gd name="T27" fmla="*/ 120 h 400"/>
                <a:gd name="T28" fmla="*/ 372 w 396"/>
                <a:gd name="T29" fmla="*/ 198 h 400"/>
                <a:gd name="T30" fmla="*/ 326 w 396"/>
                <a:gd name="T31" fmla="*/ 122 h 400"/>
                <a:gd name="T32" fmla="*/ 248 w 396"/>
                <a:gd name="T33" fmla="*/ 110 h 400"/>
                <a:gd name="T34" fmla="*/ 248 w 396"/>
                <a:gd name="T35" fmla="*/ 42 h 400"/>
                <a:gd name="T36" fmla="*/ 318 w 396"/>
                <a:gd name="T37" fmla="*/ 74 h 400"/>
                <a:gd name="T38" fmla="*/ 24 w 396"/>
                <a:gd name="T39" fmla="*/ 180 h 400"/>
                <a:gd name="T40" fmla="*/ 58 w 396"/>
                <a:gd name="T41" fmla="*/ 94 h 400"/>
                <a:gd name="T42" fmla="*/ 88 w 396"/>
                <a:gd name="T43" fmla="*/ 158 h 400"/>
                <a:gd name="T44" fmla="*/ 66 w 396"/>
                <a:gd name="T45" fmla="*/ 234 h 400"/>
                <a:gd name="T46" fmla="*/ 28 w 396"/>
                <a:gd name="T47" fmla="*/ 190 h 400"/>
                <a:gd name="T48" fmla="*/ 176 w 396"/>
                <a:gd name="T49" fmla="*/ 58 h 400"/>
                <a:gd name="T50" fmla="*/ 230 w 396"/>
                <a:gd name="T51" fmla="*/ 44 h 400"/>
                <a:gd name="T52" fmla="*/ 240 w 396"/>
                <a:gd name="T53" fmla="*/ 92 h 400"/>
                <a:gd name="T54" fmla="*/ 186 w 396"/>
                <a:gd name="T55" fmla="*/ 28 h 400"/>
                <a:gd name="T56" fmla="*/ 162 w 396"/>
                <a:gd name="T57" fmla="*/ 28 h 400"/>
                <a:gd name="T58" fmla="*/ 118 w 396"/>
                <a:gd name="T59" fmla="*/ 62 h 400"/>
                <a:gd name="T60" fmla="*/ 130 w 396"/>
                <a:gd name="T61" fmla="*/ 38 h 400"/>
                <a:gd name="T62" fmla="*/ 124 w 396"/>
                <a:gd name="T63" fmla="*/ 78 h 400"/>
                <a:gd name="T64" fmla="*/ 96 w 396"/>
                <a:gd name="T65" fmla="*/ 144 h 400"/>
                <a:gd name="T66" fmla="*/ 74 w 396"/>
                <a:gd name="T67" fmla="*/ 100 h 400"/>
                <a:gd name="T68" fmla="*/ 170 w 396"/>
                <a:gd name="T69" fmla="*/ 148 h 400"/>
                <a:gd name="T70" fmla="*/ 136 w 396"/>
                <a:gd name="T71" fmla="*/ 122 h 400"/>
                <a:gd name="T72" fmla="*/ 226 w 396"/>
                <a:gd name="T73" fmla="*/ 116 h 400"/>
                <a:gd name="T74" fmla="*/ 166 w 396"/>
                <a:gd name="T75" fmla="*/ 88 h 400"/>
                <a:gd name="T76" fmla="*/ 176 w 396"/>
                <a:gd name="T77" fmla="*/ 164 h 400"/>
                <a:gd name="T78" fmla="*/ 140 w 396"/>
                <a:gd name="T79" fmla="*/ 252 h 400"/>
                <a:gd name="T80" fmla="*/ 108 w 396"/>
                <a:gd name="T81" fmla="*/ 208 h 400"/>
                <a:gd name="T82" fmla="*/ 218 w 396"/>
                <a:gd name="T83" fmla="*/ 144 h 400"/>
                <a:gd name="T84" fmla="*/ 302 w 396"/>
                <a:gd name="T85" fmla="*/ 176 h 400"/>
                <a:gd name="T86" fmla="*/ 86 w 396"/>
                <a:gd name="T87" fmla="*/ 260 h 400"/>
                <a:gd name="T88" fmla="*/ 94 w 396"/>
                <a:gd name="T89" fmla="*/ 328 h 400"/>
                <a:gd name="T90" fmla="*/ 40 w 396"/>
                <a:gd name="T91" fmla="*/ 274 h 400"/>
                <a:gd name="T92" fmla="*/ 36 w 396"/>
                <a:gd name="T93" fmla="*/ 232 h 400"/>
                <a:gd name="T94" fmla="*/ 112 w 396"/>
                <a:gd name="T95" fmla="*/ 332 h 400"/>
                <a:gd name="T96" fmla="*/ 120 w 396"/>
                <a:gd name="T97" fmla="*/ 266 h 400"/>
                <a:gd name="T98" fmla="*/ 192 w 396"/>
                <a:gd name="T99" fmla="*/ 260 h 400"/>
                <a:gd name="T100" fmla="*/ 142 w 396"/>
                <a:gd name="T101" fmla="*/ 338 h 400"/>
                <a:gd name="T102" fmla="*/ 224 w 396"/>
                <a:gd name="T103" fmla="*/ 250 h 400"/>
                <a:gd name="T104" fmla="*/ 324 w 396"/>
                <a:gd name="T105" fmla="*/ 202 h 400"/>
                <a:gd name="T106" fmla="*/ 350 w 396"/>
                <a:gd name="T107" fmla="*/ 248 h 400"/>
                <a:gd name="T108" fmla="*/ 128 w 396"/>
                <a:gd name="T109" fmla="*/ 360 h 400"/>
                <a:gd name="T110" fmla="*/ 160 w 396"/>
                <a:gd name="T111" fmla="*/ 356 h 400"/>
                <a:gd name="T112" fmla="*/ 250 w 396"/>
                <a:gd name="T113" fmla="*/ 366 h 400"/>
                <a:gd name="T114" fmla="*/ 144 w 396"/>
                <a:gd name="T115" fmla="*/ 366 h 400"/>
                <a:gd name="T116" fmla="*/ 284 w 396"/>
                <a:gd name="T117" fmla="*/ 322 h 400"/>
                <a:gd name="T118" fmla="*/ 354 w 396"/>
                <a:gd name="T119" fmla="*/ 278 h 400"/>
                <a:gd name="T120" fmla="*/ 294 w 396"/>
                <a:gd name="T12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400">
                  <a:moveTo>
                    <a:pt x="384" y="132"/>
                  </a:moveTo>
                  <a:lnTo>
                    <a:pt x="384" y="132"/>
                  </a:lnTo>
                  <a:lnTo>
                    <a:pt x="378" y="118"/>
                  </a:lnTo>
                  <a:lnTo>
                    <a:pt x="372" y="104"/>
                  </a:lnTo>
                  <a:lnTo>
                    <a:pt x="364" y="90"/>
                  </a:lnTo>
                  <a:lnTo>
                    <a:pt x="354" y="78"/>
                  </a:lnTo>
                  <a:lnTo>
                    <a:pt x="334" y="54"/>
                  </a:lnTo>
                  <a:lnTo>
                    <a:pt x="310" y="36"/>
                  </a:lnTo>
                  <a:lnTo>
                    <a:pt x="286" y="22"/>
                  </a:lnTo>
                  <a:lnTo>
                    <a:pt x="258" y="10"/>
                  </a:lnTo>
                  <a:lnTo>
                    <a:pt x="228" y="4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80" y="2"/>
                  </a:lnTo>
                  <a:lnTo>
                    <a:pt x="164" y="4"/>
                  </a:lnTo>
                  <a:lnTo>
                    <a:pt x="146" y="8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12" y="20"/>
                  </a:lnTo>
                  <a:lnTo>
                    <a:pt x="94" y="30"/>
                  </a:lnTo>
                  <a:lnTo>
                    <a:pt x="78" y="42"/>
                  </a:lnTo>
                  <a:lnTo>
                    <a:pt x="62" y="54"/>
                  </a:lnTo>
                  <a:lnTo>
                    <a:pt x="50" y="68"/>
                  </a:lnTo>
                  <a:lnTo>
                    <a:pt x="38" y="82"/>
                  </a:lnTo>
                  <a:lnTo>
                    <a:pt x="26" y="98"/>
                  </a:lnTo>
                  <a:lnTo>
                    <a:pt x="18" y="116"/>
                  </a:lnTo>
                  <a:lnTo>
                    <a:pt x="10" y="134"/>
                  </a:lnTo>
                  <a:lnTo>
                    <a:pt x="4" y="152"/>
                  </a:lnTo>
                  <a:lnTo>
                    <a:pt x="2" y="170"/>
                  </a:lnTo>
                  <a:lnTo>
                    <a:pt x="0" y="190"/>
                  </a:lnTo>
                  <a:lnTo>
                    <a:pt x="0" y="210"/>
                  </a:lnTo>
                  <a:lnTo>
                    <a:pt x="2" y="228"/>
                  </a:lnTo>
                  <a:lnTo>
                    <a:pt x="6" y="248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8" y="282"/>
                  </a:lnTo>
                  <a:lnTo>
                    <a:pt x="24" y="296"/>
                  </a:lnTo>
                  <a:lnTo>
                    <a:pt x="32" y="310"/>
                  </a:lnTo>
                  <a:lnTo>
                    <a:pt x="42" y="322"/>
                  </a:lnTo>
                  <a:lnTo>
                    <a:pt x="62" y="344"/>
                  </a:lnTo>
                  <a:lnTo>
                    <a:pt x="86" y="364"/>
                  </a:lnTo>
                  <a:lnTo>
                    <a:pt x="110" y="378"/>
                  </a:lnTo>
                  <a:lnTo>
                    <a:pt x="138" y="390"/>
                  </a:lnTo>
                  <a:lnTo>
                    <a:pt x="168" y="396"/>
                  </a:lnTo>
                  <a:lnTo>
                    <a:pt x="198" y="400"/>
                  </a:lnTo>
                  <a:lnTo>
                    <a:pt x="198" y="400"/>
                  </a:lnTo>
                  <a:lnTo>
                    <a:pt x="216" y="398"/>
                  </a:lnTo>
                  <a:lnTo>
                    <a:pt x="232" y="396"/>
                  </a:lnTo>
                  <a:lnTo>
                    <a:pt x="250" y="392"/>
                  </a:lnTo>
                  <a:lnTo>
                    <a:pt x="266" y="386"/>
                  </a:lnTo>
                  <a:lnTo>
                    <a:pt x="266" y="386"/>
                  </a:lnTo>
                  <a:lnTo>
                    <a:pt x="284" y="380"/>
                  </a:lnTo>
                  <a:lnTo>
                    <a:pt x="302" y="370"/>
                  </a:lnTo>
                  <a:lnTo>
                    <a:pt x="318" y="358"/>
                  </a:lnTo>
                  <a:lnTo>
                    <a:pt x="334" y="346"/>
                  </a:lnTo>
                  <a:lnTo>
                    <a:pt x="346" y="332"/>
                  </a:lnTo>
                  <a:lnTo>
                    <a:pt x="358" y="316"/>
                  </a:lnTo>
                  <a:lnTo>
                    <a:pt x="370" y="300"/>
                  </a:lnTo>
                  <a:lnTo>
                    <a:pt x="378" y="284"/>
                  </a:lnTo>
                  <a:lnTo>
                    <a:pt x="386" y="266"/>
                  </a:lnTo>
                  <a:lnTo>
                    <a:pt x="392" y="248"/>
                  </a:lnTo>
                  <a:lnTo>
                    <a:pt x="394" y="230"/>
                  </a:lnTo>
                  <a:lnTo>
                    <a:pt x="396" y="210"/>
                  </a:lnTo>
                  <a:lnTo>
                    <a:pt x="396" y="190"/>
                  </a:lnTo>
                  <a:lnTo>
                    <a:pt x="394" y="170"/>
                  </a:lnTo>
                  <a:lnTo>
                    <a:pt x="390" y="152"/>
                  </a:lnTo>
                  <a:lnTo>
                    <a:pt x="384" y="132"/>
                  </a:lnTo>
                  <a:lnTo>
                    <a:pt x="384" y="132"/>
                  </a:lnTo>
                  <a:close/>
                  <a:moveTo>
                    <a:pt x="372" y="198"/>
                  </a:moveTo>
                  <a:lnTo>
                    <a:pt x="372" y="198"/>
                  </a:lnTo>
                  <a:lnTo>
                    <a:pt x="368" y="214"/>
                  </a:lnTo>
                  <a:lnTo>
                    <a:pt x="360" y="232"/>
                  </a:lnTo>
                  <a:lnTo>
                    <a:pt x="360" y="232"/>
                  </a:lnTo>
                  <a:lnTo>
                    <a:pt x="352" y="216"/>
                  </a:lnTo>
                  <a:lnTo>
                    <a:pt x="344" y="202"/>
                  </a:lnTo>
                  <a:lnTo>
                    <a:pt x="334" y="188"/>
                  </a:lnTo>
                  <a:lnTo>
                    <a:pt x="322" y="174"/>
                  </a:lnTo>
                  <a:lnTo>
                    <a:pt x="322" y="174"/>
                  </a:lnTo>
                  <a:lnTo>
                    <a:pt x="332" y="156"/>
                  </a:lnTo>
                  <a:lnTo>
                    <a:pt x="338" y="138"/>
                  </a:lnTo>
                  <a:lnTo>
                    <a:pt x="342" y="120"/>
                  </a:lnTo>
                  <a:lnTo>
                    <a:pt x="344" y="102"/>
                  </a:lnTo>
                  <a:lnTo>
                    <a:pt x="344" y="102"/>
                  </a:lnTo>
                  <a:lnTo>
                    <a:pt x="354" y="120"/>
                  </a:lnTo>
                  <a:lnTo>
                    <a:pt x="362" y="140"/>
                  </a:lnTo>
                  <a:lnTo>
                    <a:pt x="362" y="140"/>
                  </a:lnTo>
                  <a:lnTo>
                    <a:pt x="366" y="154"/>
                  </a:lnTo>
                  <a:lnTo>
                    <a:pt x="370" y="168"/>
                  </a:lnTo>
                  <a:lnTo>
                    <a:pt x="372" y="198"/>
                  </a:lnTo>
                  <a:lnTo>
                    <a:pt x="372" y="198"/>
                  </a:lnTo>
                  <a:close/>
                  <a:moveTo>
                    <a:pt x="322" y="82"/>
                  </a:moveTo>
                  <a:lnTo>
                    <a:pt x="322" y="82"/>
                  </a:lnTo>
                  <a:lnTo>
                    <a:pt x="326" y="92"/>
                  </a:lnTo>
                  <a:lnTo>
                    <a:pt x="328" y="102"/>
                  </a:lnTo>
                  <a:lnTo>
                    <a:pt x="328" y="112"/>
                  </a:lnTo>
                  <a:lnTo>
                    <a:pt x="326" y="122"/>
                  </a:lnTo>
                  <a:lnTo>
                    <a:pt x="320" y="142"/>
                  </a:lnTo>
                  <a:lnTo>
                    <a:pt x="312" y="162"/>
                  </a:lnTo>
                  <a:lnTo>
                    <a:pt x="312" y="162"/>
                  </a:lnTo>
                  <a:lnTo>
                    <a:pt x="282" y="136"/>
                  </a:lnTo>
                  <a:lnTo>
                    <a:pt x="248" y="110"/>
                  </a:lnTo>
                  <a:lnTo>
                    <a:pt x="248" y="110"/>
                  </a:lnTo>
                  <a:lnTo>
                    <a:pt x="256" y="96"/>
                  </a:lnTo>
                  <a:lnTo>
                    <a:pt x="258" y="82"/>
                  </a:lnTo>
                  <a:lnTo>
                    <a:pt x="258" y="68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48" y="42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60" y="36"/>
                  </a:lnTo>
                  <a:lnTo>
                    <a:pt x="280" y="46"/>
                  </a:lnTo>
                  <a:lnTo>
                    <a:pt x="300" y="58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322" y="82"/>
                  </a:lnTo>
                  <a:lnTo>
                    <a:pt x="322" y="82"/>
                  </a:lnTo>
                  <a:close/>
                  <a:moveTo>
                    <a:pt x="28" y="190"/>
                  </a:moveTo>
                  <a:lnTo>
                    <a:pt x="28" y="19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8" y="156"/>
                  </a:lnTo>
                  <a:lnTo>
                    <a:pt x="36" y="134"/>
                  </a:lnTo>
                  <a:lnTo>
                    <a:pt x="46" y="114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110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8" y="138"/>
                  </a:lnTo>
                  <a:lnTo>
                    <a:pt x="76" y="150"/>
                  </a:lnTo>
                  <a:lnTo>
                    <a:pt x="88" y="158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92" y="204"/>
                  </a:lnTo>
                  <a:lnTo>
                    <a:pt x="88" y="244"/>
                  </a:lnTo>
                  <a:lnTo>
                    <a:pt x="88" y="244"/>
                  </a:lnTo>
                  <a:lnTo>
                    <a:pt x="66" y="234"/>
                  </a:lnTo>
                  <a:lnTo>
                    <a:pt x="50" y="222"/>
                  </a:lnTo>
                  <a:lnTo>
                    <a:pt x="42" y="216"/>
                  </a:lnTo>
                  <a:lnTo>
                    <a:pt x="36" y="208"/>
                  </a:lnTo>
                  <a:lnTo>
                    <a:pt x="32" y="200"/>
                  </a:lnTo>
                  <a:lnTo>
                    <a:pt x="28" y="190"/>
                  </a:lnTo>
                  <a:lnTo>
                    <a:pt x="28" y="190"/>
                  </a:lnTo>
                  <a:close/>
                  <a:moveTo>
                    <a:pt x="234" y="102"/>
                  </a:moveTo>
                  <a:lnTo>
                    <a:pt x="234" y="102"/>
                  </a:lnTo>
                  <a:lnTo>
                    <a:pt x="200" y="84"/>
                  </a:lnTo>
                  <a:lnTo>
                    <a:pt x="166" y="72"/>
                  </a:lnTo>
                  <a:lnTo>
                    <a:pt x="166" y="72"/>
                  </a:lnTo>
                  <a:lnTo>
                    <a:pt x="176" y="58"/>
                  </a:lnTo>
                  <a:lnTo>
                    <a:pt x="188" y="48"/>
                  </a:lnTo>
                  <a:lnTo>
                    <a:pt x="198" y="40"/>
                  </a:lnTo>
                  <a:lnTo>
                    <a:pt x="210" y="32"/>
                  </a:lnTo>
                  <a:lnTo>
                    <a:pt x="210" y="32"/>
                  </a:lnTo>
                  <a:lnTo>
                    <a:pt x="220" y="38"/>
                  </a:lnTo>
                  <a:lnTo>
                    <a:pt x="230" y="44"/>
                  </a:lnTo>
                  <a:lnTo>
                    <a:pt x="236" y="52"/>
                  </a:lnTo>
                  <a:lnTo>
                    <a:pt x="240" y="60"/>
                  </a:lnTo>
                  <a:lnTo>
                    <a:pt x="240" y="60"/>
                  </a:lnTo>
                  <a:lnTo>
                    <a:pt x="242" y="70"/>
                  </a:lnTo>
                  <a:lnTo>
                    <a:pt x="242" y="82"/>
                  </a:lnTo>
                  <a:lnTo>
                    <a:pt x="240" y="92"/>
                  </a:lnTo>
                  <a:lnTo>
                    <a:pt x="234" y="102"/>
                  </a:lnTo>
                  <a:lnTo>
                    <a:pt x="234" y="102"/>
                  </a:lnTo>
                  <a:close/>
                  <a:moveTo>
                    <a:pt x="180" y="28"/>
                  </a:moveTo>
                  <a:lnTo>
                    <a:pt x="180" y="28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70" y="42"/>
                  </a:lnTo>
                  <a:lnTo>
                    <a:pt x="156" y="58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80" y="28"/>
                  </a:lnTo>
                  <a:lnTo>
                    <a:pt x="180" y="28"/>
                  </a:lnTo>
                  <a:close/>
                  <a:moveTo>
                    <a:pt x="130" y="38"/>
                  </a:moveTo>
                  <a:lnTo>
                    <a:pt x="140" y="64"/>
                  </a:lnTo>
                  <a:lnTo>
                    <a:pt x="140" y="64"/>
                  </a:lnTo>
                  <a:lnTo>
                    <a:pt x="118" y="62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106" y="52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30" y="38"/>
                  </a:lnTo>
                  <a:lnTo>
                    <a:pt x="130" y="38"/>
                  </a:lnTo>
                  <a:close/>
                  <a:moveTo>
                    <a:pt x="82" y="80"/>
                  </a:moveTo>
                  <a:lnTo>
                    <a:pt x="82" y="80"/>
                  </a:lnTo>
                  <a:lnTo>
                    <a:pt x="94" y="78"/>
                  </a:lnTo>
                  <a:lnTo>
                    <a:pt x="108" y="76"/>
                  </a:lnTo>
                  <a:lnTo>
                    <a:pt x="124" y="78"/>
                  </a:lnTo>
                  <a:lnTo>
                    <a:pt x="140" y="80"/>
                  </a:lnTo>
                  <a:lnTo>
                    <a:pt x="140" y="80"/>
                  </a:lnTo>
                  <a:lnTo>
                    <a:pt x="122" y="114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96" y="144"/>
                  </a:lnTo>
                  <a:lnTo>
                    <a:pt x="88" y="138"/>
                  </a:lnTo>
                  <a:lnTo>
                    <a:pt x="80" y="130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4" y="110"/>
                  </a:lnTo>
                  <a:lnTo>
                    <a:pt x="74" y="100"/>
                  </a:lnTo>
                  <a:lnTo>
                    <a:pt x="76" y="90"/>
                  </a:lnTo>
                  <a:lnTo>
                    <a:pt x="82" y="80"/>
                  </a:lnTo>
                  <a:lnTo>
                    <a:pt x="82" y="80"/>
                  </a:lnTo>
                  <a:close/>
                  <a:moveTo>
                    <a:pt x="150" y="94"/>
                  </a:moveTo>
                  <a:lnTo>
                    <a:pt x="170" y="148"/>
                  </a:lnTo>
                  <a:lnTo>
                    <a:pt x="170" y="148"/>
                  </a:lnTo>
                  <a:lnTo>
                    <a:pt x="154" y="152"/>
                  </a:lnTo>
                  <a:lnTo>
                    <a:pt x="138" y="154"/>
                  </a:lnTo>
                  <a:lnTo>
                    <a:pt x="138" y="154"/>
                  </a:lnTo>
                  <a:lnTo>
                    <a:pt x="122" y="152"/>
                  </a:lnTo>
                  <a:lnTo>
                    <a:pt x="122" y="152"/>
                  </a:lnTo>
                  <a:lnTo>
                    <a:pt x="136" y="122"/>
                  </a:lnTo>
                  <a:lnTo>
                    <a:pt x="150" y="94"/>
                  </a:lnTo>
                  <a:lnTo>
                    <a:pt x="150" y="94"/>
                  </a:lnTo>
                  <a:close/>
                  <a:moveTo>
                    <a:pt x="166" y="88"/>
                  </a:moveTo>
                  <a:lnTo>
                    <a:pt x="166" y="88"/>
                  </a:lnTo>
                  <a:lnTo>
                    <a:pt x="196" y="100"/>
                  </a:lnTo>
                  <a:lnTo>
                    <a:pt x="226" y="116"/>
                  </a:lnTo>
                  <a:lnTo>
                    <a:pt x="226" y="116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198" y="138"/>
                  </a:lnTo>
                  <a:lnTo>
                    <a:pt x="186" y="144"/>
                  </a:lnTo>
                  <a:lnTo>
                    <a:pt x="166" y="88"/>
                  </a:lnTo>
                  <a:close/>
                  <a:moveTo>
                    <a:pt x="118" y="168"/>
                  </a:moveTo>
                  <a:lnTo>
                    <a:pt x="118" y="168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56" y="168"/>
                  </a:lnTo>
                  <a:lnTo>
                    <a:pt x="176" y="164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188" y="246"/>
                  </a:lnTo>
                  <a:lnTo>
                    <a:pt x="172" y="248"/>
                  </a:lnTo>
                  <a:lnTo>
                    <a:pt x="156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20" y="250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108" y="208"/>
                  </a:lnTo>
                  <a:lnTo>
                    <a:pt x="118" y="168"/>
                  </a:lnTo>
                  <a:lnTo>
                    <a:pt x="118" y="168"/>
                  </a:lnTo>
                  <a:close/>
                  <a:moveTo>
                    <a:pt x="192" y="158"/>
                  </a:moveTo>
                  <a:lnTo>
                    <a:pt x="192" y="158"/>
                  </a:lnTo>
                  <a:lnTo>
                    <a:pt x="206" y="152"/>
                  </a:lnTo>
                  <a:lnTo>
                    <a:pt x="218" y="144"/>
                  </a:lnTo>
                  <a:lnTo>
                    <a:pt x="230" y="134"/>
                  </a:lnTo>
                  <a:lnTo>
                    <a:pt x="240" y="124"/>
                  </a:lnTo>
                  <a:lnTo>
                    <a:pt x="240" y="124"/>
                  </a:lnTo>
                  <a:lnTo>
                    <a:pt x="272" y="148"/>
                  </a:lnTo>
                  <a:lnTo>
                    <a:pt x="302" y="176"/>
                  </a:lnTo>
                  <a:lnTo>
                    <a:pt x="302" y="176"/>
                  </a:lnTo>
                  <a:lnTo>
                    <a:pt x="286" y="194"/>
                  </a:lnTo>
                  <a:lnTo>
                    <a:pt x="266" y="210"/>
                  </a:lnTo>
                  <a:lnTo>
                    <a:pt x="244" y="224"/>
                  </a:lnTo>
                  <a:lnTo>
                    <a:pt x="220" y="236"/>
                  </a:lnTo>
                  <a:lnTo>
                    <a:pt x="192" y="158"/>
                  </a:lnTo>
                  <a:close/>
                  <a:moveTo>
                    <a:pt x="86" y="260"/>
                  </a:moveTo>
                  <a:lnTo>
                    <a:pt x="86" y="260"/>
                  </a:lnTo>
                  <a:lnTo>
                    <a:pt x="86" y="278"/>
                  </a:lnTo>
                  <a:lnTo>
                    <a:pt x="88" y="296"/>
                  </a:lnTo>
                  <a:lnTo>
                    <a:pt x="90" y="312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78" y="320"/>
                  </a:lnTo>
                  <a:lnTo>
                    <a:pt x="62" y="310"/>
                  </a:lnTo>
                  <a:lnTo>
                    <a:pt x="62" y="310"/>
                  </a:lnTo>
                  <a:lnTo>
                    <a:pt x="54" y="298"/>
                  </a:lnTo>
                  <a:lnTo>
                    <a:pt x="46" y="286"/>
                  </a:lnTo>
                  <a:lnTo>
                    <a:pt x="40" y="274"/>
                  </a:lnTo>
                  <a:lnTo>
                    <a:pt x="34" y="260"/>
                  </a:lnTo>
                  <a:lnTo>
                    <a:pt x="34" y="260"/>
                  </a:lnTo>
                  <a:lnTo>
                    <a:pt x="28" y="240"/>
                  </a:lnTo>
                  <a:lnTo>
                    <a:pt x="24" y="218"/>
                  </a:lnTo>
                  <a:lnTo>
                    <a:pt x="24" y="218"/>
                  </a:lnTo>
                  <a:lnTo>
                    <a:pt x="36" y="232"/>
                  </a:lnTo>
                  <a:lnTo>
                    <a:pt x="50" y="244"/>
                  </a:lnTo>
                  <a:lnTo>
                    <a:pt x="68" y="252"/>
                  </a:lnTo>
                  <a:lnTo>
                    <a:pt x="86" y="260"/>
                  </a:lnTo>
                  <a:lnTo>
                    <a:pt x="86" y="260"/>
                  </a:lnTo>
                  <a:close/>
                  <a:moveTo>
                    <a:pt x="112" y="332"/>
                  </a:moveTo>
                  <a:lnTo>
                    <a:pt x="112" y="332"/>
                  </a:lnTo>
                  <a:lnTo>
                    <a:pt x="108" y="316"/>
                  </a:lnTo>
                  <a:lnTo>
                    <a:pt x="104" y="300"/>
                  </a:lnTo>
                  <a:lnTo>
                    <a:pt x="102" y="282"/>
                  </a:lnTo>
                  <a:lnTo>
                    <a:pt x="102" y="264"/>
                  </a:lnTo>
                  <a:lnTo>
                    <a:pt x="102" y="264"/>
                  </a:lnTo>
                  <a:lnTo>
                    <a:pt x="120" y="266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56" y="266"/>
                  </a:lnTo>
                  <a:lnTo>
                    <a:pt x="174" y="264"/>
                  </a:lnTo>
                  <a:lnTo>
                    <a:pt x="192" y="260"/>
                  </a:lnTo>
                  <a:lnTo>
                    <a:pt x="210" y="256"/>
                  </a:lnTo>
                  <a:lnTo>
                    <a:pt x="236" y="326"/>
                  </a:lnTo>
                  <a:lnTo>
                    <a:pt x="236" y="326"/>
                  </a:lnTo>
                  <a:lnTo>
                    <a:pt x="204" y="334"/>
                  </a:lnTo>
                  <a:lnTo>
                    <a:pt x="172" y="338"/>
                  </a:lnTo>
                  <a:lnTo>
                    <a:pt x="142" y="338"/>
                  </a:lnTo>
                  <a:lnTo>
                    <a:pt x="112" y="334"/>
                  </a:lnTo>
                  <a:lnTo>
                    <a:pt x="112" y="334"/>
                  </a:lnTo>
                  <a:lnTo>
                    <a:pt x="112" y="332"/>
                  </a:lnTo>
                  <a:lnTo>
                    <a:pt x="112" y="332"/>
                  </a:lnTo>
                  <a:close/>
                  <a:moveTo>
                    <a:pt x="224" y="250"/>
                  </a:moveTo>
                  <a:lnTo>
                    <a:pt x="224" y="250"/>
                  </a:lnTo>
                  <a:lnTo>
                    <a:pt x="252" y="238"/>
                  </a:lnTo>
                  <a:lnTo>
                    <a:pt x="274" y="224"/>
                  </a:lnTo>
                  <a:lnTo>
                    <a:pt x="296" y="206"/>
                  </a:lnTo>
                  <a:lnTo>
                    <a:pt x="312" y="188"/>
                  </a:lnTo>
                  <a:lnTo>
                    <a:pt x="312" y="188"/>
                  </a:lnTo>
                  <a:lnTo>
                    <a:pt x="324" y="202"/>
                  </a:lnTo>
                  <a:lnTo>
                    <a:pt x="334" y="216"/>
                  </a:lnTo>
                  <a:lnTo>
                    <a:pt x="342" y="232"/>
                  </a:lnTo>
                  <a:lnTo>
                    <a:pt x="348" y="246"/>
                  </a:lnTo>
                  <a:lnTo>
                    <a:pt x="348" y="246"/>
                  </a:lnTo>
                  <a:lnTo>
                    <a:pt x="350" y="248"/>
                  </a:lnTo>
                  <a:lnTo>
                    <a:pt x="350" y="248"/>
                  </a:lnTo>
                  <a:lnTo>
                    <a:pt x="330" y="270"/>
                  </a:lnTo>
                  <a:lnTo>
                    <a:pt x="306" y="290"/>
                  </a:lnTo>
                  <a:lnTo>
                    <a:pt x="280" y="308"/>
                  </a:lnTo>
                  <a:lnTo>
                    <a:pt x="250" y="322"/>
                  </a:lnTo>
                  <a:lnTo>
                    <a:pt x="224" y="250"/>
                  </a:lnTo>
                  <a:close/>
                  <a:moveTo>
                    <a:pt x="128" y="360"/>
                  </a:moveTo>
                  <a:lnTo>
                    <a:pt x="128" y="360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40" y="354"/>
                  </a:lnTo>
                  <a:lnTo>
                    <a:pt x="160" y="356"/>
                  </a:lnTo>
                  <a:lnTo>
                    <a:pt x="160" y="356"/>
                  </a:lnTo>
                  <a:lnTo>
                    <a:pt x="180" y="354"/>
                  </a:lnTo>
                  <a:lnTo>
                    <a:pt x="200" y="352"/>
                  </a:lnTo>
                  <a:lnTo>
                    <a:pt x="220" y="348"/>
                  </a:lnTo>
                  <a:lnTo>
                    <a:pt x="242" y="342"/>
                  </a:lnTo>
                  <a:lnTo>
                    <a:pt x="250" y="366"/>
                  </a:lnTo>
                  <a:lnTo>
                    <a:pt x="250" y="366"/>
                  </a:lnTo>
                  <a:lnTo>
                    <a:pt x="224" y="372"/>
                  </a:lnTo>
                  <a:lnTo>
                    <a:pt x="198" y="376"/>
                  </a:lnTo>
                  <a:lnTo>
                    <a:pt x="198" y="376"/>
                  </a:lnTo>
                  <a:lnTo>
                    <a:pt x="180" y="374"/>
                  </a:lnTo>
                  <a:lnTo>
                    <a:pt x="162" y="372"/>
                  </a:lnTo>
                  <a:lnTo>
                    <a:pt x="144" y="366"/>
                  </a:lnTo>
                  <a:lnTo>
                    <a:pt x="128" y="360"/>
                  </a:lnTo>
                  <a:lnTo>
                    <a:pt x="128" y="360"/>
                  </a:lnTo>
                  <a:close/>
                  <a:moveTo>
                    <a:pt x="266" y="362"/>
                  </a:moveTo>
                  <a:lnTo>
                    <a:pt x="256" y="336"/>
                  </a:lnTo>
                  <a:lnTo>
                    <a:pt x="256" y="336"/>
                  </a:lnTo>
                  <a:lnTo>
                    <a:pt x="284" y="322"/>
                  </a:lnTo>
                  <a:lnTo>
                    <a:pt x="310" y="306"/>
                  </a:lnTo>
                  <a:lnTo>
                    <a:pt x="334" y="288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4" y="278"/>
                  </a:lnTo>
                  <a:lnTo>
                    <a:pt x="354" y="278"/>
                  </a:lnTo>
                  <a:lnTo>
                    <a:pt x="348" y="292"/>
                  </a:lnTo>
                  <a:lnTo>
                    <a:pt x="338" y="304"/>
                  </a:lnTo>
                  <a:lnTo>
                    <a:pt x="328" y="316"/>
                  </a:lnTo>
                  <a:lnTo>
                    <a:pt x="318" y="328"/>
                  </a:lnTo>
                  <a:lnTo>
                    <a:pt x="306" y="338"/>
                  </a:lnTo>
                  <a:lnTo>
                    <a:pt x="294" y="346"/>
                  </a:lnTo>
                  <a:lnTo>
                    <a:pt x="280" y="354"/>
                  </a:lnTo>
                  <a:lnTo>
                    <a:pt x="266" y="362"/>
                  </a:lnTo>
                  <a:lnTo>
                    <a:pt x="266" y="362"/>
                  </a:lnTo>
                  <a:close/>
                </a:path>
              </a:pathLst>
            </a:custGeom>
            <a:solidFill>
              <a:srgbClr val="DE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xmlns="" id="{A2B628F2-7E68-4C5C-B9E4-A7F1156868B9}"/>
              </a:ext>
            </a:extLst>
          </p:cNvPr>
          <p:cNvCxnSpPr>
            <a:cxnSpLocks/>
            <a:stCxn id="72" idx="1"/>
            <a:endCxn id="81" idx="3"/>
          </p:cNvCxnSpPr>
          <p:nvPr/>
        </p:nvCxnSpPr>
        <p:spPr>
          <a:xfrm rot="10800000">
            <a:off x="9947363" y="3520786"/>
            <a:ext cx="147040" cy="197285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B86F89E0-BCA3-487C-8E6C-DBAFC18672CC}"/>
              </a:ext>
            </a:extLst>
          </p:cNvPr>
          <p:cNvSpPr txBox="1"/>
          <p:nvPr/>
        </p:nvSpPr>
        <p:spPr bwMode="auto">
          <a:xfrm>
            <a:off x="637109" y="1518368"/>
            <a:ext cx="10741131" cy="539587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7F8FA9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solidFill>
                  <a:schemeClr val="bg1"/>
                </a:solidFill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l-GR" sz="2000" dirty="0"/>
              <a:t>Τουρισμός εσωτερικού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AC8F3C51-B8D9-40CB-8DF3-1D18842A5DDF}"/>
              </a:ext>
            </a:extLst>
          </p:cNvPr>
          <p:cNvSpPr txBox="1"/>
          <p:nvPr/>
        </p:nvSpPr>
        <p:spPr bwMode="auto">
          <a:xfrm>
            <a:off x="4884707" y="3176366"/>
            <a:ext cx="946306" cy="688838"/>
          </a:xfrm>
          <a:prstGeom prst="rect">
            <a:avLst/>
          </a:prstGeom>
          <a:solidFill>
            <a:srgbClr val="013476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81000" tIns="54000" rIns="54000" bIns="54000" numCol="1" anchor="ctr"/>
          <a:lstStyle>
            <a:defPPr>
              <a:defRPr lang="en-GB"/>
            </a:defPPr>
            <a:lvl1pPr marL="177800" indent="-1778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200" b="0" i="0" kern="0">
                <a:latin typeface="+mn-lt"/>
                <a:ea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indent="0" algn="r" eaLnBrk="0" fontAlgn="base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>
                <a:solidFill>
                  <a:schemeClr val="bg1"/>
                </a:solidFill>
                <a:cs typeface="Times New Roman" panose="02020603050405020304" pitchFamily="18" charset="0"/>
              </a:rPr>
              <a:t>Δευτέρα 15 </a:t>
            </a:r>
            <a:r>
              <a:rPr lang="el-GR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Ιουνίου</a:t>
            </a:r>
            <a:endParaRPr lang="el-GR" dirty="0">
              <a:solidFill>
                <a:schemeClr val="bg1"/>
              </a:solidFill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50CD29C4-1118-4BD1-B51A-8BBFB712CBA2}"/>
              </a:ext>
            </a:extLst>
          </p:cNvPr>
          <p:cNvSpPr txBox="1"/>
          <p:nvPr/>
        </p:nvSpPr>
        <p:spPr bwMode="auto">
          <a:xfrm>
            <a:off x="6939134" y="3176366"/>
            <a:ext cx="946306" cy="688838"/>
          </a:xfrm>
          <a:prstGeom prst="rect">
            <a:avLst/>
          </a:prstGeom>
          <a:solidFill>
            <a:srgbClr val="013476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81000" tIns="54000" rIns="54000" bIns="54000" numCol="1" anchor="ctr"/>
          <a:lstStyle>
            <a:defPPr>
              <a:defRPr lang="en-GB"/>
            </a:defPPr>
            <a:lvl1pPr marL="177800" indent="-1778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200" b="0" i="0" kern="0">
                <a:latin typeface="+mn-lt"/>
                <a:ea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indent="0" algn="r" eaLnBrk="0" fontAlgn="base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>
                <a:solidFill>
                  <a:schemeClr val="bg1"/>
                </a:solidFill>
                <a:cs typeface="Times New Roman" panose="02020603050405020304" pitchFamily="18" charset="0"/>
              </a:rPr>
              <a:t>Τετάρτη 1 Ιουλίου</a:t>
            </a:r>
            <a:endParaRPr lang="el-GR" dirty="0">
              <a:solidFill>
                <a:schemeClr val="bg1"/>
              </a:solidFill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2584E930-6A55-4DF5-AA72-B459BD7E8D06}"/>
              </a:ext>
            </a:extLst>
          </p:cNvPr>
          <p:cNvSpPr txBox="1"/>
          <p:nvPr/>
        </p:nvSpPr>
        <p:spPr bwMode="auto">
          <a:xfrm>
            <a:off x="9001057" y="3176366"/>
            <a:ext cx="946306" cy="688838"/>
          </a:xfrm>
          <a:prstGeom prst="rect">
            <a:avLst/>
          </a:prstGeom>
          <a:solidFill>
            <a:srgbClr val="013476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81000" tIns="54000" rIns="54000" bIns="54000" numCol="1" anchor="ctr"/>
          <a:lstStyle>
            <a:defPPr>
              <a:defRPr lang="en-GB"/>
            </a:defPPr>
            <a:lvl1pPr marL="177800" indent="-1778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200" b="0" i="0" kern="0">
                <a:latin typeface="+mn-lt"/>
                <a:ea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indent="0" algn="r" eaLnBrk="0" fontAlgn="base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>
                <a:solidFill>
                  <a:schemeClr val="bg1"/>
                </a:solidFill>
                <a:cs typeface="Times New Roman" panose="02020603050405020304" pitchFamily="18" charset="0"/>
              </a:rPr>
              <a:t>Από 15 Ιουλίου</a:t>
            </a:r>
            <a:endParaRPr lang="el-GR" dirty="0">
              <a:solidFill>
                <a:schemeClr val="bg1"/>
              </a:solidFill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FB5C8046-960E-4864-879E-21E7F8949D20}"/>
              </a:ext>
            </a:extLst>
          </p:cNvPr>
          <p:cNvSpPr txBox="1"/>
          <p:nvPr/>
        </p:nvSpPr>
        <p:spPr bwMode="auto">
          <a:xfrm>
            <a:off x="4884707" y="2264734"/>
            <a:ext cx="6493533" cy="539587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7F8FA9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solidFill>
                  <a:schemeClr val="bg1"/>
                </a:solidFill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l-GR" sz="2000" dirty="0"/>
              <a:t>Τουρισμός εξωτερικού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D45D8E37-06B6-49C9-A629-FB03BFFB7123}"/>
              </a:ext>
            </a:extLst>
          </p:cNvPr>
          <p:cNvCxnSpPr>
            <a:cxnSpLocks/>
          </p:cNvCxnSpPr>
          <p:nvPr/>
        </p:nvCxnSpPr>
        <p:spPr>
          <a:xfrm>
            <a:off x="547681" y="1518368"/>
            <a:ext cx="0" cy="2346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0255CC69-F129-4340-AFA7-68207CB92BCF}"/>
              </a:ext>
            </a:extLst>
          </p:cNvPr>
          <p:cNvCxnSpPr>
            <a:cxnSpLocks/>
          </p:cNvCxnSpPr>
          <p:nvPr/>
        </p:nvCxnSpPr>
        <p:spPr>
          <a:xfrm>
            <a:off x="4800600" y="2294551"/>
            <a:ext cx="0" cy="157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F511950E-F1F7-4C30-9A20-19BD477761D4}"/>
              </a:ext>
            </a:extLst>
          </p:cNvPr>
          <p:cNvGrpSpPr/>
          <p:nvPr/>
        </p:nvGrpSpPr>
        <p:grpSpPr>
          <a:xfrm>
            <a:off x="6078317" y="5003929"/>
            <a:ext cx="360000" cy="360000"/>
            <a:chOff x="4966372" y="4690710"/>
            <a:chExt cx="612000" cy="612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1BFAEF9A-E1BE-419C-8891-8C4D2AD4578E}"/>
                </a:ext>
              </a:extLst>
            </p:cNvPr>
            <p:cNvSpPr/>
            <p:nvPr/>
          </p:nvSpPr>
          <p:spPr bwMode="ltGray">
            <a:xfrm>
              <a:off x="4966372" y="4690710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87" name="Freeform 4968">
              <a:extLst>
                <a:ext uri="{FF2B5EF4-FFF2-40B4-BE49-F238E27FC236}">
                  <a16:creationId xmlns:a16="http://schemas.microsoft.com/office/drawing/2014/main" xmlns="" id="{4B293967-0A08-4889-9135-7B017C8A44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493" y="4754408"/>
              <a:ext cx="479759" cy="484605"/>
            </a:xfrm>
            <a:custGeom>
              <a:avLst/>
              <a:gdLst>
                <a:gd name="T0" fmla="*/ 354 w 396"/>
                <a:gd name="T1" fmla="*/ 78 h 400"/>
                <a:gd name="T2" fmla="*/ 198 w 396"/>
                <a:gd name="T3" fmla="*/ 0 h 400"/>
                <a:gd name="T4" fmla="*/ 130 w 396"/>
                <a:gd name="T5" fmla="*/ 14 h 400"/>
                <a:gd name="T6" fmla="*/ 38 w 396"/>
                <a:gd name="T7" fmla="*/ 82 h 400"/>
                <a:gd name="T8" fmla="*/ 0 w 396"/>
                <a:gd name="T9" fmla="*/ 190 h 400"/>
                <a:gd name="T10" fmla="*/ 18 w 396"/>
                <a:gd name="T11" fmla="*/ 282 h 400"/>
                <a:gd name="T12" fmla="*/ 110 w 396"/>
                <a:gd name="T13" fmla="*/ 378 h 400"/>
                <a:gd name="T14" fmla="*/ 232 w 396"/>
                <a:gd name="T15" fmla="*/ 396 h 400"/>
                <a:gd name="T16" fmla="*/ 318 w 396"/>
                <a:gd name="T17" fmla="*/ 358 h 400"/>
                <a:gd name="T18" fmla="*/ 386 w 396"/>
                <a:gd name="T19" fmla="*/ 266 h 400"/>
                <a:gd name="T20" fmla="*/ 390 w 396"/>
                <a:gd name="T21" fmla="*/ 152 h 400"/>
                <a:gd name="T22" fmla="*/ 360 w 396"/>
                <a:gd name="T23" fmla="*/ 232 h 400"/>
                <a:gd name="T24" fmla="*/ 322 w 396"/>
                <a:gd name="T25" fmla="*/ 174 h 400"/>
                <a:gd name="T26" fmla="*/ 354 w 396"/>
                <a:gd name="T27" fmla="*/ 120 h 400"/>
                <a:gd name="T28" fmla="*/ 372 w 396"/>
                <a:gd name="T29" fmla="*/ 198 h 400"/>
                <a:gd name="T30" fmla="*/ 326 w 396"/>
                <a:gd name="T31" fmla="*/ 122 h 400"/>
                <a:gd name="T32" fmla="*/ 248 w 396"/>
                <a:gd name="T33" fmla="*/ 110 h 400"/>
                <a:gd name="T34" fmla="*/ 248 w 396"/>
                <a:gd name="T35" fmla="*/ 42 h 400"/>
                <a:gd name="T36" fmla="*/ 318 w 396"/>
                <a:gd name="T37" fmla="*/ 74 h 400"/>
                <a:gd name="T38" fmla="*/ 24 w 396"/>
                <a:gd name="T39" fmla="*/ 180 h 400"/>
                <a:gd name="T40" fmla="*/ 58 w 396"/>
                <a:gd name="T41" fmla="*/ 94 h 400"/>
                <a:gd name="T42" fmla="*/ 88 w 396"/>
                <a:gd name="T43" fmla="*/ 158 h 400"/>
                <a:gd name="T44" fmla="*/ 66 w 396"/>
                <a:gd name="T45" fmla="*/ 234 h 400"/>
                <a:gd name="T46" fmla="*/ 28 w 396"/>
                <a:gd name="T47" fmla="*/ 190 h 400"/>
                <a:gd name="T48" fmla="*/ 176 w 396"/>
                <a:gd name="T49" fmla="*/ 58 h 400"/>
                <a:gd name="T50" fmla="*/ 230 w 396"/>
                <a:gd name="T51" fmla="*/ 44 h 400"/>
                <a:gd name="T52" fmla="*/ 240 w 396"/>
                <a:gd name="T53" fmla="*/ 92 h 400"/>
                <a:gd name="T54" fmla="*/ 186 w 396"/>
                <a:gd name="T55" fmla="*/ 28 h 400"/>
                <a:gd name="T56" fmla="*/ 162 w 396"/>
                <a:gd name="T57" fmla="*/ 28 h 400"/>
                <a:gd name="T58" fmla="*/ 118 w 396"/>
                <a:gd name="T59" fmla="*/ 62 h 400"/>
                <a:gd name="T60" fmla="*/ 130 w 396"/>
                <a:gd name="T61" fmla="*/ 38 h 400"/>
                <a:gd name="T62" fmla="*/ 124 w 396"/>
                <a:gd name="T63" fmla="*/ 78 h 400"/>
                <a:gd name="T64" fmla="*/ 96 w 396"/>
                <a:gd name="T65" fmla="*/ 144 h 400"/>
                <a:gd name="T66" fmla="*/ 74 w 396"/>
                <a:gd name="T67" fmla="*/ 100 h 400"/>
                <a:gd name="T68" fmla="*/ 170 w 396"/>
                <a:gd name="T69" fmla="*/ 148 h 400"/>
                <a:gd name="T70" fmla="*/ 136 w 396"/>
                <a:gd name="T71" fmla="*/ 122 h 400"/>
                <a:gd name="T72" fmla="*/ 226 w 396"/>
                <a:gd name="T73" fmla="*/ 116 h 400"/>
                <a:gd name="T74" fmla="*/ 166 w 396"/>
                <a:gd name="T75" fmla="*/ 88 h 400"/>
                <a:gd name="T76" fmla="*/ 176 w 396"/>
                <a:gd name="T77" fmla="*/ 164 h 400"/>
                <a:gd name="T78" fmla="*/ 140 w 396"/>
                <a:gd name="T79" fmla="*/ 252 h 400"/>
                <a:gd name="T80" fmla="*/ 108 w 396"/>
                <a:gd name="T81" fmla="*/ 208 h 400"/>
                <a:gd name="T82" fmla="*/ 218 w 396"/>
                <a:gd name="T83" fmla="*/ 144 h 400"/>
                <a:gd name="T84" fmla="*/ 302 w 396"/>
                <a:gd name="T85" fmla="*/ 176 h 400"/>
                <a:gd name="T86" fmla="*/ 86 w 396"/>
                <a:gd name="T87" fmla="*/ 260 h 400"/>
                <a:gd name="T88" fmla="*/ 94 w 396"/>
                <a:gd name="T89" fmla="*/ 328 h 400"/>
                <a:gd name="T90" fmla="*/ 40 w 396"/>
                <a:gd name="T91" fmla="*/ 274 h 400"/>
                <a:gd name="T92" fmla="*/ 36 w 396"/>
                <a:gd name="T93" fmla="*/ 232 h 400"/>
                <a:gd name="T94" fmla="*/ 112 w 396"/>
                <a:gd name="T95" fmla="*/ 332 h 400"/>
                <a:gd name="T96" fmla="*/ 120 w 396"/>
                <a:gd name="T97" fmla="*/ 266 h 400"/>
                <a:gd name="T98" fmla="*/ 192 w 396"/>
                <a:gd name="T99" fmla="*/ 260 h 400"/>
                <a:gd name="T100" fmla="*/ 142 w 396"/>
                <a:gd name="T101" fmla="*/ 338 h 400"/>
                <a:gd name="T102" fmla="*/ 224 w 396"/>
                <a:gd name="T103" fmla="*/ 250 h 400"/>
                <a:gd name="T104" fmla="*/ 324 w 396"/>
                <a:gd name="T105" fmla="*/ 202 h 400"/>
                <a:gd name="T106" fmla="*/ 350 w 396"/>
                <a:gd name="T107" fmla="*/ 248 h 400"/>
                <a:gd name="T108" fmla="*/ 128 w 396"/>
                <a:gd name="T109" fmla="*/ 360 h 400"/>
                <a:gd name="T110" fmla="*/ 160 w 396"/>
                <a:gd name="T111" fmla="*/ 356 h 400"/>
                <a:gd name="T112" fmla="*/ 250 w 396"/>
                <a:gd name="T113" fmla="*/ 366 h 400"/>
                <a:gd name="T114" fmla="*/ 144 w 396"/>
                <a:gd name="T115" fmla="*/ 366 h 400"/>
                <a:gd name="T116" fmla="*/ 284 w 396"/>
                <a:gd name="T117" fmla="*/ 322 h 400"/>
                <a:gd name="T118" fmla="*/ 354 w 396"/>
                <a:gd name="T119" fmla="*/ 278 h 400"/>
                <a:gd name="T120" fmla="*/ 294 w 396"/>
                <a:gd name="T12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400">
                  <a:moveTo>
                    <a:pt x="384" y="132"/>
                  </a:moveTo>
                  <a:lnTo>
                    <a:pt x="384" y="132"/>
                  </a:lnTo>
                  <a:lnTo>
                    <a:pt x="378" y="118"/>
                  </a:lnTo>
                  <a:lnTo>
                    <a:pt x="372" y="104"/>
                  </a:lnTo>
                  <a:lnTo>
                    <a:pt x="364" y="90"/>
                  </a:lnTo>
                  <a:lnTo>
                    <a:pt x="354" y="78"/>
                  </a:lnTo>
                  <a:lnTo>
                    <a:pt x="334" y="54"/>
                  </a:lnTo>
                  <a:lnTo>
                    <a:pt x="310" y="36"/>
                  </a:lnTo>
                  <a:lnTo>
                    <a:pt x="286" y="22"/>
                  </a:lnTo>
                  <a:lnTo>
                    <a:pt x="258" y="10"/>
                  </a:lnTo>
                  <a:lnTo>
                    <a:pt x="228" y="4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80" y="2"/>
                  </a:lnTo>
                  <a:lnTo>
                    <a:pt x="164" y="4"/>
                  </a:lnTo>
                  <a:lnTo>
                    <a:pt x="146" y="8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12" y="20"/>
                  </a:lnTo>
                  <a:lnTo>
                    <a:pt x="94" y="30"/>
                  </a:lnTo>
                  <a:lnTo>
                    <a:pt x="78" y="42"/>
                  </a:lnTo>
                  <a:lnTo>
                    <a:pt x="62" y="54"/>
                  </a:lnTo>
                  <a:lnTo>
                    <a:pt x="50" y="68"/>
                  </a:lnTo>
                  <a:lnTo>
                    <a:pt x="38" y="82"/>
                  </a:lnTo>
                  <a:lnTo>
                    <a:pt x="26" y="98"/>
                  </a:lnTo>
                  <a:lnTo>
                    <a:pt x="18" y="116"/>
                  </a:lnTo>
                  <a:lnTo>
                    <a:pt x="10" y="134"/>
                  </a:lnTo>
                  <a:lnTo>
                    <a:pt x="4" y="152"/>
                  </a:lnTo>
                  <a:lnTo>
                    <a:pt x="2" y="170"/>
                  </a:lnTo>
                  <a:lnTo>
                    <a:pt x="0" y="190"/>
                  </a:lnTo>
                  <a:lnTo>
                    <a:pt x="0" y="210"/>
                  </a:lnTo>
                  <a:lnTo>
                    <a:pt x="2" y="228"/>
                  </a:lnTo>
                  <a:lnTo>
                    <a:pt x="6" y="248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8" y="282"/>
                  </a:lnTo>
                  <a:lnTo>
                    <a:pt x="24" y="296"/>
                  </a:lnTo>
                  <a:lnTo>
                    <a:pt x="32" y="310"/>
                  </a:lnTo>
                  <a:lnTo>
                    <a:pt x="42" y="322"/>
                  </a:lnTo>
                  <a:lnTo>
                    <a:pt x="62" y="344"/>
                  </a:lnTo>
                  <a:lnTo>
                    <a:pt x="86" y="364"/>
                  </a:lnTo>
                  <a:lnTo>
                    <a:pt x="110" y="378"/>
                  </a:lnTo>
                  <a:lnTo>
                    <a:pt x="138" y="390"/>
                  </a:lnTo>
                  <a:lnTo>
                    <a:pt x="168" y="396"/>
                  </a:lnTo>
                  <a:lnTo>
                    <a:pt x="198" y="400"/>
                  </a:lnTo>
                  <a:lnTo>
                    <a:pt x="198" y="400"/>
                  </a:lnTo>
                  <a:lnTo>
                    <a:pt x="216" y="398"/>
                  </a:lnTo>
                  <a:lnTo>
                    <a:pt x="232" y="396"/>
                  </a:lnTo>
                  <a:lnTo>
                    <a:pt x="250" y="392"/>
                  </a:lnTo>
                  <a:lnTo>
                    <a:pt x="266" y="386"/>
                  </a:lnTo>
                  <a:lnTo>
                    <a:pt x="266" y="386"/>
                  </a:lnTo>
                  <a:lnTo>
                    <a:pt x="284" y="380"/>
                  </a:lnTo>
                  <a:lnTo>
                    <a:pt x="302" y="370"/>
                  </a:lnTo>
                  <a:lnTo>
                    <a:pt x="318" y="358"/>
                  </a:lnTo>
                  <a:lnTo>
                    <a:pt x="334" y="346"/>
                  </a:lnTo>
                  <a:lnTo>
                    <a:pt x="346" y="332"/>
                  </a:lnTo>
                  <a:lnTo>
                    <a:pt x="358" y="316"/>
                  </a:lnTo>
                  <a:lnTo>
                    <a:pt x="370" y="300"/>
                  </a:lnTo>
                  <a:lnTo>
                    <a:pt x="378" y="284"/>
                  </a:lnTo>
                  <a:lnTo>
                    <a:pt x="386" y="266"/>
                  </a:lnTo>
                  <a:lnTo>
                    <a:pt x="392" y="248"/>
                  </a:lnTo>
                  <a:lnTo>
                    <a:pt x="394" y="230"/>
                  </a:lnTo>
                  <a:lnTo>
                    <a:pt x="396" y="210"/>
                  </a:lnTo>
                  <a:lnTo>
                    <a:pt x="396" y="190"/>
                  </a:lnTo>
                  <a:lnTo>
                    <a:pt x="394" y="170"/>
                  </a:lnTo>
                  <a:lnTo>
                    <a:pt x="390" y="152"/>
                  </a:lnTo>
                  <a:lnTo>
                    <a:pt x="384" y="132"/>
                  </a:lnTo>
                  <a:lnTo>
                    <a:pt x="384" y="132"/>
                  </a:lnTo>
                  <a:close/>
                  <a:moveTo>
                    <a:pt x="372" y="198"/>
                  </a:moveTo>
                  <a:lnTo>
                    <a:pt x="372" y="198"/>
                  </a:lnTo>
                  <a:lnTo>
                    <a:pt x="368" y="214"/>
                  </a:lnTo>
                  <a:lnTo>
                    <a:pt x="360" y="232"/>
                  </a:lnTo>
                  <a:lnTo>
                    <a:pt x="360" y="232"/>
                  </a:lnTo>
                  <a:lnTo>
                    <a:pt x="352" y="216"/>
                  </a:lnTo>
                  <a:lnTo>
                    <a:pt x="344" y="202"/>
                  </a:lnTo>
                  <a:lnTo>
                    <a:pt x="334" y="188"/>
                  </a:lnTo>
                  <a:lnTo>
                    <a:pt x="322" y="174"/>
                  </a:lnTo>
                  <a:lnTo>
                    <a:pt x="322" y="174"/>
                  </a:lnTo>
                  <a:lnTo>
                    <a:pt x="332" y="156"/>
                  </a:lnTo>
                  <a:lnTo>
                    <a:pt x="338" y="138"/>
                  </a:lnTo>
                  <a:lnTo>
                    <a:pt x="342" y="120"/>
                  </a:lnTo>
                  <a:lnTo>
                    <a:pt x="344" y="102"/>
                  </a:lnTo>
                  <a:lnTo>
                    <a:pt x="344" y="102"/>
                  </a:lnTo>
                  <a:lnTo>
                    <a:pt x="354" y="120"/>
                  </a:lnTo>
                  <a:lnTo>
                    <a:pt x="362" y="140"/>
                  </a:lnTo>
                  <a:lnTo>
                    <a:pt x="362" y="140"/>
                  </a:lnTo>
                  <a:lnTo>
                    <a:pt x="366" y="154"/>
                  </a:lnTo>
                  <a:lnTo>
                    <a:pt x="370" y="168"/>
                  </a:lnTo>
                  <a:lnTo>
                    <a:pt x="372" y="198"/>
                  </a:lnTo>
                  <a:lnTo>
                    <a:pt x="372" y="198"/>
                  </a:lnTo>
                  <a:close/>
                  <a:moveTo>
                    <a:pt x="322" y="82"/>
                  </a:moveTo>
                  <a:lnTo>
                    <a:pt x="322" y="82"/>
                  </a:lnTo>
                  <a:lnTo>
                    <a:pt x="326" y="92"/>
                  </a:lnTo>
                  <a:lnTo>
                    <a:pt x="328" y="102"/>
                  </a:lnTo>
                  <a:lnTo>
                    <a:pt x="328" y="112"/>
                  </a:lnTo>
                  <a:lnTo>
                    <a:pt x="326" y="122"/>
                  </a:lnTo>
                  <a:lnTo>
                    <a:pt x="320" y="142"/>
                  </a:lnTo>
                  <a:lnTo>
                    <a:pt x="312" y="162"/>
                  </a:lnTo>
                  <a:lnTo>
                    <a:pt x="312" y="162"/>
                  </a:lnTo>
                  <a:lnTo>
                    <a:pt x="282" y="136"/>
                  </a:lnTo>
                  <a:lnTo>
                    <a:pt x="248" y="110"/>
                  </a:lnTo>
                  <a:lnTo>
                    <a:pt x="248" y="110"/>
                  </a:lnTo>
                  <a:lnTo>
                    <a:pt x="256" y="96"/>
                  </a:lnTo>
                  <a:lnTo>
                    <a:pt x="258" y="82"/>
                  </a:lnTo>
                  <a:lnTo>
                    <a:pt x="258" y="68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48" y="42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60" y="36"/>
                  </a:lnTo>
                  <a:lnTo>
                    <a:pt x="280" y="46"/>
                  </a:lnTo>
                  <a:lnTo>
                    <a:pt x="300" y="58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322" y="82"/>
                  </a:lnTo>
                  <a:lnTo>
                    <a:pt x="322" y="82"/>
                  </a:lnTo>
                  <a:close/>
                  <a:moveTo>
                    <a:pt x="28" y="190"/>
                  </a:moveTo>
                  <a:lnTo>
                    <a:pt x="28" y="19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8" y="156"/>
                  </a:lnTo>
                  <a:lnTo>
                    <a:pt x="36" y="134"/>
                  </a:lnTo>
                  <a:lnTo>
                    <a:pt x="46" y="114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110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8" y="138"/>
                  </a:lnTo>
                  <a:lnTo>
                    <a:pt x="76" y="150"/>
                  </a:lnTo>
                  <a:lnTo>
                    <a:pt x="88" y="158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92" y="204"/>
                  </a:lnTo>
                  <a:lnTo>
                    <a:pt x="88" y="244"/>
                  </a:lnTo>
                  <a:lnTo>
                    <a:pt x="88" y="244"/>
                  </a:lnTo>
                  <a:lnTo>
                    <a:pt x="66" y="234"/>
                  </a:lnTo>
                  <a:lnTo>
                    <a:pt x="50" y="222"/>
                  </a:lnTo>
                  <a:lnTo>
                    <a:pt x="42" y="216"/>
                  </a:lnTo>
                  <a:lnTo>
                    <a:pt x="36" y="208"/>
                  </a:lnTo>
                  <a:lnTo>
                    <a:pt x="32" y="200"/>
                  </a:lnTo>
                  <a:lnTo>
                    <a:pt x="28" y="190"/>
                  </a:lnTo>
                  <a:lnTo>
                    <a:pt x="28" y="190"/>
                  </a:lnTo>
                  <a:close/>
                  <a:moveTo>
                    <a:pt x="234" y="102"/>
                  </a:moveTo>
                  <a:lnTo>
                    <a:pt x="234" y="102"/>
                  </a:lnTo>
                  <a:lnTo>
                    <a:pt x="200" y="84"/>
                  </a:lnTo>
                  <a:lnTo>
                    <a:pt x="166" y="72"/>
                  </a:lnTo>
                  <a:lnTo>
                    <a:pt x="166" y="72"/>
                  </a:lnTo>
                  <a:lnTo>
                    <a:pt x="176" y="58"/>
                  </a:lnTo>
                  <a:lnTo>
                    <a:pt x="188" y="48"/>
                  </a:lnTo>
                  <a:lnTo>
                    <a:pt x="198" y="40"/>
                  </a:lnTo>
                  <a:lnTo>
                    <a:pt x="210" y="32"/>
                  </a:lnTo>
                  <a:lnTo>
                    <a:pt x="210" y="32"/>
                  </a:lnTo>
                  <a:lnTo>
                    <a:pt x="220" y="38"/>
                  </a:lnTo>
                  <a:lnTo>
                    <a:pt x="230" y="44"/>
                  </a:lnTo>
                  <a:lnTo>
                    <a:pt x="236" y="52"/>
                  </a:lnTo>
                  <a:lnTo>
                    <a:pt x="240" y="60"/>
                  </a:lnTo>
                  <a:lnTo>
                    <a:pt x="240" y="60"/>
                  </a:lnTo>
                  <a:lnTo>
                    <a:pt x="242" y="70"/>
                  </a:lnTo>
                  <a:lnTo>
                    <a:pt x="242" y="82"/>
                  </a:lnTo>
                  <a:lnTo>
                    <a:pt x="240" y="92"/>
                  </a:lnTo>
                  <a:lnTo>
                    <a:pt x="234" y="102"/>
                  </a:lnTo>
                  <a:lnTo>
                    <a:pt x="234" y="102"/>
                  </a:lnTo>
                  <a:close/>
                  <a:moveTo>
                    <a:pt x="180" y="28"/>
                  </a:moveTo>
                  <a:lnTo>
                    <a:pt x="180" y="28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70" y="42"/>
                  </a:lnTo>
                  <a:lnTo>
                    <a:pt x="156" y="58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80" y="28"/>
                  </a:lnTo>
                  <a:lnTo>
                    <a:pt x="180" y="28"/>
                  </a:lnTo>
                  <a:close/>
                  <a:moveTo>
                    <a:pt x="130" y="38"/>
                  </a:moveTo>
                  <a:lnTo>
                    <a:pt x="140" y="64"/>
                  </a:lnTo>
                  <a:lnTo>
                    <a:pt x="140" y="64"/>
                  </a:lnTo>
                  <a:lnTo>
                    <a:pt x="118" y="62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106" y="52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30" y="38"/>
                  </a:lnTo>
                  <a:lnTo>
                    <a:pt x="130" y="38"/>
                  </a:lnTo>
                  <a:close/>
                  <a:moveTo>
                    <a:pt x="82" y="80"/>
                  </a:moveTo>
                  <a:lnTo>
                    <a:pt x="82" y="80"/>
                  </a:lnTo>
                  <a:lnTo>
                    <a:pt x="94" y="78"/>
                  </a:lnTo>
                  <a:lnTo>
                    <a:pt x="108" y="76"/>
                  </a:lnTo>
                  <a:lnTo>
                    <a:pt x="124" y="78"/>
                  </a:lnTo>
                  <a:lnTo>
                    <a:pt x="140" y="80"/>
                  </a:lnTo>
                  <a:lnTo>
                    <a:pt x="140" y="80"/>
                  </a:lnTo>
                  <a:lnTo>
                    <a:pt x="122" y="114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96" y="144"/>
                  </a:lnTo>
                  <a:lnTo>
                    <a:pt x="88" y="138"/>
                  </a:lnTo>
                  <a:lnTo>
                    <a:pt x="80" y="130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4" y="110"/>
                  </a:lnTo>
                  <a:lnTo>
                    <a:pt x="74" y="100"/>
                  </a:lnTo>
                  <a:lnTo>
                    <a:pt x="76" y="90"/>
                  </a:lnTo>
                  <a:lnTo>
                    <a:pt x="82" y="80"/>
                  </a:lnTo>
                  <a:lnTo>
                    <a:pt x="82" y="80"/>
                  </a:lnTo>
                  <a:close/>
                  <a:moveTo>
                    <a:pt x="150" y="94"/>
                  </a:moveTo>
                  <a:lnTo>
                    <a:pt x="170" y="148"/>
                  </a:lnTo>
                  <a:lnTo>
                    <a:pt x="170" y="148"/>
                  </a:lnTo>
                  <a:lnTo>
                    <a:pt x="154" y="152"/>
                  </a:lnTo>
                  <a:lnTo>
                    <a:pt x="138" y="154"/>
                  </a:lnTo>
                  <a:lnTo>
                    <a:pt x="138" y="154"/>
                  </a:lnTo>
                  <a:lnTo>
                    <a:pt x="122" y="152"/>
                  </a:lnTo>
                  <a:lnTo>
                    <a:pt x="122" y="152"/>
                  </a:lnTo>
                  <a:lnTo>
                    <a:pt x="136" y="122"/>
                  </a:lnTo>
                  <a:lnTo>
                    <a:pt x="150" y="94"/>
                  </a:lnTo>
                  <a:lnTo>
                    <a:pt x="150" y="94"/>
                  </a:lnTo>
                  <a:close/>
                  <a:moveTo>
                    <a:pt x="166" y="88"/>
                  </a:moveTo>
                  <a:lnTo>
                    <a:pt x="166" y="88"/>
                  </a:lnTo>
                  <a:lnTo>
                    <a:pt x="196" y="100"/>
                  </a:lnTo>
                  <a:lnTo>
                    <a:pt x="226" y="116"/>
                  </a:lnTo>
                  <a:lnTo>
                    <a:pt x="226" y="116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198" y="138"/>
                  </a:lnTo>
                  <a:lnTo>
                    <a:pt x="186" y="144"/>
                  </a:lnTo>
                  <a:lnTo>
                    <a:pt x="166" y="88"/>
                  </a:lnTo>
                  <a:close/>
                  <a:moveTo>
                    <a:pt x="118" y="168"/>
                  </a:moveTo>
                  <a:lnTo>
                    <a:pt x="118" y="168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56" y="168"/>
                  </a:lnTo>
                  <a:lnTo>
                    <a:pt x="176" y="164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188" y="246"/>
                  </a:lnTo>
                  <a:lnTo>
                    <a:pt x="172" y="248"/>
                  </a:lnTo>
                  <a:lnTo>
                    <a:pt x="156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20" y="250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108" y="208"/>
                  </a:lnTo>
                  <a:lnTo>
                    <a:pt x="118" y="168"/>
                  </a:lnTo>
                  <a:lnTo>
                    <a:pt x="118" y="168"/>
                  </a:lnTo>
                  <a:close/>
                  <a:moveTo>
                    <a:pt x="192" y="158"/>
                  </a:moveTo>
                  <a:lnTo>
                    <a:pt x="192" y="158"/>
                  </a:lnTo>
                  <a:lnTo>
                    <a:pt x="206" y="152"/>
                  </a:lnTo>
                  <a:lnTo>
                    <a:pt x="218" y="144"/>
                  </a:lnTo>
                  <a:lnTo>
                    <a:pt x="230" y="134"/>
                  </a:lnTo>
                  <a:lnTo>
                    <a:pt x="240" y="124"/>
                  </a:lnTo>
                  <a:lnTo>
                    <a:pt x="240" y="124"/>
                  </a:lnTo>
                  <a:lnTo>
                    <a:pt x="272" y="148"/>
                  </a:lnTo>
                  <a:lnTo>
                    <a:pt x="302" y="176"/>
                  </a:lnTo>
                  <a:lnTo>
                    <a:pt x="302" y="176"/>
                  </a:lnTo>
                  <a:lnTo>
                    <a:pt x="286" y="194"/>
                  </a:lnTo>
                  <a:lnTo>
                    <a:pt x="266" y="210"/>
                  </a:lnTo>
                  <a:lnTo>
                    <a:pt x="244" y="224"/>
                  </a:lnTo>
                  <a:lnTo>
                    <a:pt x="220" y="236"/>
                  </a:lnTo>
                  <a:lnTo>
                    <a:pt x="192" y="158"/>
                  </a:lnTo>
                  <a:close/>
                  <a:moveTo>
                    <a:pt x="86" y="260"/>
                  </a:moveTo>
                  <a:lnTo>
                    <a:pt x="86" y="260"/>
                  </a:lnTo>
                  <a:lnTo>
                    <a:pt x="86" y="278"/>
                  </a:lnTo>
                  <a:lnTo>
                    <a:pt x="88" y="296"/>
                  </a:lnTo>
                  <a:lnTo>
                    <a:pt x="90" y="312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78" y="320"/>
                  </a:lnTo>
                  <a:lnTo>
                    <a:pt x="62" y="310"/>
                  </a:lnTo>
                  <a:lnTo>
                    <a:pt x="62" y="310"/>
                  </a:lnTo>
                  <a:lnTo>
                    <a:pt x="54" y="298"/>
                  </a:lnTo>
                  <a:lnTo>
                    <a:pt x="46" y="286"/>
                  </a:lnTo>
                  <a:lnTo>
                    <a:pt x="40" y="274"/>
                  </a:lnTo>
                  <a:lnTo>
                    <a:pt x="34" y="260"/>
                  </a:lnTo>
                  <a:lnTo>
                    <a:pt x="34" y="260"/>
                  </a:lnTo>
                  <a:lnTo>
                    <a:pt x="28" y="240"/>
                  </a:lnTo>
                  <a:lnTo>
                    <a:pt x="24" y="218"/>
                  </a:lnTo>
                  <a:lnTo>
                    <a:pt x="24" y="218"/>
                  </a:lnTo>
                  <a:lnTo>
                    <a:pt x="36" y="232"/>
                  </a:lnTo>
                  <a:lnTo>
                    <a:pt x="50" y="244"/>
                  </a:lnTo>
                  <a:lnTo>
                    <a:pt x="68" y="252"/>
                  </a:lnTo>
                  <a:lnTo>
                    <a:pt x="86" y="260"/>
                  </a:lnTo>
                  <a:lnTo>
                    <a:pt x="86" y="260"/>
                  </a:lnTo>
                  <a:close/>
                  <a:moveTo>
                    <a:pt x="112" y="332"/>
                  </a:moveTo>
                  <a:lnTo>
                    <a:pt x="112" y="332"/>
                  </a:lnTo>
                  <a:lnTo>
                    <a:pt x="108" y="316"/>
                  </a:lnTo>
                  <a:lnTo>
                    <a:pt x="104" y="300"/>
                  </a:lnTo>
                  <a:lnTo>
                    <a:pt x="102" y="282"/>
                  </a:lnTo>
                  <a:lnTo>
                    <a:pt x="102" y="264"/>
                  </a:lnTo>
                  <a:lnTo>
                    <a:pt x="102" y="264"/>
                  </a:lnTo>
                  <a:lnTo>
                    <a:pt x="120" y="266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56" y="266"/>
                  </a:lnTo>
                  <a:lnTo>
                    <a:pt x="174" y="264"/>
                  </a:lnTo>
                  <a:lnTo>
                    <a:pt x="192" y="260"/>
                  </a:lnTo>
                  <a:lnTo>
                    <a:pt x="210" y="256"/>
                  </a:lnTo>
                  <a:lnTo>
                    <a:pt x="236" y="326"/>
                  </a:lnTo>
                  <a:lnTo>
                    <a:pt x="236" y="326"/>
                  </a:lnTo>
                  <a:lnTo>
                    <a:pt x="204" y="334"/>
                  </a:lnTo>
                  <a:lnTo>
                    <a:pt x="172" y="338"/>
                  </a:lnTo>
                  <a:lnTo>
                    <a:pt x="142" y="338"/>
                  </a:lnTo>
                  <a:lnTo>
                    <a:pt x="112" y="334"/>
                  </a:lnTo>
                  <a:lnTo>
                    <a:pt x="112" y="334"/>
                  </a:lnTo>
                  <a:lnTo>
                    <a:pt x="112" y="332"/>
                  </a:lnTo>
                  <a:lnTo>
                    <a:pt x="112" y="332"/>
                  </a:lnTo>
                  <a:close/>
                  <a:moveTo>
                    <a:pt x="224" y="250"/>
                  </a:moveTo>
                  <a:lnTo>
                    <a:pt x="224" y="250"/>
                  </a:lnTo>
                  <a:lnTo>
                    <a:pt x="252" y="238"/>
                  </a:lnTo>
                  <a:lnTo>
                    <a:pt x="274" y="224"/>
                  </a:lnTo>
                  <a:lnTo>
                    <a:pt x="296" y="206"/>
                  </a:lnTo>
                  <a:lnTo>
                    <a:pt x="312" y="188"/>
                  </a:lnTo>
                  <a:lnTo>
                    <a:pt x="312" y="188"/>
                  </a:lnTo>
                  <a:lnTo>
                    <a:pt x="324" y="202"/>
                  </a:lnTo>
                  <a:lnTo>
                    <a:pt x="334" y="216"/>
                  </a:lnTo>
                  <a:lnTo>
                    <a:pt x="342" y="232"/>
                  </a:lnTo>
                  <a:lnTo>
                    <a:pt x="348" y="246"/>
                  </a:lnTo>
                  <a:lnTo>
                    <a:pt x="348" y="246"/>
                  </a:lnTo>
                  <a:lnTo>
                    <a:pt x="350" y="248"/>
                  </a:lnTo>
                  <a:lnTo>
                    <a:pt x="350" y="248"/>
                  </a:lnTo>
                  <a:lnTo>
                    <a:pt x="330" y="270"/>
                  </a:lnTo>
                  <a:lnTo>
                    <a:pt x="306" y="290"/>
                  </a:lnTo>
                  <a:lnTo>
                    <a:pt x="280" y="308"/>
                  </a:lnTo>
                  <a:lnTo>
                    <a:pt x="250" y="322"/>
                  </a:lnTo>
                  <a:lnTo>
                    <a:pt x="224" y="250"/>
                  </a:lnTo>
                  <a:close/>
                  <a:moveTo>
                    <a:pt x="128" y="360"/>
                  </a:moveTo>
                  <a:lnTo>
                    <a:pt x="128" y="360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40" y="354"/>
                  </a:lnTo>
                  <a:lnTo>
                    <a:pt x="160" y="356"/>
                  </a:lnTo>
                  <a:lnTo>
                    <a:pt x="160" y="356"/>
                  </a:lnTo>
                  <a:lnTo>
                    <a:pt x="180" y="354"/>
                  </a:lnTo>
                  <a:lnTo>
                    <a:pt x="200" y="352"/>
                  </a:lnTo>
                  <a:lnTo>
                    <a:pt x="220" y="348"/>
                  </a:lnTo>
                  <a:lnTo>
                    <a:pt x="242" y="342"/>
                  </a:lnTo>
                  <a:lnTo>
                    <a:pt x="250" y="366"/>
                  </a:lnTo>
                  <a:lnTo>
                    <a:pt x="250" y="366"/>
                  </a:lnTo>
                  <a:lnTo>
                    <a:pt x="224" y="372"/>
                  </a:lnTo>
                  <a:lnTo>
                    <a:pt x="198" y="376"/>
                  </a:lnTo>
                  <a:lnTo>
                    <a:pt x="198" y="376"/>
                  </a:lnTo>
                  <a:lnTo>
                    <a:pt x="180" y="374"/>
                  </a:lnTo>
                  <a:lnTo>
                    <a:pt x="162" y="372"/>
                  </a:lnTo>
                  <a:lnTo>
                    <a:pt x="144" y="366"/>
                  </a:lnTo>
                  <a:lnTo>
                    <a:pt x="128" y="360"/>
                  </a:lnTo>
                  <a:lnTo>
                    <a:pt x="128" y="360"/>
                  </a:lnTo>
                  <a:close/>
                  <a:moveTo>
                    <a:pt x="266" y="362"/>
                  </a:moveTo>
                  <a:lnTo>
                    <a:pt x="256" y="336"/>
                  </a:lnTo>
                  <a:lnTo>
                    <a:pt x="256" y="336"/>
                  </a:lnTo>
                  <a:lnTo>
                    <a:pt x="284" y="322"/>
                  </a:lnTo>
                  <a:lnTo>
                    <a:pt x="310" y="306"/>
                  </a:lnTo>
                  <a:lnTo>
                    <a:pt x="334" y="288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4" y="278"/>
                  </a:lnTo>
                  <a:lnTo>
                    <a:pt x="354" y="278"/>
                  </a:lnTo>
                  <a:lnTo>
                    <a:pt x="348" y="292"/>
                  </a:lnTo>
                  <a:lnTo>
                    <a:pt x="338" y="304"/>
                  </a:lnTo>
                  <a:lnTo>
                    <a:pt x="328" y="316"/>
                  </a:lnTo>
                  <a:lnTo>
                    <a:pt x="318" y="328"/>
                  </a:lnTo>
                  <a:lnTo>
                    <a:pt x="306" y="338"/>
                  </a:lnTo>
                  <a:lnTo>
                    <a:pt x="294" y="346"/>
                  </a:lnTo>
                  <a:lnTo>
                    <a:pt x="280" y="354"/>
                  </a:lnTo>
                  <a:lnTo>
                    <a:pt x="266" y="362"/>
                  </a:lnTo>
                  <a:lnTo>
                    <a:pt x="266" y="362"/>
                  </a:lnTo>
                  <a:close/>
                </a:path>
              </a:pathLst>
            </a:custGeom>
            <a:solidFill>
              <a:srgbClr val="DE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8067D96-4438-404E-B188-A87E56406CDE}"/>
              </a:ext>
            </a:extLst>
          </p:cNvPr>
          <p:cNvSpPr txBox="1"/>
          <p:nvPr/>
        </p:nvSpPr>
        <p:spPr bwMode="auto">
          <a:xfrm>
            <a:off x="1745828" y="4306982"/>
            <a:ext cx="1285507" cy="57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dirty="0"/>
              <a:t>Yachting</a:t>
            </a:r>
            <a:endParaRPr lang="el-GR" dirty="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C61F92D6-7385-4831-AFFA-9CB3E2D8EC91}"/>
              </a:ext>
            </a:extLst>
          </p:cNvPr>
          <p:cNvGrpSpPr/>
          <p:nvPr/>
        </p:nvGrpSpPr>
        <p:grpSpPr>
          <a:xfrm>
            <a:off x="1806216" y="4356677"/>
            <a:ext cx="360000" cy="360000"/>
            <a:chOff x="5017261" y="6012879"/>
            <a:chExt cx="612775" cy="612775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E2C360D9-A00C-4813-B42F-A56B9687E3B4}"/>
                </a:ext>
              </a:extLst>
            </p:cNvPr>
            <p:cNvSpPr/>
            <p:nvPr/>
          </p:nvSpPr>
          <p:spPr bwMode="ltGray">
            <a:xfrm>
              <a:off x="5017261" y="6012879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91" name="Group 230">
              <a:extLst>
                <a:ext uri="{FF2B5EF4-FFF2-40B4-BE49-F238E27FC236}">
                  <a16:creationId xmlns:a16="http://schemas.microsoft.com/office/drawing/2014/main" xmlns="" id="{4DDB93E3-526C-4D32-8DB6-4441D7D66E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26531" y="6075957"/>
              <a:ext cx="415307" cy="437165"/>
              <a:chOff x="3918" y="2385"/>
              <a:chExt cx="454" cy="478"/>
            </a:xfrm>
          </p:grpSpPr>
          <p:sp>
            <p:nvSpPr>
              <p:cNvPr id="92" name="AutoShape 231">
                <a:extLst>
                  <a:ext uri="{FF2B5EF4-FFF2-40B4-BE49-F238E27FC236}">
                    <a16:creationId xmlns:a16="http://schemas.microsoft.com/office/drawing/2014/main" xmlns="" id="{CCED1149-9BE0-4372-B7F9-81EDBC5F2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385"/>
                <a:ext cx="214" cy="340"/>
              </a:xfrm>
              <a:prstGeom prst="rtTriangle">
                <a:avLst/>
              </a:prstGeom>
              <a:solidFill>
                <a:srgbClr val="DEEC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3" name="AutoShape 232">
                <a:extLst>
                  <a:ext uri="{FF2B5EF4-FFF2-40B4-BE49-F238E27FC236}">
                    <a16:creationId xmlns:a16="http://schemas.microsoft.com/office/drawing/2014/main" xmlns="" id="{7A92A7F0-B4A3-4773-85BA-D75D6A894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923" y="2441"/>
                <a:ext cx="205" cy="284"/>
              </a:xfrm>
              <a:prstGeom prst="rtTriangle">
                <a:avLst/>
              </a:prstGeom>
              <a:solidFill>
                <a:srgbClr val="DEEC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AutoShape 233">
                <a:extLst>
                  <a:ext uri="{FF2B5EF4-FFF2-40B4-BE49-F238E27FC236}">
                    <a16:creationId xmlns:a16="http://schemas.microsoft.com/office/drawing/2014/main" xmlns="" id="{521102F2-2246-4985-8CDE-2224AAC6C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918" y="2657"/>
                <a:ext cx="454" cy="2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425" y="10800"/>
                    </a:moveTo>
                    <a:cubicBezTo>
                      <a:pt x="10425" y="10592"/>
                      <a:pt x="10592" y="10425"/>
                      <a:pt x="10800" y="10425"/>
                    </a:cubicBezTo>
                    <a:cubicBezTo>
                      <a:pt x="11007" y="10424"/>
                      <a:pt x="11174" y="10592"/>
                      <a:pt x="11175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DEEC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</p:grp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DA1B52E0-CCCA-4EEB-8C29-15463259760F}"/>
              </a:ext>
            </a:extLst>
          </p:cNvPr>
          <p:cNvSpPr txBox="1"/>
          <p:nvPr/>
        </p:nvSpPr>
        <p:spPr bwMode="auto">
          <a:xfrm>
            <a:off x="637307" y="3173419"/>
            <a:ext cx="946306" cy="688838"/>
          </a:xfrm>
          <a:prstGeom prst="rect">
            <a:avLst/>
          </a:prstGeom>
          <a:solidFill>
            <a:srgbClr val="013476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81000" tIns="54000" rIns="54000" bIns="54000" numCol="1" anchor="ctr"/>
          <a:lstStyle>
            <a:defPPr>
              <a:defRPr lang="en-GB"/>
            </a:defPPr>
            <a:lvl1pPr marL="177800" indent="-1778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200" b="0" i="0" kern="0">
                <a:latin typeface="+mn-lt"/>
                <a:ea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indent="0" algn="r" eaLnBrk="0" fontAlgn="base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>
                <a:solidFill>
                  <a:schemeClr val="bg1"/>
                </a:solidFill>
                <a:cs typeface="Times New Roman" panose="02020603050405020304" pitchFamily="18" charset="0"/>
              </a:rPr>
              <a:t>Δευτέρα    25 Μαΐου </a:t>
            </a:r>
            <a:endParaRPr lang="el-GR" dirty="0">
              <a:solidFill>
                <a:schemeClr val="bg1"/>
              </a:solidFill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xmlns="" id="{08E9C4DB-9F28-4E88-8AC3-9293BB753AED}"/>
              </a:ext>
            </a:extLst>
          </p:cNvPr>
          <p:cNvCxnSpPr>
            <a:cxnSpLocks/>
            <a:stCxn id="88" idx="1"/>
            <a:endCxn id="99" idx="3"/>
          </p:cNvCxnSpPr>
          <p:nvPr/>
        </p:nvCxnSpPr>
        <p:spPr>
          <a:xfrm rot="10800000">
            <a:off x="1583614" y="3517838"/>
            <a:ext cx="162215" cy="107714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lide Number Placeholder 3">
            <a:extLst>
              <a:ext uri="{FF2B5EF4-FFF2-40B4-BE49-F238E27FC236}">
                <a16:creationId xmlns:a16="http://schemas.microsoft.com/office/drawing/2014/main" xmlns="" id="{72AAA626-66C3-47E9-BF3E-1F9419DF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32</a:t>
            </a:fld>
            <a:endParaRPr lang="en-US" sz="1400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AB207CA-CFB7-4F60-8896-B29D6398507A}"/>
              </a:ext>
            </a:extLst>
          </p:cNvPr>
          <p:cNvSpPr/>
          <p:nvPr/>
        </p:nvSpPr>
        <p:spPr>
          <a:xfrm>
            <a:off x="913666" y="6120964"/>
            <a:ext cx="5029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kern="0" dirty="0">
                <a:cs typeface="Times New Roman" panose="02020603050405020304" pitchFamily="18" charset="0"/>
              </a:rPr>
              <a:t>(*) Λίστα χωρών θα προσδιοριστεί με βάση το επιδημιολογικό τους προφίλ έως την 1</a:t>
            </a:r>
            <a:r>
              <a:rPr lang="el-GR" sz="1200" kern="0" baseline="30000" dirty="0">
                <a:cs typeface="Times New Roman" panose="02020603050405020304" pitchFamily="18" charset="0"/>
              </a:rPr>
              <a:t>η</a:t>
            </a:r>
            <a:r>
              <a:rPr lang="el-GR" sz="1200" kern="0" dirty="0">
                <a:cs typeface="Times New Roman" panose="02020603050405020304" pitchFamily="18" charset="0"/>
              </a:rPr>
              <a:t> Ιουνίου. Οι επισκέπτες θα υπόκεινται σε δειγματοληπτικούς ελέγχους χωρίς υποχρεωτικό </a:t>
            </a:r>
            <a:r>
              <a:rPr lang="en-US" sz="1200" kern="0" dirty="0">
                <a:cs typeface="Times New Roman" panose="02020603050405020304" pitchFamily="18" charset="0"/>
              </a:rPr>
              <a:t>test. </a:t>
            </a:r>
            <a:endParaRPr lang="el-GR" sz="1200" kern="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928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04570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Ικανότητα Διαχείρισης Κρούσματος</a:t>
            </a:r>
          </a:p>
        </p:txBody>
      </p:sp>
      <p:sp>
        <p:nvSpPr>
          <p:cNvPr id="88" name="Rectangle: Diagonal Corners Snipped 87">
            <a:extLst>
              <a:ext uri="{FF2B5EF4-FFF2-40B4-BE49-F238E27FC236}">
                <a16:creationId xmlns:a16="http://schemas.microsoft.com/office/drawing/2014/main" xmlns="" id="{67750033-03E1-47EB-BE4F-7FAF65D18BCD}"/>
              </a:ext>
            </a:extLst>
          </p:cNvPr>
          <p:cNvSpPr/>
          <p:nvPr/>
        </p:nvSpPr>
        <p:spPr>
          <a:xfrm>
            <a:off x="661027" y="1926425"/>
            <a:ext cx="4936435" cy="4505658"/>
          </a:xfrm>
          <a:prstGeom prst="snip2DiagRect">
            <a:avLst/>
          </a:prstGeom>
          <a:solidFill>
            <a:srgbClr val="9CC7CE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endParaRPr lang="el-GR" dirty="0">
              <a:solidFill>
                <a:prstClr val="black"/>
              </a:solidFill>
              <a:cs typeface="Arial"/>
              <a:sym typeface="Georgia"/>
            </a:endParaRPr>
          </a:p>
        </p:txBody>
      </p:sp>
      <p:sp>
        <p:nvSpPr>
          <p:cNvPr id="89" name="Rectangle: Diagonal Corners Snipped 88">
            <a:extLst>
              <a:ext uri="{FF2B5EF4-FFF2-40B4-BE49-F238E27FC236}">
                <a16:creationId xmlns:a16="http://schemas.microsoft.com/office/drawing/2014/main" xmlns="" id="{2805D916-D166-4312-937A-8E176E313C71}"/>
              </a:ext>
            </a:extLst>
          </p:cNvPr>
          <p:cNvSpPr/>
          <p:nvPr/>
        </p:nvSpPr>
        <p:spPr>
          <a:xfrm>
            <a:off x="6225207" y="1958153"/>
            <a:ext cx="5105402" cy="4505658"/>
          </a:xfrm>
          <a:prstGeom prst="snip2DiagRect">
            <a:avLst/>
          </a:prstGeom>
          <a:solidFill>
            <a:srgbClr val="DEECEF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endParaRPr lang="el-GR" dirty="0">
              <a:cs typeface="Arial"/>
              <a:sym typeface="Georgia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DD8FDAFB-F34E-49FF-AAEF-FC020B65F034}"/>
              </a:ext>
            </a:extLst>
          </p:cNvPr>
          <p:cNvSpPr/>
          <p:nvPr/>
        </p:nvSpPr>
        <p:spPr>
          <a:xfrm>
            <a:off x="917229" y="3518836"/>
            <a:ext cx="442402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Εξασφάλιση πραγματοποίησης ελέγχων</a:t>
            </a:r>
            <a:endParaRPr lang="el-GR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/>
              <a:t>Ορισμός </a:t>
            </a:r>
            <a:r>
              <a:rPr lang="el-GR" b="1" dirty="0"/>
              <a:t>συνεργαζόμενου γιατρού </a:t>
            </a:r>
            <a:r>
              <a:rPr lang="el-GR" dirty="0"/>
              <a:t>με κάθε  κατάλυμα ως το πρώτο σημείο αξιολόγησης κρούσματος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Ορισμός συντονιστή </a:t>
            </a:r>
            <a:r>
              <a:rPr lang="el-GR" dirty="0"/>
              <a:t>από το κατάλυμα για την διαχείριση περιπτώσεων κρουσμάτων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1FE2D7DB-32EE-472C-B3C1-07F7A7EDA3EA}"/>
              </a:ext>
            </a:extLst>
          </p:cNvPr>
          <p:cNvSpPr/>
          <p:nvPr/>
        </p:nvSpPr>
        <p:spPr>
          <a:xfrm>
            <a:off x="6387173" y="3546141"/>
            <a:ext cx="471483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Γιατρός καταλύματος </a:t>
            </a:r>
            <a:r>
              <a:rPr lang="el-GR" dirty="0"/>
              <a:t>που επιλαμβάνεται σε πρώτο χρόνο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Ειδικοί «χώροι καραντίνας»</a:t>
            </a:r>
            <a:r>
              <a:rPr lang="el-GR" dirty="0"/>
              <a:t> ανά περιφέρεια/ νησί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Μεταφορά σε δομή υγείας</a:t>
            </a:r>
            <a:r>
              <a:rPr lang="el-GR" dirty="0"/>
              <a:t> (αν αυτό κριθεί απαραίτητο)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2223DDC1-743B-4010-847C-51FE7E584286}"/>
              </a:ext>
            </a:extLst>
          </p:cNvPr>
          <p:cNvSpPr/>
          <p:nvPr/>
        </p:nvSpPr>
        <p:spPr>
          <a:xfrm>
            <a:off x="1810324" y="2139569"/>
            <a:ext cx="3069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Ενίσχυση υγειονομικής ικανότητας προορισμών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450513BF-4AC7-445F-816F-26A8424E771C}"/>
              </a:ext>
            </a:extLst>
          </p:cNvPr>
          <p:cNvSpPr/>
          <p:nvPr/>
        </p:nvSpPr>
        <p:spPr>
          <a:xfrm>
            <a:off x="7841972" y="2166875"/>
            <a:ext cx="2853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b="1" dirty="0"/>
              <a:t>Επιχειρησιακή διαχείριση κρούσματος 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E4F242A7-FF4D-4A8D-B08E-899BB2F8FCA3}"/>
              </a:ext>
            </a:extLst>
          </p:cNvPr>
          <p:cNvGrpSpPr/>
          <p:nvPr/>
        </p:nvGrpSpPr>
        <p:grpSpPr>
          <a:xfrm>
            <a:off x="1075987" y="2111569"/>
            <a:ext cx="612000" cy="612000"/>
            <a:chOff x="4966372" y="2258092"/>
            <a:chExt cx="612000" cy="61200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xmlns="" id="{902EA394-561C-41B3-B664-8C82E21083F1}"/>
                </a:ext>
              </a:extLst>
            </p:cNvPr>
            <p:cNvSpPr/>
            <p:nvPr/>
          </p:nvSpPr>
          <p:spPr bwMode="ltGray">
            <a:xfrm>
              <a:off x="4966372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96" name="Freeform 4808">
              <a:extLst>
                <a:ext uri="{FF2B5EF4-FFF2-40B4-BE49-F238E27FC236}">
                  <a16:creationId xmlns:a16="http://schemas.microsoft.com/office/drawing/2014/main" xmlns="" id="{13D8BE2F-1A3C-4B33-B571-4307D01156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9993" y="2312827"/>
              <a:ext cx="264759" cy="500101"/>
            </a:xfrm>
            <a:custGeom>
              <a:avLst/>
              <a:gdLst>
                <a:gd name="T0" fmla="*/ 48 w 216"/>
                <a:gd name="T1" fmla="*/ 16 h 408"/>
                <a:gd name="T2" fmla="*/ 56 w 216"/>
                <a:gd name="T3" fmla="*/ 0 h 408"/>
                <a:gd name="T4" fmla="*/ 72 w 216"/>
                <a:gd name="T5" fmla="*/ 12 h 408"/>
                <a:gd name="T6" fmla="*/ 60 w 216"/>
                <a:gd name="T7" fmla="*/ 24 h 408"/>
                <a:gd name="T8" fmla="*/ 198 w 216"/>
                <a:gd name="T9" fmla="*/ 36 h 408"/>
                <a:gd name="T10" fmla="*/ 182 w 216"/>
                <a:gd name="T11" fmla="*/ 24 h 408"/>
                <a:gd name="T12" fmla="*/ 174 w 216"/>
                <a:gd name="T13" fmla="*/ 40 h 408"/>
                <a:gd name="T14" fmla="*/ 190 w 216"/>
                <a:gd name="T15" fmla="*/ 46 h 408"/>
                <a:gd name="T16" fmla="*/ 164 w 216"/>
                <a:gd name="T17" fmla="*/ 58 h 408"/>
                <a:gd name="T18" fmla="*/ 152 w 216"/>
                <a:gd name="T19" fmla="*/ 46 h 408"/>
                <a:gd name="T20" fmla="*/ 140 w 216"/>
                <a:gd name="T21" fmla="*/ 58 h 408"/>
                <a:gd name="T22" fmla="*/ 152 w 216"/>
                <a:gd name="T23" fmla="*/ 70 h 408"/>
                <a:gd name="T24" fmla="*/ 110 w 216"/>
                <a:gd name="T25" fmla="*/ 102 h 408"/>
                <a:gd name="T26" fmla="*/ 102 w 216"/>
                <a:gd name="T27" fmla="*/ 86 h 408"/>
                <a:gd name="T28" fmla="*/ 86 w 216"/>
                <a:gd name="T29" fmla="*/ 96 h 408"/>
                <a:gd name="T30" fmla="*/ 98 w 216"/>
                <a:gd name="T31" fmla="*/ 108 h 408"/>
                <a:gd name="T32" fmla="*/ 128 w 216"/>
                <a:gd name="T33" fmla="*/ 352 h 408"/>
                <a:gd name="T34" fmla="*/ 128 w 216"/>
                <a:gd name="T35" fmla="*/ 322 h 408"/>
                <a:gd name="T36" fmla="*/ 96 w 216"/>
                <a:gd name="T37" fmla="*/ 330 h 408"/>
                <a:gd name="T38" fmla="*/ 108 w 216"/>
                <a:gd name="T39" fmla="*/ 356 h 408"/>
                <a:gd name="T40" fmla="*/ 122 w 216"/>
                <a:gd name="T41" fmla="*/ 44 h 408"/>
                <a:gd name="T42" fmla="*/ 122 w 216"/>
                <a:gd name="T43" fmla="*/ 16 h 408"/>
                <a:gd name="T44" fmla="*/ 94 w 216"/>
                <a:gd name="T45" fmla="*/ 16 h 408"/>
                <a:gd name="T46" fmla="*/ 94 w 216"/>
                <a:gd name="T47" fmla="*/ 44 h 408"/>
                <a:gd name="T48" fmla="*/ 122 w 216"/>
                <a:gd name="T49" fmla="*/ 44 h 408"/>
                <a:gd name="T50" fmla="*/ 60 w 216"/>
                <a:gd name="T51" fmla="*/ 56 h 408"/>
                <a:gd name="T52" fmla="*/ 34 w 216"/>
                <a:gd name="T53" fmla="*/ 52 h 408"/>
                <a:gd name="T54" fmla="*/ 34 w 216"/>
                <a:gd name="T55" fmla="*/ 74 h 408"/>
                <a:gd name="T56" fmla="*/ 56 w 216"/>
                <a:gd name="T57" fmla="*/ 74 h 408"/>
                <a:gd name="T58" fmla="*/ 182 w 216"/>
                <a:gd name="T59" fmla="*/ 406 h 408"/>
                <a:gd name="T60" fmla="*/ 16 w 216"/>
                <a:gd name="T61" fmla="*/ 394 h 408"/>
                <a:gd name="T62" fmla="*/ 4 w 216"/>
                <a:gd name="T63" fmla="*/ 338 h 408"/>
                <a:gd name="T64" fmla="*/ 64 w 216"/>
                <a:gd name="T65" fmla="*/ 132 h 408"/>
                <a:gd name="T66" fmla="*/ 68 w 216"/>
                <a:gd name="T67" fmla="*/ 116 h 408"/>
                <a:gd name="T68" fmla="*/ 148 w 216"/>
                <a:gd name="T69" fmla="*/ 116 h 408"/>
                <a:gd name="T70" fmla="*/ 152 w 216"/>
                <a:gd name="T71" fmla="*/ 132 h 408"/>
                <a:gd name="T72" fmla="*/ 212 w 216"/>
                <a:gd name="T73" fmla="*/ 336 h 408"/>
                <a:gd name="T74" fmla="*/ 102 w 216"/>
                <a:gd name="T75" fmla="*/ 158 h 408"/>
                <a:gd name="T76" fmla="*/ 114 w 216"/>
                <a:gd name="T77" fmla="*/ 170 h 408"/>
                <a:gd name="T78" fmla="*/ 126 w 216"/>
                <a:gd name="T79" fmla="*/ 158 h 408"/>
                <a:gd name="T80" fmla="*/ 114 w 216"/>
                <a:gd name="T81" fmla="*/ 146 h 408"/>
                <a:gd name="T82" fmla="*/ 102 w 216"/>
                <a:gd name="T83" fmla="*/ 158 h 408"/>
                <a:gd name="T84" fmla="*/ 80 w 216"/>
                <a:gd name="T85" fmla="*/ 280 h 408"/>
                <a:gd name="T86" fmla="*/ 106 w 216"/>
                <a:gd name="T87" fmla="*/ 268 h 408"/>
                <a:gd name="T88" fmla="*/ 94 w 216"/>
                <a:gd name="T89" fmla="*/ 242 h 408"/>
                <a:gd name="T90" fmla="*/ 66 w 216"/>
                <a:gd name="T91" fmla="*/ 262 h 408"/>
                <a:gd name="T92" fmla="*/ 136 w 216"/>
                <a:gd name="T93" fmla="*/ 308 h 408"/>
                <a:gd name="T94" fmla="*/ 140 w 216"/>
                <a:gd name="T95" fmla="*/ 298 h 408"/>
                <a:gd name="T96" fmla="*/ 124 w 216"/>
                <a:gd name="T97" fmla="*/ 288 h 408"/>
                <a:gd name="T98" fmla="*/ 116 w 216"/>
                <a:gd name="T99" fmla="*/ 302 h 408"/>
                <a:gd name="T100" fmla="*/ 82 w 216"/>
                <a:gd name="T101" fmla="*/ 298 h 408"/>
                <a:gd name="T102" fmla="*/ 18 w 216"/>
                <a:gd name="T103" fmla="*/ 352 h 408"/>
                <a:gd name="T104" fmla="*/ 32 w 216"/>
                <a:gd name="T105" fmla="*/ 386 h 408"/>
                <a:gd name="T106" fmla="*/ 184 w 216"/>
                <a:gd name="T107" fmla="*/ 386 h 408"/>
                <a:gd name="T108" fmla="*/ 198 w 216"/>
                <a:gd name="T109" fmla="*/ 35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6" h="408">
                  <a:moveTo>
                    <a:pt x="60" y="24"/>
                  </a:moveTo>
                  <a:lnTo>
                    <a:pt x="60" y="24"/>
                  </a:lnTo>
                  <a:lnTo>
                    <a:pt x="56" y="22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48" y="16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6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4" y="22"/>
                  </a:lnTo>
                  <a:lnTo>
                    <a:pt x="60" y="24"/>
                  </a:lnTo>
                  <a:lnTo>
                    <a:pt x="60" y="24"/>
                  </a:lnTo>
                  <a:close/>
                  <a:moveTo>
                    <a:pt x="194" y="44"/>
                  </a:moveTo>
                  <a:lnTo>
                    <a:pt x="194" y="44"/>
                  </a:lnTo>
                  <a:lnTo>
                    <a:pt x="196" y="40"/>
                  </a:lnTo>
                  <a:lnTo>
                    <a:pt x="198" y="36"/>
                  </a:lnTo>
                  <a:lnTo>
                    <a:pt x="198" y="36"/>
                  </a:lnTo>
                  <a:lnTo>
                    <a:pt x="196" y="32"/>
                  </a:lnTo>
                  <a:lnTo>
                    <a:pt x="194" y="28"/>
                  </a:lnTo>
                  <a:lnTo>
                    <a:pt x="194" y="28"/>
                  </a:lnTo>
                  <a:lnTo>
                    <a:pt x="190" y="24"/>
                  </a:lnTo>
                  <a:lnTo>
                    <a:pt x="186" y="24"/>
                  </a:lnTo>
                  <a:lnTo>
                    <a:pt x="182" y="24"/>
                  </a:lnTo>
                  <a:lnTo>
                    <a:pt x="178" y="28"/>
                  </a:lnTo>
                  <a:lnTo>
                    <a:pt x="178" y="28"/>
                  </a:lnTo>
                  <a:lnTo>
                    <a:pt x="174" y="32"/>
                  </a:lnTo>
                  <a:lnTo>
                    <a:pt x="174" y="36"/>
                  </a:lnTo>
                  <a:lnTo>
                    <a:pt x="174" y="36"/>
                  </a:lnTo>
                  <a:lnTo>
                    <a:pt x="174" y="40"/>
                  </a:lnTo>
                  <a:lnTo>
                    <a:pt x="178" y="44"/>
                  </a:lnTo>
                  <a:lnTo>
                    <a:pt x="178" y="44"/>
                  </a:lnTo>
                  <a:lnTo>
                    <a:pt x="182" y="46"/>
                  </a:lnTo>
                  <a:lnTo>
                    <a:pt x="186" y="48"/>
                  </a:lnTo>
                  <a:lnTo>
                    <a:pt x="186" y="48"/>
                  </a:lnTo>
                  <a:lnTo>
                    <a:pt x="190" y="46"/>
                  </a:lnTo>
                  <a:lnTo>
                    <a:pt x="194" y="44"/>
                  </a:lnTo>
                  <a:lnTo>
                    <a:pt x="194" y="44"/>
                  </a:lnTo>
                  <a:close/>
                  <a:moveTo>
                    <a:pt x="160" y="66"/>
                  </a:moveTo>
                  <a:lnTo>
                    <a:pt x="160" y="66"/>
                  </a:lnTo>
                  <a:lnTo>
                    <a:pt x="162" y="62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2" y="54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56" y="46"/>
                  </a:lnTo>
                  <a:lnTo>
                    <a:pt x="152" y="46"/>
                  </a:lnTo>
                  <a:lnTo>
                    <a:pt x="146" y="46"/>
                  </a:lnTo>
                  <a:lnTo>
                    <a:pt x="142" y="50"/>
                  </a:lnTo>
                  <a:lnTo>
                    <a:pt x="142" y="50"/>
                  </a:lnTo>
                  <a:lnTo>
                    <a:pt x="140" y="54"/>
                  </a:lnTo>
                  <a:lnTo>
                    <a:pt x="140" y="58"/>
                  </a:lnTo>
                  <a:lnTo>
                    <a:pt x="140" y="58"/>
                  </a:lnTo>
                  <a:lnTo>
                    <a:pt x="140" y="62"/>
                  </a:lnTo>
                  <a:lnTo>
                    <a:pt x="142" y="66"/>
                  </a:lnTo>
                  <a:lnTo>
                    <a:pt x="142" y="66"/>
                  </a:lnTo>
                  <a:lnTo>
                    <a:pt x="146" y="68"/>
                  </a:lnTo>
                  <a:lnTo>
                    <a:pt x="152" y="70"/>
                  </a:lnTo>
                  <a:lnTo>
                    <a:pt x="152" y="70"/>
                  </a:lnTo>
                  <a:lnTo>
                    <a:pt x="156" y="68"/>
                  </a:lnTo>
                  <a:lnTo>
                    <a:pt x="160" y="66"/>
                  </a:lnTo>
                  <a:lnTo>
                    <a:pt x="160" y="66"/>
                  </a:lnTo>
                  <a:close/>
                  <a:moveTo>
                    <a:pt x="106" y="104"/>
                  </a:moveTo>
                  <a:lnTo>
                    <a:pt x="106" y="104"/>
                  </a:lnTo>
                  <a:lnTo>
                    <a:pt x="110" y="102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2"/>
                  </a:lnTo>
                  <a:lnTo>
                    <a:pt x="106" y="88"/>
                  </a:lnTo>
                  <a:lnTo>
                    <a:pt x="106" y="88"/>
                  </a:lnTo>
                  <a:lnTo>
                    <a:pt x="102" y="86"/>
                  </a:lnTo>
                  <a:lnTo>
                    <a:pt x="98" y="84"/>
                  </a:lnTo>
                  <a:lnTo>
                    <a:pt x="94" y="86"/>
                  </a:lnTo>
                  <a:lnTo>
                    <a:pt x="90" y="88"/>
                  </a:lnTo>
                  <a:lnTo>
                    <a:pt x="90" y="88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88" y="102"/>
                  </a:lnTo>
                  <a:lnTo>
                    <a:pt x="90" y="104"/>
                  </a:lnTo>
                  <a:lnTo>
                    <a:pt x="90" y="104"/>
                  </a:lnTo>
                  <a:lnTo>
                    <a:pt x="94" y="108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102" y="108"/>
                  </a:lnTo>
                  <a:lnTo>
                    <a:pt x="106" y="104"/>
                  </a:lnTo>
                  <a:lnTo>
                    <a:pt x="106" y="104"/>
                  </a:lnTo>
                  <a:close/>
                  <a:moveTo>
                    <a:pt x="128" y="352"/>
                  </a:moveTo>
                  <a:lnTo>
                    <a:pt x="128" y="352"/>
                  </a:lnTo>
                  <a:lnTo>
                    <a:pt x="134" y="344"/>
                  </a:lnTo>
                  <a:lnTo>
                    <a:pt x="134" y="336"/>
                  </a:lnTo>
                  <a:lnTo>
                    <a:pt x="134" y="336"/>
                  </a:lnTo>
                  <a:lnTo>
                    <a:pt x="134" y="330"/>
                  </a:lnTo>
                  <a:lnTo>
                    <a:pt x="128" y="322"/>
                  </a:lnTo>
                  <a:lnTo>
                    <a:pt x="128" y="322"/>
                  </a:lnTo>
                  <a:lnTo>
                    <a:pt x="122" y="318"/>
                  </a:lnTo>
                  <a:lnTo>
                    <a:pt x="114" y="318"/>
                  </a:lnTo>
                  <a:lnTo>
                    <a:pt x="108" y="318"/>
                  </a:lnTo>
                  <a:lnTo>
                    <a:pt x="100" y="322"/>
                  </a:lnTo>
                  <a:lnTo>
                    <a:pt x="100" y="322"/>
                  </a:lnTo>
                  <a:lnTo>
                    <a:pt x="96" y="330"/>
                  </a:lnTo>
                  <a:lnTo>
                    <a:pt x="94" y="336"/>
                  </a:lnTo>
                  <a:lnTo>
                    <a:pt x="94" y="336"/>
                  </a:lnTo>
                  <a:lnTo>
                    <a:pt x="96" y="344"/>
                  </a:lnTo>
                  <a:lnTo>
                    <a:pt x="100" y="352"/>
                  </a:lnTo>
                  <a:lnTo>
                    <a:pt x="100" y="352"/>
                  </a:lnTo>
                  <a:lnTo>
                    <a:pt x="108" y="356"/>
                  </a:lnTo>
                  <a:lnTo>
                    <a:pt x="114" y="356"/>
                  </a:lnTo>
                  <a:lnTo>
                    <a:pt x="114" y="356"/>
                  </a:lnTo>
                  <a:lnTo>
                    <a:pt x="122" y="356"/>
                  </a:lnTo>
                  <a:lnTo>
                    <a:pt x="128" y="352"/>
                  </a:lnTo>
                  <a:lnTo>
                    <a:pt x="128" y="352"/>
                  </a:lnTo>
                  <a:close/>
                  <a:moveTo>
                    <a:pt x="122" y="44"/>
                  </a:moveTo>
                  <a:lnTo>
                    <a:pt x="122" y="44"/>
                  </a:lnTo>
                  <a:lnTo>
                    <a:pt x="126" y="38"/>
                  </a:lnTo>
                  <a:lnTo>
                    <a:pt x="128" y="30"/>
                  </a:lnTo>
                  <a:lnTo>
                    <a:pt x="128" y="30"/>
                  </a:lnTo>
                  <a:lnTo>
                    <a:pt x="126" y="22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16" y="12"/>
                  </a:lnTo>
                  <a:lnTo>
                    <a:pt x="108" y="10"/>
                  </a:lnTo>
                  <a:lnTo>
                    <a:pt x="100" y="12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0" y="22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90" y="38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100" y="48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6" y="48"/>
                  </a:lnTo>
                  <a:lnTo>
                    <a:pt x="122" y="44"/>
                  </a:lnTo>
                  <a:lnTo>
                    <a:pt x="122" y="44"/>
                  </a:lnTo>
                  <a:close/>
                  <a:moveTo>
                    <a:pt x="56" y="74"/>
                  </a:moveTo>
                  <a:lnTo>
                    <a:pt x="56" y="74"/>
                  </a:lnTo>
                  <a:lnTo>
                    <a:pt x="60" y="68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56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0" y="48"/>
                  </a:lnTo>
                  <a:lnTo>
                    <a:pt x="44" y="46"/>
                  </a:lnTo>
                  <a:lnTo>
                    <a:pt x="38" y="48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6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0" y="68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8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0" y="78"/>
                  </a:lnTo>
                  <a:lnTo>
                    <a:pt x="56" y="74"/>
                  </a:lnTo>
                  <a:lnTo>
                    <a:pt x="56" y="74"/>
                  </a:lnTo>
                  <a:close/>
                  <a:moveTo>
                    <a:pt x="208" y="386"/>
                  </a:moveTo>
                  <a:lnTo>
                    <a:pt x="208" y="386"/>
                  </a:lnTo>
                  <a:lnTo>
                    <a:pt x="200" y="394"/>
                  </a:lnTo>
                  <a:lnTo>
                    <a:pt x="192" y="402"/>
                  </a:lnTo>
                  <a:lnTo>
                    <a:pt x="182" y="406"/>
                  </a:lnTo>
                  <a:lnTo>
                    <a:pt x="172" y="408"/>
                  </a:lnTo>
                  <a:lnTo>
                    <a:pt x="44" y="408"/>
                  </a:lnTo>
                  <a:lnTo>
                    <a:pt x="44" y="408"/>
                  </a:lnTo>
                  <a:lnTo>
                    <a:pt x="34" y="406"/>
                  </a:lnTo>
                  <a:lnTo>
                    <a:pt x="24" y="402"/>
                  </a:lnTo>
                  <a:lnTo>
                    <a:pt x="16" y="394"/>
                  </a:lnTo>
                  <a:lnTo>
                    <a:pt x="8" y="386"/>
                  </a:lnTo>
                  <a:lnTo>
                    <a:pt x="8" y="386"/>
                  </a:lnTo>
                  <a:lnTo>
                    <a:pt x="2" y="374"/>
                  </a:lnTo>
                  <a:lnTo>
                    <a:pt x="0" y="362"/>
                  </a:lnTo>
                  <a:lnTo>
                    <a:pt x="0" y="350"/>
                  </a:lnTo>
                  <a:lnTo>
                    <a:pt x="4" y="338"/>
                  </a:lnTo>
                  <a:lnTo>
                    <a:pt x="76" y="202"/>
                  </a:lnTo>
                  <a:lnTo>
                    <a:pt x="76" y="136"/>
                  </a:lnTo>
                  <a:lnTo>
                    <a:pt x="72" y="136"/>
                  </a:lnTo>
                  <a:lnTo>
                    <a:pt x="72" y="136"/>
                  </a:lnTo>
                  <a:lnTo>
                    <a:pt x="68" y="134"/>
                  </a:lnTo>
                  <a:lnTo>
                    <a:pt x="64" y="132"/>
                  </a:lnTo>
                  <a:lnTo>
                    <a:pt x="62" y="130"/>
                  </a:lnTo>
                  <a:lnTo>
                    <a:pt x="62" y="126"/>
                  </a:lnTo>
                  <a:lnTo>
                    <a:pt x="62" y="126"/>
                  </a:lnTo>
                  <a:lnTo>
                    <a:pt x="62" y="122"/>
                  </a:lnTo>
                  <a:lnTo>
                    <a:pt x="64" y="118"/>
                  </a:lnTo>
                  <a:lnTo>
                    <a:pt x="68" y="116"/>
                  </a:lnTo>
                  <a:lnTo>
                    <a:pt x="72" y="116"/>
                  </a:lnTo>
                  <a:lnTo>
                    <a:pt x="86" y="116"/>
                  </a:lnTo>
                  <a:lnTo>
                    <a:pt x="130" y="116"/>
                  </a:lnTo>
                  <a:lnTo>
                    <a:pt x="144" y="116"/>
                  </a:lnTo>
                  <a:lnTo>
                    <a:pt x="144" y="116"/>
                  </a:lnTo>
                  <a:lnTo>
                    <a:pt x="148" y="116"/>
                  </a:lnTo>
                  <a:lnTo>
                    <a:pt x="152" y="118"/>
                  </a:lnTo>
                  <a:lnTo>
                    <a:pt x="154" y="122"/>
                  </a:lnTo>
                  <a:lnTo>
                    <a:pt x="154" y="126"/>
                  </a:lnTo>
                  <a:lnTo>
                    <a:pt x="154" y="126"/>
                  </a:lnTo>
                  <a:lnTo>
                    <a:pt x="154" y="130"/>
                  </a:lnTo>
                  <a:lnTo>
                    <a:pt x="152" y="132"/>
                  </a:lnTo>
                  <a:lnTo>
                    <a:pt x="148" y="134"/>
                  </a:lnTo>
                  <a:lnTo>
                    <a:pt x="144" y="136"/>
                  </a:lnTo>
                  <a:lnTo>
                    <a:pt x="140" y="136"/>
                  </a:lnTo>
                  <a:lnTo>
                    <a:pt x="140" y="202"/>
                  </a:lnTo>
                  <a:lnTo>
                    <a:pt x="212" y="336"/>
                  </a:lnTo>
                  <a:lnTo>
                    <a:pt x="212" y="336"/>
                  </a:lnTo>
                  <a:lnTo>
                    <a:pt x="216" y="348"/>
                  </a:lnTo>
                  <a:lnTo>
                    <a:pt x="216" y="362"/>
                  </a:lnTo>
                  <a:lnTo>
                    <a:pt x="214" y="374"/>
                  </a:lnTo>
                  <a:lnTo>
                    <a:pt x="208" y="386"/>
                  </a:lnTo>
                  <a:lnTo>
                    <a:pt x="208" y="386"/>
                  </a:lnTo>
                  <a:close/>
                  <a:moveTo>
                    <a:pt x="102" y="158"/>
                  </a:moveTo>
                  <a:lnTo>
                    <a:pt x="102" y="158"/>
                  </a:lnTo>
                  <a:lnTo>
                    <a:pt x="102" y="162"/>
                  </a:lnTo>
                  <a:lnTo>
                    <a:pt x="104" y="166"/>
                  </a:lnTo>
                  <a:lnTo>
                    <a:pt x="104" y="166"/>
                  </a:lnTo>
                  <a:lnTo>
                    <a:pt x="108" y="168"/>
                  </a:lnTo>
                  <a:lnTo>
                    <a:pt x="114" y="170"/>
                  </a:lnTo>
                  <a:lnTo>
                    <a:pt x="114" y="170"/>
                  </a:lnTo>
                  <a:lnTo>
                    <a:pt x="118" y="168"/>
                  </a:lnTo>
                  <a:lnTo>
                    <a:pt x="122" y="166"/>
                  </a:lnTo>
                  <a:lnTo>
                    <a:pt x="122" y="166"/>
                  </a:lnTo>
                  <a:lnTo>
                    <a:pt x="124" y="162"/>
                  </a:lnTo>
                  <a:lnTo>
                    <a:pt x="126" y="158"/>
                  </a:lnTo>
                  <a:lnTo>
                    <a:pt x="126" y="158"/>
                  </a:lnTo>
                  <a:lnTo>
                    <a:pt x="124" y="152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18" y="146"/>
                  </a:lnTo>
                  <a:lnTo>
                    <a:pt x="114" y="146"/>
                  </a:lnTo>
                  <a:lnTo>
                    <a:pt x="108" y="146"/>
                  </a:lnTo>
                  <a:lnTo>
                    <a:pt x="104" y="148"/>
                  </a:lnTo>
                  <a:lnTo>
                    <a:pt x="104" y="148"/>
                  </a:lnTo>
                  <a:lnTo>
                    <a:pt x="102" y="152"/>
                  </a:lnTo>
                  <a:lnTo>
                    <a:pt x="102" y="158"/>
                  </a:lnTo>
                  <a:lnTo>
                    <a:pt x="102" y="158"/>
                  </a:lnTo>
                  <a:close/>
                  <a:moveTo>
                    <a:pt x="66" y="262"/>
                  </a:moveTo>
                  <a:lnTo>
                    <a:pt x="66" y="262"/>
                  </a:lnTo>
                  <a:lnTo>
                    <a:pt x="68" y="268"/>
                  </a:lnTo>
                  <a:lnTo>
                    <a:pt x="72" y="276"/>
                  </a:lnTo>
                  <a:lnTo>
                    <a:pt x="72" y="276"/>
                  </a:lnTo>
                  <a:lnTo>
                    <a:pt x="80" y="280"/>
                  </a:lnTo>
                  <a:lnTo>
                    <a:pt x="86" y="282"/>
                  </a:lnTo>
                  <a:lnTo>
                    <a:pt x="86" y="282"/>
                  </a:lnTo>
                  <a:lnTo>
                    <a:pt x="94" y="280"/>
                  </a:lnTo>
                  <a:lnTo>
                    <a:pt x="100" y="276"/>
                  </a:lnTo>
                  <a:lnTo>
                    <a:pt x="100" y="276"/>
                  </a:lnTo>
                  <a:lnTo>
                    <a:pt x="106" y="268"/>
                  </a:lnTo>
                  <a:lnTo>
                    <a:pt x="106" y="262"/>
                  </a:lnTo>
                  <a:lnTo>
                    <a:pt x="106" y="262"/>
                  </a:lnTo>
                  <a:lnTo>
                    <a:pt x="106" y="254"/>
                  </a:lnTo>
                  <a:lnTo>
                    <a:pt x="100" y="248"/>
                  </a:lnTo>
                  <a:lnTo>
                    <a:pt x="100" y="248"/>
                  </a:lnTo>
                  <a:lnTo>
                    <a:pt x="94" y="242"/>
                  </a:lnTo>
                  <a:lnTo>
                    <a:pt x="86" y="242"/>
                  </a:lnTo>
                  <a:lnTo>
                    <a:pt x="80" y="242"/>
                  </a:lnTo>
                  <a:lnTo>
                    <a:pt x="72" y="248"/>
                  </a:lnTo>
                  <a:lnTo>
                    <a:pt x="72" y="248"/>
                  </a:lnTo>
                  <a:lnTo>
                    <a:pt x="68" y="254"/>
                  </a:lnTo>
                  <a:lnTo>
                    <a:pt x="66" y="262"/>
                  </a:lnTo>
                  <a:lnTo>
                    <a:pt x="66" y="262"/>
                  </a:lnTo>
                  <a:close/>
                  <a:moveTo>
                    <a:pt x="196" y="344"/>
                  </a:moveTo>
                  <a:lnTo>
                    <a:pt x="174" y="304"/>
                  </a:lnTo>
                  <a:lnTo>
                    <a:pt x="174" y="304"/>
                  </a:lnTo>
                  <a:lnTo>
                    <a:pt x="156" y="306"/>
                  </a:lnTo>
                  <a:lnTo>
                    <a:pt x="136" y="308"/>
                  </a:lnTo>
                  <a:lnTo>
                    <a:pt x="136" y="308"/>
                  </a:lnTo>
                  <a:lnTo>
                    <a:pt x="136" y="308"/>
                  </a:lnTo>
                  <a:lnTo>
                    <a:pt x="136" y="308"/>
                  </a:lnTo>
                  <a:lnTo>
                    <a:pt x="138" y="304"/>
                  </a:lnTo>
                  <a:lnTo>
                    <a:pt x="140" y="298"/>
                  </a:lnTo>
                  <a:lnTo>
                    <a:pt x="140" y="298"/>
                  </a:lnTo>
                  <a:lnTo>
                    <a:pt x="138" y="294"/>
                  </a:lnTo>
                  <a:lnTo>
                    <a:pt x="136" y="290"/>
                  </a:lnTo>
                  <a:lnTo>
                    <a:pt x="136" y="290"/>
                  </a:lnTo>
                  <a:lnTo>
                    <a:pt x="132" y="288"/>
                  </a:lnTo>
                  <a:lnTo>
                    <a:pt x="128" y="288"/>
                  </a:lnTo>
                  <a:lnTo>
                    <a:pt x="124" y="288"/>
                  </a:lnTo>
                  <a:lnTo>
                    <a:pt x="120" y="290"/>
                  </a:lnTo>
                  <a:lnTo>
                    <a:pt x="120" y="290"/>
                  </a:lnTo>
                  <a:lnTo>
                    <a:pt x="116" y="294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16" y="302"/>
                  </a:lnTo>
                  <a:lnTo>
                    <a:pt x="118" y="306"/>
                  </a:lnTo>
                  <a:lnTo>
                    <a:pt x="118" y="306"/>
                  </a:lnTo>
                  <a:lnTo>
                    <a:pt x="100" y="302"/>
                  </a:lnTo>
                  <a:lnTo>
                    <a:pt x="100" y="302"/>
                  </a:lnTo>
                  <a:lnTo>
                    <a:pt x="82" y="298"/>
                  </a:lnTo>
                  <a:lnTo>
                    <a:pt x="82" y="298"/>
                  </a:lnTo>
                  <a:lnTo>
                    <a:pt x="60" y="296"/>
                  </a:lnTo>
                  <a:lnTo>
                    <a:pt x="60" y="296"/>
                  </a:lnTo>
                  <a:lnTo>
                    <a:pt x="46" y="298"/>
                  </a:lnTo>
                  <a:lnTo>
                    <a:pt x="20" y="346"/>
                  </a:lnTo>
                  <a:lnTo>
                    <a:pt x="20" y="346"/>
                  </a:lnTo>
                  <a:lnTo>
                    <a:pt x="18" y="352"/>
                  </a:lnTo>
                  <a:lnTo>
                    <a:pt x="18" y="360"/>
                  </a:lnTo>
                  <a:lnTo>
                    <a:pt x="20" y="368"/>
                  </a:lnTo>
                  <a:lnTo>
                    <a:pt x="24" y="376"/>
                  </a:lnTo>
                  <a:lnTo>
                    <a:pt x="24" y="376"/>
                  </a:lnTo>
                  <a:lnTo>
                    <a:pt x="28" y="382"/>
                  </a:lnTo>
                  <a:lnTo>
                    <a:pt x="32" y="386"/>
                  </a:lnTo>
                  <a:lnTo>
                    <a:pt x="38" y="388"/>
                  </a:lnTo>
                  <a:lnTo>
                    <a:pt x="44" y="390"/>
                  </a:lnTo>
                  <a:lnTo>
                    <a:pt x="172" y="390"/>
                  </a:lnTo>
                  <a:lnTo>
                    <a:pt x="172" y="390"/>
                  </a:lnTo>
                  <a:lnTo>
                    <a:pt x="178" y="388"/>
                  </a:lnTo>
                  <a:lnTo>
                    <a:pt x="184" y="386"/>
                  </a:lnTo>
                  <a:lnTo>
                    <a:pt x="188" y="382"/>
                  </a:lnTo>
                  <a:lnTo>
                    <a:pt x="192" y="376"/>
                  </a:lnTo>
                  <a:lnTo>
                    <a:pt x="192" y="376"/>
                  </a:lnTo>
                  <a:lnTo>
                    <a:pt x="196" y="368"/>
                  </a:lnTo>
                  <a:lnTo>
                    <a:pt x="198" y="360"/>
                  </a:lnTo>
                  <a:lnTo>
                    <a:pt x="198" y="352"/>
                  </a:lnTo>
                  <a:lnTo>
                    <a:pt x="196" y="344"/>
                  </a:lnTo>
                  <a:lnTo>
                    <a:pt x="196" y="3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1BF7BEEE-23BD-4CDC-BE5D-F74A91D0BDAA}"/>
              </a:ext>
            </a:extLst>
          </p:cNvPr>
          <p:cNvGrpSpPr/>
          <p:nvPr/>
        </p:nvGrpSpPr>
        <p:grpSpPr>
          <a:xfrm>
            <a:off x="6764022" y="2166304"/>
            <a:ext cx="612000" cy="612000"/>
            <a:chOff x="4091659" y="2258092"/>
            <a:chExt cx="612000" cy="61200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xmlns="" id="{E327532B-74AC-4589-964E-D201B478EC35}"/>
                </a:ext>
              </a:extLst>
            </p:cNvPr>
            <p:cNvSpPr/>
            <p:nvPr/>
          </p:nvSpPr>
          <p:spPr bwMode="ltGray">
            <a:xfrm>
              <a:off x="4091659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99" name="Freeform 4886">
              <a:extLst>
                <a:ext uri="{FF2B5EF4-FFF2-40B4-BE49-F238E27FC236}">
                  <a16:creationId xmlns:a16="http://schemas.microsoft.com/office/drawing/2014/main" xmlns="" id="{931E8B81-8107-46FA-AEB1-3C8DD52C0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817" y="2370250"/>
              <a:ext cx="387684" cy="387684"/>
            </a:xfrm>
            <a:custGeom>
              <a:avLst/>
              <a:gdLst>
                <a:gd name="T0" fmla="*/ 320 w 320"/>
                <a:gd name="T1" fmla="*/ 124 h 320"/>
                <a:gd name="T2" fmla="*/ 320 w 320"/>
                <a:gd name="T3" fmla="*/ 196 h 320"/>
                <a:gd name="T4" fmla="*/ 320 w 320"/>
                <a:gd name="T5" fmla="*/ 196 h 320"/>
                <a:gd name="T6" fmla="*/ 318 w 320"/>
                <a:gd name="T7" fmla="*/ 202 h 320"/>
                <a:gd name="T8" fmla="*/ 316 w 320"/>
                <a:gd name="T9" fmla="*/ 208 h 320"/>
                <a:gd name="T10" fmla="*/ 310 w 320"/>
                <a:gd name="T11" fmla="*/ 210 h 320"/>
                <a:gd name="T12" fmla="*/ 304 w 320"/>
                <a:gd name="T13" fmla="*/ 212 h 320"/>
                <a:gd name="T14" fmla="*/ 212 w 320"/>
                <a:gd name="T15" fmla="*/ 212 h 320"/>
                <a:gd name="T16" fmla="*/ 212 w 320"/>
                <a:gd name="T17" fmla="*/ 304 h 320"/>
                <a:gd name="T18" fmla="*/ 212 w 320"/>
                <a:gd name="T19" fmla="*/ 304 h 320"/>
                <a:gd name="T20" fmla="*/ 210 w 320"/>
                <a:gd name="T21" fmla="*/ 310 h 320"/>
                <a:gd name="T22" fmla="*/ 208 w 320"/>
                <a:gd name="T23" fmla="*/ 316 h 320"/>
                <a:gd name="T24" fmla="*/ 202 w 320"/>
                <a:gd name="T25" fmla="*/ 318 h 320"/>
                <a:gd name="T26" fmla="*/ 196 w 320"/>
                <a:gd name="T27" fmla="*/ 320 h 320"/>
                <a:gd name="T28" fmla="*/ 124 w 320"/>
                <a:gd name="T29" fmla="*/ 320 h 320"/>
                <a:gd name="T30" fmla="*/ 124 w 320"/>
                <a:gd name="T31" fmla="*/ 320 h 320"/>
                <a:gd name="T32" fmla="*/ 118 w 320"/>
                <a:gd name="T33" fmla="*/ 318 h 320"/>
                <a:gd name="T34" fmla="*/ 112 w 320"/>
                <a:gd name="T35" fmla="*/ 316 h 320"/>
                <a:gd name="T36" fmla="*/ 110 w 320"/>
                <a:gd name="T37" fmla="*/ 310 h 320"/>
                <a:gd name="T38" fmla="*/ 108 w 320"/>
                <a:gd name="T39" fmla="*/ 304 h 320"/>
                <a:gd name="T40" fmla="*/ 108 w 320"/>
                <a:gd name="T41" fmla="*/ 212 h 320"/>
                <a:gd name="T42" fmla="*/ 16 w 320"/>
                <a:gd name="T43" fmla="*/ 212 h 320"/>
                <a:gd name="T44" fmla="*/ 16 w 320"/>
                <a:gd name="T45" fmla="*/ 212 h 320"/>
                <a:gd name="T46" fmla="*/ 10 w 320"/>
                <a:gd name="T47" fmla="*/ 210 h 320"/>
                <a:gd name="T48" fmla="*/ 4 w 320"/>
                <a:gd name="T49" fmla="*/ 208 h 320"/>
                <a:gd name="T50" fmla="*/ 2 w 320"/>
                <a:gd name="T51" fmla="*/ 202 h 320"/>
                <a:gd name="T52" fmla="*/ 0 w 320"/>
                <a:gd name="T53" fmla="*/ 196 h 320"/>
                <a:gd name="T54" fmla="*/ 0 w 320"/>
                <a:gd name="T55" fmla="*/ 124 h 320"/>
                <a:gd name="T56" fmla="*/ 0 w 320"/>
                <a:gd name="T57" fmla="*/ 124 h 320"/>
                <a:gd name="T58" fmla="*/ 2 w 320"/>
                <a:gd name="T59" fmla="*/ 118 h 320"/>
                <a:gd name="T60" fmla="*/ 4 w 320"/>
                <a:gd name="T61" fmla="*/ 112 h 320"/>
                <a:gd name="T62" fmla="*/ 10 w 320"/>
                <a:gd name="T63" fmla="*/ 110 h 320"/>
                <a:gd name="T64" fmla="*/ 16 w 320"/>
                <a:gd name="T65" fmla="*/ 108 h 320"/>
                <a:gd name="T66" fmla="*/ 108 w 320"/>
                <a:gd name="T67" fmla="*/ 108 h 320"/>
                <a:gd name="T68" fmla="*/ 108 w 320"/>
                <a:gd name="T69" fmla="*/ 16 h 320"/>
                <a:gd name="T70" fmla="*/ 108 w 320"/>
                <a:gd name="T71" fmla="*/ 16 h 320"/>
                <a:gd name="T72" fmla="*/ 110 w 320"/>
                <a:gd name="T73" fmla="*/ 10 h 320"/>
                <a:gd name="T74" fmla="*/ 112 w 320"/>
                <a:gd name="T75" fmla="*/ 4 h 320"/>
                <a:gd name="T76" fmla="*/ 118 w 320"/>
                <a:gd name="T77" fmla="*/ 2 h 320"/>
                <a:gd name="T78" fmla="*/ 124 w 320"/>
                <a:gd name="T79" fmla="*/ 0 h 320"/>
                <a:gd name="T80" fmla="*/ 196 w 320"/>
                <a:gd name="T81" fmla="*/ 0 h 320"/>
                <a:gd name="T82" fmla="*/ 196 w 320"/>
                <a:gd name="T83" fmla="*/ 0 h 320"/>
                <a:gd name="T84" fmla="*/ 202 w 320"/>
                <a:gd name="T85" fmla="*/ 2 h 320"/>
                <a:gd name="T86" fmla="*/ 208 w 320"/>
                <a:gd name="T87" fmla="*/ 4 h 320"/>
                <a:gd name="T88" fmla="*/ 210 w 320"/>
                <a:gd name="T89" fmla="*/ 10 h 320"/>
                <a:gd name="T90" fmla="*/ 212 w 320"/>
                <a:gd name="T91" fmla="*/ 16 h 320"/>
                <a:gd name="T92" fmla="*/ 212 w 320"/>
                <a:gd name="T93" fmla="*/ 108 h 320"/>
                <a:gd name="T94" fmla="*/ 304 w 320"/>
                <a:gd name="T95" fmla="*/ 108 h 320"/>
                <a:gd name="T96" fmla="*/ 304 w 320"/>
                <a:gd name="T97" fmla="*/ 108 h 320"/>
                <a:gd name="T98" fmla="*/ 310 w 320"/>
                <a:gd name="T99" fmla="*/ 110 h 320"/>
                <a:gd name="T100" fmla="*/ 316 w 320"/>
                <a:gd name="T101" fmla="*/ 112 h 320"/>
                <a:gd name="T102" fmla="*/ 318 w 320"/>
                <a:gd name="T103" fmla="*/ 118 h 320"/>
                <a:gd name="T104" fmla="*/ 320 w 320"/>
                <a:gd name="T105" fmla="*/ 124 h 320"/>
                <a:gd name="T106" fmla="*/ 320 w 320"/>
                <a:gd name="T107" fmla="*/ 12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0" h="320">
                  <a:moveTo>
                    <a:pt x="320" y="124"/>
                  </a:moveTo>
                  <a:lnTo>
                    <a:pt x="320" y="196"/>
                  </a:lnTo>
                  <a:lnTo>
                    <a:pt x="320" y="196"/>
                  </a:lnTo>
                  <a:lnTo>
                    <a:pt x="318" y="202"/>
                  </a:lnTo>
                  <a:lnTo>
                    <a:pt x="316" y="208"/>
                  </a:lnTo>
                  <a:lnTo>
                    <a:pt x="310" y="210"/>
                  </a:lnTo>
                  <a:lnTo>
                    <a:pt x="304" y="212"/>
                  </a:lnTo>
                  <a:lnTo>
                    <a:pt x="212" y="212"/>
                  </a:lnTo>
                  <a:lnTo>
                    <a:pt x="212" y="304"/>
                  </a:lnTo>
                  <a:lnTo>
                    <a:pt x="212" y="304"/>
                  </a:lnTo>
                  <a:lnTo>
                    <a:pt x="210" y="310"/>
                  </a:lnTo>
                  <a:lnTo>
                    <a:pt x="208" y="316"/>
                  </a:lnTo>
                  <a:lnTo>
                    <a:pt x="202" y="318"/>
                  </a:lnTo>
                  <a:lnTo>
                    <a:pt x="196" y="320"/>
                  </a:lnTo>
                  <a:lnTo>
                    <a:pt x="124" y="320"/>
                  </a:lnTo>
                  <a:lnTo>
                    <a:pt x="124" y="320"/>
                  </a:lnTo>
                  <a:lnTo>
                    <a:pt x="118" y="318"/>
                  </a:lnTo>
                  <a:lnTo>
                    <a:pt x="112" y="316"/>
                  </a:lnTo>
                  <a:lnTo>
                    <a:pt x="110" y="310"/>
                  </a:lnTo>
                  <a:lnTo>
                    <a:pt x="108" y="304"/>
                  </a:lnTo>
                  <a:lnTo>
                    <a:pt x="108" y="212"/>
                  </a:lnTo>
                  <a:lnTo>
                    <a:pt x="16" y="212"/>
                  </a:lnTo>
                  <a:lnTo>
                    <a:pt x="16" y="212"/>
                  </a:lnTo>
                  <a:lnTo>
                    <a:pt x="10" y="210"/>
                  </a:lnTo>
                  <a:lnTo>
                    <a:pt x="4" y="208"/>
                  </a:lnTo>
                  <a:lnTo>
                    <a:pt x="2" y="202"/>
                  </a:lnTo>
                  <a:lnTo>
                    <a:pt x="0" y="196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2" y="118"/>
                  </a:lnTo>
                  <a:lnTo>
                    <a:pt x="4" y="112"/>
                  </a:lnTo>
                  <a:lnTo>
                    <a:pt x="10" y="110"/>
                  </a:lnTo>
                  <a:lnTo>
                    <a:pt x="16" y="108"/>
                  </a:lnTo>
                  <a:lnTo>
                    <a:pt x="108" y="108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10" y="10"/>
                  </a:lnTo>
                  <a:lnTo>
                    <a:pt x="112" y="4"/>
                  </a:lnTo>
                  <a:lnTo>
                    <a:pt x="118" y="2"/>
                  </a:lnTo>
                  <a:lnTo>
                    <a:pt x="124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202" y="2"/>
                  </a:lnTo>
                  <a:lnTo>
                    <a:pt x="208" y="4"/>
                  </a:lnTo>
                  <a:lnTo>
                    <a:pt x="210" y="10"/>
                  </a:lnTo>
                  <a:lnTo>
                    <a:pt x="212" y="16"/>
                  </a:lnTo>
                  <a:lnTo>
                    <a:pt x="212" y="108"/>
                  </a:lnTo>
                  <a:lnTo>
                    <a:pt x="304" y="108"/>
                  </a:lnTo>
                  <a:lnTo>
                    <a:pt x="304" y="108"/>
                  </a:lnTo>
                  <a:lnTo>
                    <a:pt x="310" y="110"/>
                  </a:lnTo>
                  <a:lnTo>
                    <a:pt x="316" y="112"/>
                  </a:lnTo>
                  <a:lnTo>
                    <a:pt x="318" y="118"/>
                  </a:lnTo>
                  <a:lnTo>
                    <a:pt x="320" y="124"/>
                  </a:lnTo>
                  <a:lnTo>
                    <a:pt x="320" y="1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xmlns="" id="{F4B9C54B-43F9-4C79-8728-2F7293C5B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33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131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05595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Ικανότητα Διαχείρισης Κρούσματος</a:t>
            </a:r>
          </a:p>
        </p:txBody>
      </p:sp>
      <p:sp>
        <p:nvSpPr>
          <p:cNvPr id="16" name="Rectangle: Diagonal Corners Snipped 15">
            <a:extLst>
              <a:ext uri="{FF2B5EF4-FFF2-40B4-BE49-F238E27FC236}">
                <a16:creationId xmlns:a16="http://schemas.microsoft.com/office/drawing/2014/main" xmlns="" id="{B387994D-7959-4984-86AD-51F840B6CF98}"/>
              </a:ext>
            </a:extLst>
          </p:cNvPr>
          <p:cNvSpPr/>
          <p:nvPr/>
        </p:nvSpPr>
        <p:spPr>
          <a:xfrm>
            <a:off x="1043608" y="2262004"/>
            <a:ext cx="9909314" cy="4201807"/>
          </a:xfrm>
          <a:prstGeom prst="snip2DiagRect">
            <a:avLst>
              <a:gd name="adj1" fmla="val 0"/>
              <a:gd name="adj2" fmla="val 19648"/>
            </a:avLst>
          </a:prstGeom>
          <a:solidFill>
            <a:srgbClr val="417B85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pPr>
              <a:buClr>
                <a:prstClr val="white"/>
              </a:buClr>
              <a:buSzPts val="1400"/>
            </a:pPr>
            <a:endParaRPr lang="el-GR" sz="2000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40BAF88-F23D-476B-9913-1F7592515A26}"/>
              </a:ext>
            </a:extLst>
          </p:cNvPr>
          <p:cNvSpPr/>
          <p:nvPr/>
        </p:nvSpPr>
        <p:spPr>
          <a:xfrm>
            <a:off x="1554480" y="3724499"/>
            <a:ext cx="43264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50000"/>
            </a:pPr>
            <a:r>
              <a:rPr lang="el-GR" sz="2000" dirty="0">
                <a:solidFill>
                  <a:schemeClr val="bg1"/>
                </a:solidFill>
                <a:sym typeface="Wingdings" panose="05000000000000000000" pitchFamily="2" charset="2"/>
              </a:rPr>
              <a:t>Ενίσχυση ικανότητας υποδομών υγείας: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SzPct val="130000"/>
              <a:buFont typeface="Wingdings" panose="05000000000000000000" pitchFamily="2" charset="2"/>
              <a:buChar char=""/>
            </a:pPr>
            <a:r>
              <a:rPr lang="el-GR" sz="2000" dirty="0">
                <a:solidFill>
                  <a:schemeClr val="bg1"/>
                </a:solidFill>
                <a:sym typeface="Wingdings" panose="05000000000000000000" pitchFamily="2" charset="2"/>
              </a:rPr>
              <a:t>Δρομολογούμε την </a:t>
            </a:r>
            <a:r>
              <a:rPr lang="el-GR" sz="2000" dirty="0">
                <a:solidFill>
                  <a:schemeClr val="bg1"/>
                </a:solidFill>
              </a:rPr>
              <a:t>εγκατάσταση συνολικά </a:t>
            </a:r>
            <a:r>
              <a:rPr lang="el-GR" sz="2000" b="1" dirty="0">
                <a:solidFill>
                  <a:schemeClr val="bg1"/>
                </a:solidFill>
              </a:rPr>
              <a:t>20 νέων αναλυτών </a:t>
            </a:r>
            <a:r>
              <a:rPr lang="el-GR" sz="2000" dirty="0">
                <a:solidFill>
                  <a:schemeClr val="bg1"/>
                </a:solidFill>
              </a:rPr>
              <a:t>για </a:t>
            </a:r>
            <a:r>
              <a:rPr lang="en-US" sz="2000" dirty="0">
                <a:solidFill>
                  <a:schemeClr val="bg1"/>
                </a:solidFill>
              </a:rPr>
              <a:t>tests </a:t>
            </a:r>
            <a:r>
              <a:rPr lang="el-GR" sz="2000" dirty="0">
                <a:solidFill>
                  <a:schemeClr val="bg1"/>
                </a:solidFill>
              </a:rPr>
              <a:t>στα νησιά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SzPct val="130000"/>
              <a:buFont typeface="Wingdings" panose="05000000000000000000" pitchFamily="2" charset="2"/>
              <a:buChar char=""/>
            </a:pPr>
            <a:r>
              <a:rPr lang="el-GR" sz="2000" dirty="0">
                <a:solidFill>
                  <a:schemeClr val="bg1"/>
                </a:solidFill>
                <a:sym typeface="Wingdings" panose="05000000000000000000" pitchFamily="2" charset="2"/>
              </a:rPr>
              <a:t>Εξασφαλίζουμε </a:t>
            </a:r>
            <a:r>
              <a:rPr lang="el-GR" sz="2000" b="1" dirty="0">
                <a:solidFill>
                  <a:schemeClr val="bg1"/>
                </a:solidFill>
              </a:rPr>
              <a:t>600 κλίνες </a:t>
            </a:r>
            <a:r>
              <a:rPr lang="en-GB" sz="2000" b="1" dirty="0">
                <a:solidFill>
                  <a:schemeClr val="bg1"/>
                </a:solidFill>
              </a:rPr>
              <a:t>COVID</a:t>
            </a:r>
            <a:r>
              <a:rPr lang="el-GR" sz="2000" b="1" dirty="0">
                <a:solidFill>
                  <a:schemeClr val="bg1"/>
                </a:solidFill>
              </a:rPr>
              <a:t> </a:t>
            </a:r>
            <a:r>
              <a:rPr lang="el-GR" sz="2000" dirty="0">
                <a:solidFill>
                  <a:schemeClr val="bg1"/>
                </a:solidFill>
              </a:rPr>
              <a:t>στα νησιά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DB7E91E-8F78-4B69-8493-CC649CB8F66A}"/>
              </a:ext>
            </a:extLst>
          </p:cNvPr>
          <p:cNvSpPr/>
          <p:nvPr/>
        </p:nvSpPr>
        <p:spPr>
          <a:xfrm>
            <a:off x="2703439" y="2421892"/>
            <a:ext cx="68786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Ανάπτυξη επιχειρησιακών πλάνων για τους μικρούς νησιωτικούς προορισμούς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7F489C5-3980-46EF-9FD7-4EFBCB8BA060}"/>
              </a:ext>
            </a:extLst>
          </p:cNvPr>
          <p:cNvSpPr/>
          <p:nvPr/>
        </p:nvSpPr>
        <p:spPr>
          <a:xfrm>
            <a:off x="6391827" y="3704621"/>
            <a:ext cx="45610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50000"/>
            </a:pPr>
            <a:r>
              <a:rPr lang="el-GR" sz="2000" dirty="0">
                <a:solidFill>
                  <a:schemeClr val="bg1"/>
                </a:solidFill>
                <a:sym typeface="Wingdings" panose="05000000000000000000" pitchFamily="2" charset="2"/>
              </a:rPr>
              <a:t>Κάλυψη από κοντινούς προορισμούς: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SzPct val="130000"/>
              <a:buFont typeface="Wingdings" panose="05000000000000000000" pitchFamily="2" charset="2"/>
              <a:buChar char=""/>
            </a:pPr>
            <a:r>
              <a:rPr lang="el-GR" sz="2000" dirty="0">
                <a:solidFill>
                  <a:schemeClr val="bg1"/>
                </a:solidFill>
              </a:rPr>
              <a:t>Εξασφάλιση </a:t>
            </a:r>
            <a:r>
              <a:rPr lang="el-GR" sz="2000" b="1" dirty="0">
                <a:solidFill>
                  <a:schemeClr val="bg1"/>
                </a:solidFill>
              </a:rPr>
              <a:t>χρόνου μεταφοράς &lt;2ώρες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SzPct val="130000"/>
              <a:buFont typeface="Wingdings" panose="05000000000000000000" pitchFamily="2" charset="2"/>
              <a:buChar char=""/>
            </a:pPr>
            <a:r>
              <a:rPr lang="el-GR" sz="2000" dirty="0">
                <a:solidFill>
                  <a:schemeClr val="bg1"/>
                </a:solidFill>
              </a:rPr>
              <a:t>Αξιοποίηση των </a:t>
            </a:r>
            <a:r>
              <a:rPr lang="el-GR" sz="2000" b="1" dirty="0">
                <a:solidFill>
                  <a:schemeClr val="bg1"/>
                </a:solidFill>
              </a:rPr>
              <a:t>υποδομών της ηπειρωτικής Ελλάδας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0C13A19-9D57-43CC-9212-E3072CED3D28}"/>
              </a:ext>
            </a:extLst>
          </p:cNvPr>
          <p:cNvGrpSpPr/>
          <p:nvPr/>
        </p:nvGrpSpPr>
        <p:grpSpPr>
          <a:xfrm>
            <a:off x="1763564" y="2439057"/>
            <a:ext cx="612000" cy="612000"/>
            <a:chOff x="4091659" y="2258092"/>
            <a:chExt cx="612000" cy="612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783A2242-A151-416D-8ABD-8E73584F6500}"/>
                </a:ext>
              </a:extLst>
            </p:cNvPr>
            <p:cNvSpPr/>
            <p:nvPr/>
          </p:nvSpPr>
          <p:spPr bwMode="ltGray">
            <a:xfrm>
              <a:off x="4091659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0" name="Freeform 4954">
              <a:extLst>
                <a:ext uri="{FF2B5EF4-FFF2-40B4-BE49-F238E27FC236}">
                  <a16:creationId xmlns:a16="http://schemas.microsoft.com/office/drawing/2014/main" xmlns="" id="{3CFB5005-CB31-4333-A41C-0CA9BD6E5E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7482" y="2419619"/>
              <a:ext cx="469479" cy="355739"/>
            </a:xfrm>
            <a:custGeom>
              <a:avLst/>
              <a:gdLst>
                <a:gd name="T0" fmla="*/ 136 w 388"/>
                <a:gd name="T1" fmla="*/ 236 h 294"/>
                <a:gd name="T2" fmla="*/ 102 w 388"/>
                <a:gd name="T3" fmla="*/ 238 h 294"/>
                <a:gd name="T4" fmla="*/ 102 w 388"/>
                <a:gd name="T5" fmla="*/ 276 h 294"/>
                <a:gd name="T6" fmla="*/ 136 w 388"/>
                <a:gd name="T7" fmla="*/ 278 h 294"/>
                <a:gd name="T8" fmla="*/ 304 w 388"/>
                <a:gd name="T9" fmla="*/ 256 h 294"/>
                <a:gd name="T10" fmla="*/ 116 w 388"/>
                <a:gd name="T11" fmla="*/ 266 h 294"/>
                <a:gd name="T12" fmla="*/ 112 w 388"/>
                <a:gd name="T13" fmla="*/ 252 h 294"/>
                <a:gd name="T14" fmla="*/ 124 w 388"/>
                <a:gd name="T15" fmla="*/ 248 h 294"/>
                <a:gd name="T16" fmla="*/ 130 w 388"/>
                <a:gd name="T17" fmla="*/ 260 h 294"/>
                <a:gd name="T18" fmla="*/ 216 w 388"/>
                <a:gd name="T19" fmla="*/ 210 h 294"/>
                <a:gd name="T20" fmla="*/ 242 w 388"/>
                <a:gd name="T21" fmla="*/ 184 h 294"/>
                <a:gd name="T22" fmla="*/ 216 w 388"/>
                <a:gd name="T23" fmla="*/ 158 h 294"/>
                <a:gd name="T24" fmla="*/ 192 w 388"/>
                <a:gd name="T25" fmla="*/ 174 h 294"/>
                <a:gd name="T26" fmla="*/ 34 w 388"/>
                <a:gd name="T27" fmla="*/ 160 h 294"/>
                <a:gd name="T28" fmla="*/ 2 w 388"/>
                <a:gd name="T29" fmla="*/ 174 h 294"/>
                <a:gd name="T30" fmla="*/ 16 w 388"/>
                <a:gd name="T31" fmla="*/ 208 h 294"/>
                <a:gd name="T32" fmla="*/ 46 w 388"/>
                <a:gd name="T33" fmla="*/ 202 h 294"/>
                <a:gd name="T34" fmla="*/ 200 w 388"/>
                <a:gd name="T35" fmla="*/ 206 h 294"/>
                <a:gd name="T36" fmla="*/ 26 w 388"/>
                <a:gd name="T37" fmla="*/ 194 h 294"/>
                <a:gd name="T38" fmla="*/ 16 w 388"/>
                <a:gd name="T39" fmla="*/ 184 h 294"/>
                <a:gd name="T40" fmla="*/ 26 w 388"/>
                <a:gd name="T41" fmla="*/ 174 h 294"/>
                <a:gd name="T42" fmla="*/ 36 w 388"/>
                <a:gd name="T43" fmla="*/ 184 h 294"/>
                <a:gd name="T44" fmla="*/ 26 w 388"/>
                <a:gd name="T45" fmla="*/ 194 h 294"/>
                <a:gd name="T46" fmla="*/ 46 w 388"/>
                <a:gd name="T47" fmla="*/ 52 h 294"/>
                <a:gd name="T48" fmla="*/ 152 w 388"/>
                <a:gd name="T49" fmla="*/ 0 h 294"/>
                <a:gd name="T50" fmla="*/ 42 w 388"/>
                <a:gd name="T51" fmla="*/ 14 h 294"/>
                <a:gd name="T52" fmla="*/ 8 w 388"/>
                <a:gd name="T53" fmla="*/ 18 h 294"/>
                <a:gd name="T54" fmla="*/ 8 w 388"/>
                <a:gd name="T55" fmla="*/ 54 h 294"/>
                <a:gd name="T56" fmla="*/ 26 w 388"/>
                <a:gd name="T57" fmla="*/ 26 h 294"/>
                <a:gd name="T58" fmla="*/ 36 w 388"/>
                <a:gd name="T59" fmla="*/ 36 h 294"/>
                <a:gd name="T60" fmla="*/ 26 w 388"/>
                <a:gd name="T61" fmla="*/ 46 h 294"/>
                <a:gd name="T62" fmla="*/ 16 w 388"/>
                <a:gd name="T63" fmla="*/ 36 h 294"/>
                <a:gd name="T64" fmla="*/ 26 w 388"/>
                <a:gd name="T65" fmla="*/ 26 h 294"/>
                <a:gd name="T66" fmla="*/ 102 w 388"/>
                <a:gd name="T67" fmla="*/ 120 h 294"/>
                <a:gd name="T68" fmla="*/ 78 w 388"/>
                <a:gd name="T69" fmla="*/ 136 h 294"/>
                <a:gd name="T70" fmla="*/ 52 w 388"/>
                <a:gd name="T71" fmla="*/ 110 h 294"/>
                <a:gd name="T72" fmla="*/ 78 w 388"/>
                <a:gd name="T73" fmla="*/ 84 h 294"/>
                <a:gd name="T74" fmla="*/ 102 w 388"/>
                <a:gd name="T75" fmla="*/ 100 h 294"/>
                <a:gd name="T76" fmla="*/ 354 w 388"/>
                <a:gd name="T77" fmla="*/ 12 h 294"/>
                <a:gd name="T78" fmla="*/ 276 w 388"/>
                <a:gd name="T79" fmla="*/ 26 h 294"/>
                <a:gd name="T80" fmla="*/ 252 w 388"/>
                <a:gd name="T81" fmla="*/ 10 h 294"/>
                <a:gd name="T82" fmla="*/ 226 w 388"/>
                <a:gd name="T83" fmla="*/ 36 h 294"/>
                <a:gd name="T84" fmla="*/ 252 w 388"/>
                <a:gd name="T85" fmla="*/ 62 h 294"/>
                <a:gd name="T86" fmla="*/ 338 w 388"/>
                <a:gd name="T87" fmla="*/ 46 h 294"/>
                <a:gd name="T88" fmla="*/ 362 w 388"/>
                <a:gd name="T89" fmla="*/ 62 h 294"/>
                <a:gd name="T90" fmla="*/ 388 w 388"/>
                <a:gd name="T91" fmla="*/ 36 h 294"/>
                <a:gd name="T92" fmla="*/ 362 w 388"/>
                <a:gd name="T93" fmla="*/ 10 h 294"/>
                <a:gd name="T94" fmla="*/ 356 w 388"/>
                <a:gd name="T95" fmla="*/ 44 h 294"/>
                <a:gd name="T96" fmla="*/ 356 w 388"/>
                <a:gd name="T97" fmla="*/ 30 h 294"/>
                <a:gd name="T98" fmla="*/ 370 w 388"/>
                <a:gd name="T99" fmla="*/ 30 h 294"/>
                <a:gd name="T100" fmla="*/ 370 w 388"/>
                <a:gd name="T101" fmla="*/ 4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8" h="294">
                  <a:moveTo>
                    <a:pt x="264" y="246"/>
                  </a:moveTo>
                  <a:lnTo>
                    <a:pt x="144" y="246"/>
                  </a:lnTo>
                  <a:lnTo>
                    <a:pt x="144" y="246"/>
                  </a:lnTo>
                  <a:lnTo>
                    <a:pt x="140" y="240"/>
                  </a:lnTo>
                  <a:lnTo>
                    <a:pt x="136" y="236"/>
                  </a:lnTo>
                  <a:lnTo>
                    <a:pt x="128" y="232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10" y="232"/>
                  </a:lnTo>
                  <a:lnTo>
                    <a:pt x="102" y="238"/>
                  </a:lnTo>
                  <a:lnTo>
                    <a:pt x="96" y="246"/>
                  </a:lnTo>
                  <a:lnTo>
                    <a:pt x="94" y="256"/>
                  </a:lnTo>
                  <a:lnTo>
                    <a:pt x="94" y="256"/>
                  </a:lnTo>
                  <a:lnTo>
                    <a:pt x="96" y="266"/>
                  </a:lnTo>
                  <a:lnTo>
                    <a:pt x="102" y="276"/>
                  </a:lnTo>
                  <a:lnTo>
                    <a:pt x="110" y="280"/>
                  </a:lnTo>
                  <a:lnTo>
                    <a:pt x="120" y="282"/>
                  </a:lnTo>
                  <a:lnTo>
                    <a:pt x="120" y="282"/>
                  </a:lnTo>
                  <a:lnTo>
                    <a:pt x="128" y="282"/>
                  </a:lnTo>
                  <a:lnTo>
                    <a:pt x="136" y="278"/>
                  </a:lnTo>
                  <a:lnTo>
                    <a:pt x="140" y="274"/>
                  </a:lnTo>
                  <a:lnTo>
                    <a:pt x="144" y="266"/>
                  </a:lnTo>
                  <a:lnTo>
                    <a:pt x="264" y="266"/>
                  </a:lnTo>
                  <a:lnTo>
                    <a:pt x="264" y="294"/>
                  </a:lnTo>
                  <a:lnTo>
                    <a:pt x="304" y="256"/>
                  </a:lnTo>
                  <a:lnTo>
                    <a:pt x="264" y="220"/>
                  </a:lnTo>
                  <a:lnTo>
                    <a:pt x="264" y="246"/>
                  </a:lnTo>
                  <a:close/>
                  <a:moveTo>
                    <a:pt x="120" y="266"/>
                  </a:moveTo>
                  <a:lnTo>
                    <a:pt x="120" y="266"/>
                  </a:lnTo>
                  <a:lnTo>
                    <a:pt x="116" y="266"/>
                  </a:lnTo>
                  <a:lnTo>
                    <a:pt x="114" y="264"/>
                  </a:lnTo>
                  <a:lnTo>
                    <a:pt x="112" y="260"/>
                  </a:lnTo>
                  <a:lnTo>
                    <a:pt x="110" y="256"/>
                  </a:lnTo>
                  <a:lnTo>
                    <a:pt x="110" y="256"/>
                  </a:lnTo>
                  <a:lnTo>
                    <a:pt x="112" y="252"/>
                  </a:lnTo>
                  <a:lnTo>
                    <a:pt x="114" y="250"/>
                  </a:lnTo>
                  <a:lnTo>
                    <a:pt x="116" y="248"/>
                  </a:lnTo>
                  <a:lnTo>
                    <a:pt x="120" y="246"/>
                  </a:lnTo>
                  <a:lnTo>
                    <a:pt x="120" y="246"/>
                  </a:lnTo>
                  <a:lnTo>
                    <a:pt x="124" y="248"/>
                  </a:lnTo>
                  <a:lnTo>
                    <a:pt x="128" y="250"/>
                  </a:lnTo>
                  <a:lnTo>
                    <a:pt x="130" y="252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30" y="260"/>
                  </a:lnTo>
                  <a:lnTo>
                    <a:pt x="128" y="264"/>
                  </a:lnTo>
                  <a:lnTo>
                    <a:pt x="124" y="266"/>
                  </a:lnTo>
                  <a:lnTo>
                    <a:pt x="120" y="266"/>
                  </a:lnTo>
                  <a:lnTo>
                    <a:pt x="120" y="266"/>
                  </a:lnTo>
                  <a:close/>
                  <a:moveTo>
                    <a:pt x="216" y="210"/>
                  </a:moveTo>
                  <a:lnTo>
                    <a:pt x="216" y="210"/>
                  </a:lnTo>
                  <a:lnTo>
                    <a:pt x="226" y="208"/>
                  </a:lnTo>
                  <a:lnTo>
                    <a:pt x="234" y="204"/>
                  </a:lnTo>
                  <a:lnTo>
                    <a:pt x="240" y="194"/>
                  </a:lnTo>
                  <a:lnTo>
                    <a:pt x="242" y="184"/>
                  </a:lnTo>
                  <a:lnTo>
                    <a:pt x="242" y="184"/>
                  </a:lnTo>
                  <a:lnTo>
                    <a:pt x="240" y="174"/>
                  </a:lnTo>
                  <a:lnTo>
                    <a:pt x="234" y="166"/>
                  </a:lnTo>
                  <a:lnTo>
                    <a:pt x="226" y="160"/>
                  </a:lnTo>
                  <a:lnTo>
                    <a:pt x="216" y="158"/>
                  </a:lnTo>
                  <a:lnTo>
                    <a:pt x="216" y="158"/>
                  </a:lnTo>
                  <a:lnTo>
                    <a:pt x="208" y="160"/>
                  </a:lnTo>
                  <a:lnTo>
                    <a:pt x="200" y="164"/>
                  </a:lnTo>
                  <a:lnTo>
                    <a:pt x="196" y="168"/>
                  </a:lnTo>
                  <a:lnTo>
                    <a:pt x="192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46" y="168"/>
                  </a:lnTo>
                  <a:lnTo>
                    <a:pt x="42" y="164"/>
                  </a:lnTo>
                  <a:lnTo>
                    <a:pt x="34" y="160"/>
                  </a:lnTo>
                  <a:lnTo>
                    <a:pt x="26" y="158"/>
                  </a:lnTo>
                  <a:lnTo>
                    <a:pt x="26" y="158"/>
                  </a:lnTo>
                  <a:lnTo>
                    <a:pt x="16" y="160"/>
                  </a:lnTo>
                  <a:lnTo>
                    <a:pt x="8" y="166"/>
                  </a:lnTo>
                  <a:lnTo>
                    <a:pt x="2" y="17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194"/>
                  </a:lnTo>
                  <a:lnTo>
                    <a:pt x="8" y="204"/>
                  </a:lnTo>
                  <a:lnTo>
                    <a:pt x="16" y="208"/>
                  </a:lnTo>
                  <a:lnTo>
                    <a:pt x="26" y="210"/>
                  </a:lnTo>
                  <a:lnTo>
                    <a:pt x="26" y="210"/>
                  </a:lnTo>
                  <a:lnTo>
                    <a:pt x="34" y="210"/>
                  </a:lnTo>
                  <a:lnTo>
                    <a:pt x="42" y="206"/>
                  </a:lnTo>
                  <a:lnTo>
                    <a:pt x="46" y="202"/>
                  </a:lnTo>
                  <a:lnTo>
                    <a:pt x="50" y="194"/>
                  </a:lnTo>
                  <a:lnTo>
                    <a:pt x="192" y="194"/>
                  </a:lnTo>
                  <a:lnTo>
                    <a:pt x="192" y="194"/>
                  </a:lnTo>
                  <a:lnTo>
                    <a:pt x="196" y="202"/>
                  </a:lnTo>
                  <a:lnTo>
                    <a:pt x="200" y="206"/>
                  </a:lnTo>
                  <a:lnTo>
                    <a:pt x="208" y="210"/>
                  </a:lnTo>
                  <a:lnTo>
                    <a:pt x="216" y="210"/>
                  </a:lnTo>
                  <a:lnTo>
                    <a:pt x="216" y="210"/>
                  </a:lnTo>
                  <a:close/>
                  <a:moveTo>
                    <a:pt x="26" y="194"/>
                  </a:moveTo>
                  <a:lnTo>
                    <a:pt x="26" y="194"/>
                  </a:lnTo>
                  <a:lnTo>
                    <a:pt x="22" y="194"/>
                  </a:lnTo>
                  <a:lnTo>
                    <a:pt x="20" y="192"/>
                  </a:lnTo>
                  <a:lnTo>
                    <a:pt x="18" y="188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8" y="180"/>
                  </a:lnTo>
                  <a:lnTo>
                    <a:pt x="20" y="178"/>
                  </a:lnTo>
                  <a:lnTo>
                    <a:pt x="22" y="176"/>
                  </a:lnTo>
                  <a:lnTo>
                    <a:pt x="26" y="174"/>
                  </a:lnTo>
                  <a:lnTo>
                    <a:pt x="26" y="174"/>
                  </a:lnTo>
                  <a:lnTo>
                    <a:pt x="30" y="176"/>
                  </a:lnTo>
                  <a:lnTo>
                    <a:pt x="34" y="178"/>
                  </a:lnTo>
                  <a:lnTo>
                    <a:pt x="36" y="180"/>
                  </a:lnTo>
                  <a:lnTo>
                    <a:pt x="36" y="184"/>
                  </a:lnTo>
                  <a:lnTo>
                    <a:pt x="36" y="184"/>
                  </a:lnTo>
                  <a:lnTo>
                    <a:pt x="36" y="188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26" y="194"/>
                  </a:lnTo>
                  <a:lnTo>
                    <a:pt x="26" y="194"/>
                  </a:lnTo>
                  <a:close/>
                  <a:moveTo>
                    <a:pt x="26" y="62"/>
                  </a:moveTo>
                  <a:lnTo>
                    <a:pt x="26" y="62"/>
                  </a:lnTo>
                  <a:lnTo>
                    <a:pt x="34" y="60"/>
                  </a:lnTo>
                  <a:lnTo>
                    <a:pt x="42" y="58"/>
                  </a:lnTo>
                  <a:lnTo>
                    <a:pt x="46" y="52"/>
                  </a:lnTo>
                  <a:lnTo>
                    <a:pt x="50" y="46"/>
                  </a:lnTo>
                  <a:lnTo>
                    <a:pt x="152" y="46"/>
                  </a:lnTo>
                  <a:lnTo>
                    <a:pt x="152" y="72"/>
                  </a:lnTo>
                  <a:lnTo>
                    <a:pt x="194" y="36"/>
                  </a:lnTo>
                  <a:lnTo>
                    <a:pt x="152" y="0"/>
                  </a:lnTo>
                  <a:lnTo>
                    <a:pt x="152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46" y="20"/>
                  </a:lnTo>
                  <a:lnTo>
                    <a:pt x="42" y="14"/>
                  </a:lnTo>
                  <a:lnTo>
                    <a:pt x="34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16" y="12"/>
                  </a:lnTo>
                  <a:lnTo>
                    <a:pt x="8" y="18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6"/>
                  </a:lnTo>
                  <a:lnTo>
                    <a:pt x="8" y="54"/>
                  </a:lnTo>
                  <a:lnTo>
                    <a:pt x="16" y="60"/>
                  </a:lnTo>
                  <a:lnTo>
                    <a:pt x="26" y="62"/>
                  </a:lnTo>
                  <a:lnTo>
                    <a:pt x="26" y="62"/>
                  </a:lnTo>
                  <a:close/>
                  <a:moveTo>
                    <a:pt x="26" y="26"/>
                  </a:moveTo>
                  <a:lnTo>
                    <a:pt x="26" y="26"/>
                  </a:lnTo>
                  <a:lnTo>
                    <a:pt x="30" y="26"/>
                  </a:lnTo>
                  <a:lnTo>
                    <a:pt x="34" y="30"/>
                  </a:lnTo>
                  <a:lnTo>
                    <a:pt x="36" y="32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40"/>
                  </a:lnTo>
                  <a:lnTo>
                    <a:pt x="34" y="44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2" y="46"/>
                  </a:lnTo>
                  <a:lnTo>
                    <a:pt x="20" y="44"/>
                  </a:lnTo>
                  <a:lnTo>
                    <a:pt x="18" y="40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8" y="32"/>
                  </a:lnTo>
                  <a:lnTo>
                    <a:pt x="20" y="30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6"/>
                  </a:lnTo>
                  <a:close/>
                  <a:moveTo>
                    <a:pt x="308" y="74"/>
                  </a:moveTo>
                  <a:lnTo>
                    <a:pt x="348" y="110"/>
                  </a:lnTo>
                  <a:lnTo>
                    <a:pt x="308" y="146"/>
                  </a:lnTo>
                  <a:lnTo>
                    <a:pt x="308" y="120"/>
                  </a:lnTo>
                  <a:lnTo>
                    <a:pt x="102" y="120"/>
                  </a:lnTo>
                  <a:lnTo>
                    <a:pt x="102" y="120"/>
                  </a:lnTo>
                  <a:lnTo>
                    <a:pt x="98" y="126"/>
                  </a:lnTo>
                  <a:lnTo>
                    <a:pt x="94" y="132"/>
                  </a:lnTo>
                  <a:lnTo>
                    <a:pt x="86" y="134"/>
                  </a:lnTo>
                  <a:lnTo>
                    <a:pt x="78" y="136"/>
                  </a:lnTo>
                  <a:lnTo>
                    <a:pt x="78" y="136"/>
                  </a:lnTo>
                  <a:lnTo>
                    <a:pt x="68" y="134"/>
                  </a:lnTo>
                  <a:lnTo>
                    <a:pt x="60" y="128"/>
                  </a:lnTo>
                  <a:lnTo>
                    <a:pt x="54" y="120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4" y="100"/>
                  </a:lnTo>
                  <a:lnTo>
                    <a:pt x="60" y="92"/>
                  </a:lnTo>
                  <a:lnTo>
                    <a:pt x="68" y="86"/>
                  </a:lnTo>
                  <a:lnTo>
                    <a:pt x="78" y="84"/>
                  </a:lnTo>
                  <a:lnTo>
                    <a:pt x="78" y="84"/>
                  </a:lnTo>
                  <a:lnTo>
                    <a:pt x="86" y="86"/>
                  </a:lnTo>
                  <a:lnTo>
                    <a:pt x="94" y="88"/>
                  </a:lnTo>
                  <a:lnTo>
                    <a:pt x="98" y="94"/>
                  </a:lnTo>
                  <a:lnTo>
                    <a:pt x="102" y="100"/>
                  </a:lnTo>
                  <a:lnTo>
                    <a:pt x="308" y="100"/>
                  </a:lnTo>
                  <a:lnTo>
                    <a:pt x="308" y="74"/>
                  </a:lnTo>
                  <a:close/>
                  <a:moveTo>
                    <a:pt x="362" y="10"/>
                  </a:moveTo>
                  <a:lnTo>
                    <a:pt x="362" y="10"/>
                  </a:lnTo>
                  <a:lnTo>
                    <a:pt x="354" y="12"/>
                  </a:lnTo>
                  <a:lnTo>
                    <a:pt x="348" y="14"/>
                  </a:lnTo>
                  <a:lnTo>
                    <a:pt x="342" y="20"/>
                  </a:lnTo>
                  <a:lnTo>
                    <a:pt x="338" y="26"/>
                  </a:lnTo>
                  <a:lnTo>
                    <a:pt x="276" y="26"/>
                  </a:lnTo>
                  <a:lnTo>
                    <a:pt x="276" y="26"/>
                  </a:lnTo>
                  <a:lnTo>
                    <a:pt x="272" y="20"/>
                  </a:lnTo>
                  <a:lnTo>
                    <a:pt x="266" y="14"/>
                  </a:lnTo>
                  <a:lnTo>
                    <a:pt x="260" y="12"/>
                  </a:lnTo>
                  <a:lnTo>
                    <a:pt x="252" y="10"/>
                  </a:lnTo>
                  <a:lnTo>
                    <a:pt x="252" y="10"/>
                  </a:lnTo>
                  <a:lnTo>
                    <a:pt x="242" y="12"/>
                  </a:lnTo>
                  <a:lnTo>
                    <a:pt x="234" y="18"/>
                  </a:lnTo>
                  <a:lnTo>
                    <a:pt x="228" y="26"/>
                  </a:lnTo>
                  <a:lnTo>
                    <a:pt x="226" y="36"/>
                  </a:lnTo>
                  <a:lnTo>
                    <a:pt x="226" y="36"/>
                  </a:lnTo>
                  <a:lnTo>
                    <a:pt x="228" y="46"/>
                  </a:lnTo>
                  <a:lnTo>
                    <a:pt x="234" y="54"/>
                  </a:lnTo>
                  <a:lnTo>
                    <a:pt x="242" y="60"/>
                  </a:lnTo>
                  <a:lnTo>
                    <a:pt x="252" y="62"/>
                  </a:lnTo>
                  <a:lnTo>
                    <a:pt x="252" y="62"/>
                  </a:lnTo>
                  <a:lnTo>
                    <a:pt x="260" y="60"/>
                  </a:lnTo>
                  <a:lnTo>
                    <a:pt x="266" y="58"/>
                  </a:lnTo>
                  <a:lnTo>
                    <a:pt x="272" y="52"/>
                  </a:lnTo>
                  <a:lnTo>
                    <a:pt x="276" y="46"/>
                  </a:lnTo>
                  <a:lnTo>
                    <a:pt x="338" y="46"/>
                  </a:lnTo>
                  <a:lnTo>
                    <a:pt x="338" y="46"/>
                  </a:lnTo>
                  <a:lnTo>
                    <a:pt x="342" y="52"/>
                  </a:lnTo>
                  <a:lnTo>
                    <a:pt x="348" y="58"/>
                  </a:lnTo>
                  <a:lnTo>
                    <a:pt x="354" y="60"/>
                  </a:lnTo>
                  <a:lnTo>
                    <a:pt x="362" y="62"/>
                  </a:lnTo>
                  <a:lnTo>
                    <a:pt x="362" y="62"/>
                  </a:lnTo>
                  <a:lnTo>
                    <a:pt x="372" y="60"/>
                  </a:lnTo>
                  <a:lnTo>
                    <a:pt x="380" y="54"/>
                  </a:lnTo>
                  <a:lnTo>
                    <a:pt x="386" y="46"/>
                  </a:lnTo>
                  <a:lnTo>
                    <a:pt x="388" y="36"/>
                  </a:lnTo>
                  <a:lnTo>
                    <a:pt x="388" y="36"/>
                  </a:lnTo>
                  <a:lnTo>
                    <a:pt x="386" y="26"/>
                  </a:lnTo>
                  <a:lnTo>
                    <a:pt x="380" y="18"/>
                  </a:lnTo>
                  <a:lnTo>
                    <a:pt x="372" y="12"/>
                  </a:lnTo>
                  <a:lnTo>
                    <a:pt x="362" y="10"/>
                  </a:lnTo>
                  <a:lnTo>
                    <a:pt x="362" y="10"/>
                  </a:lnTo>
                  <a:close/>
                  <a:moveTo>
                    <a:pt x="362" y="46"/>
                  </a:moveTo>
                  <a:lnTo>
                    <a:pt x="362" y="46"/>
                  </a:lnTo>
                  <a:lnTo>
                    <a:pt x="358" y="46"/>
                  </a:lnTo>
                  <a:lnTo>
                    <a:pt x="356" y="44"/>
                  </a:lnTo>
                  <a:lnTo>
                    <a:pt x="352" y="40"/>
                  </a:lnTo>
                  <a:lnTo>
                    <a:pt x="352" y="36"/>
                  </a:lnTo>
                  <a:lnTo>
                    <a:pt x="352" y="36"/>
                  </a:lnTo>
                  <a:lnTo>
                    <a:pt x="352" y="32"/>
                  </a:lnTo>
                  <a:lnTo>
                    <a:pt x="356" y="30"/>
                  </a:lnTo>
                  <a:lnTo>
                    <a:pt x="358" y="26"/>
                  </a:lnTo>
                  <a:lnTo>
                    <a:pt x="362" y="26"/>
                  </a:lnTo>
                  <a:lnTo>
                    <a:pt x="362" y="26"/>
                  </a:lnTo>
                  <a:lnTo>
                    <a:pt x="366" y="26"/>
                  </a:lnTo>
                  <a:lnTo>
                    <a:pt x="370" y="30"/>
                  </a:lnTo>
                  <a:lnTo>
                    <a:pt x="372" y="32"/>
                  </a:lnTo>
                  <a:lnTo>
                    <a:pt x="372" y="36"/>
                  </a:lnTo>
                  <a:lnTo>
                    <a:pt x="372" y="36"/>
                  </a:lnTo>
                  <a:lnTo>
                    <a:pt x="372" y="40"/>
                  </a:lnTo>
                  <a:lnTo>
                    <a:pt x="370" y="44"/>
                  </a:lnTo>
                  <a:lnTo>
                    <a:pt x="366" y="46"/>
                  </a:lnTo>
                  <a:lnTo>
                    <a:pt x="362" y="46"/>
                  </a:lnTo>
                  <a:lnTo>
                    <a:pt x="362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dirty="0"/>
            </a:p>
          </p:txBody>
        </p:sp>
      </p:grp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0683ABF6-B48B-4728-A9F2-1FEF2F6F7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34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160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47502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Αξιολόγηση κινδύνου ανά τουριστικό προορισμό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0683ABF6-B48B-4728-A9F2-1FEF2F6F7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35</a:t>
            </a:fld>
            <a:endParaRPr lang="en-US" sz="1400" dirty="0">
              <a:latin typeface="+mn-lt"/>
            </a:endParaRPr>
          </a:p>
        </p:txBody>
      </p:sp>
      <p:sp>
        <p:nvSpPr>
          <p:cNvPr id="23" name="Rectangle: Diagonal Corners Snipped 22">
            <a:extLst>
              <a:ext uri="{FF2B5EF4-FFF2-40B4-BE49-F238E27FC236}">
                <a16:creationId xmlns:a16="http://schemas.microsoft.com/office/drawing/2014/main" xmlns="" id="{C9C3092E-6AF3-44CC-A910-FF1E5448C4D7}"/>
              </a:ext>
            </a:extLst>
          </p:cNvPr>
          <p:cNvSpPr/>
          <p:nvPr/>
        </p:nvSpPr>
        <p:spPr>
          <a:xfrm>
            <a:off x="768381" y="4256731"/>
            <a:ext cx="10917482" cy="218479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olidFill>
                <a:srgbClr val="FF0000"/>
              </a:solidFill>
              <a:sym typeface="Georgia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09C2DD8-598E-4A3F-8CC1-AF469A1C5AFD}"/>
              </a:ext>
            </a:extLst>
          </p:cNvPr>
          <p:cNvSpPr/>
          <p:nvPr/>
        </p:nvSpPr>
        <p:spPr>
          <a:xfrm>
            <a:off x="768380" y="3926391"/>
            <a:ext cx="5533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b="1" dirty="0"/>
              <a:t>Κριτήριο 2: Δυνατότητα ελέγχου (</a:t>
            </a:r>
            <a:r>
              <a:rPr lang="en-US" b="1" dirty="0"/>
              <a:t>testing)</a:t>
            </a:r>
            <a:endParaRPr lang="el-GR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E23503D-3C86-4355-8A8C-A955DE607683}"/>
              </a:ext>
            </a:extLst>
          </p:cNvPr>
          <p:cNvSpPr/>
          <p:nvPr/>
        </p:nvSpPr>
        <p:spPr>
          <a:xfrm>
            <a:off x="1065706" y="4343882"/>
            <a:ext cx="3240000" cy="194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b="1" dirty="0">
                <a:solidFill>
                  <a:schemeClr val="bg1"/>
                </a:solidFill>
              </a:rPr>
              <a:t>Επίπεδο κινδύνου 1 (Χαμηλό):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Ηπειρωτική Ελλάδα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Κρήτη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με δυνατότητα πρόσβασης στις υποδομές υγείας της ηπειρωτικής Ελλάδας σε 2 ώρες (με πλοίο ή αυτοκίνητο)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25EC993-5CBC-4630-9675-AC6D10EA93D7}"/>
              </a:ext>
            </a:extLst>
          </p:cNvPr>
          <p:cNvSpPr/>
          <p:nvPr/>
        </p:nvSpPr>
        <p:spPr>
          <a:xfrm>
            <a:off x="4985457" y="4269451"/>
            <a:ext cx="3240000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b="1" dirty="0">
                <a:solidFill>
                  <a:schemeClr val="bg1"/>
                </a:solidFill>
              </a:rPr>
              <a:t>Επίπεδο κινδύνου 2 (Μέτριο):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που διαθέτουν εγκατεστημένη ή προς εγκατάσταση* υποδομή για ελέγχους</a:t>
            </a:r>
          </a:p>
          <a:p>
            <a:pPr marL="268288">
              <a:spcAft>
                <a:spcPts val="600"/>
              </a:spcAft>
            </a:pPr>
            <a:endParaRPr lang="el-GR" sz="13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l-GR" sz="1300" dirty="0">
                <a:solidFill>
                  <a:schemeClr val="bg1"/>
                </a:solidFill>
              </a:rPr>
              <a:t>(*) ΘΗΡΑ, ΚΑΛΥΜΝΟΣ, ΚΩΣ, ΝΑΞΟΣ, ΠΑΡΟΣ, ΡΟΔΟΣ, ΣΥΡΟΣ</a:t>
            </a:r>
          </a:p>
          <a:p>
            <a:pPr marL="268288">
              <a:spcBef>
                <a:spcPts val="600"/>
              </a:spcBef>
              <a:spcAft>
                <a:spcPts val="600"/>
              </a:spcAft>
            </a:pPr>
            <a:endParaRPr lang="el-GR" sz="130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C781844-5819-44B2-B7C8-0FC3531789EC}"/>
              </a:ext>
            </a:extLst>
          </p:cNvPr>
          <p:cNvSpPr/>
          <p:nvPr/>
        </p:nvSpPr>
        <p:spPr>
          <a:xfrm>
            <a:off x="8511209" y="4343882"/>
            <a:ext cx="3075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b="1" dirty="0">
                <a:solidFill>
                  <a:schemeClr val="bg1"/>
                </a:solidFill>
              </a:rPr>
              <a:t>Επίπεδο κινδύνου 1 (Υψηλό):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που δεν διαθέτουν υποδομές για ελέγχους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A610271-8831-43DC-9FF0-D990BE4561DB}"/>
              </a:ext>
            </a:extLst>
          </p:cNvPr>
          <p:cNvGrpSpPr/>
          <p:nvPr/>
        </p:nvGrpSpPr>
        <p:grpSpPr>
          <a:xfrm>
            <a:off x="4522303" y="4256731"/>
            <a:ext cx="3703153" cy="2184790"/>
            <a:chOff x="4522304" y="1781499"/>
            <a:chExt cx="3703153" cy="486596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B7561184-E2C4-4B57-820F-23509460A096}"/>
                </a:ext>
              </a:extLst>
            </p:cNvPr>
            <p:cNvCxnSpPr/>
            <p:nvPr/>
          </p:nvCxnSpPr>
          <p:spPr>
            <a:xfrm>
              <a:off x="4522304" y="1781499"/>
              <a:ext cx="0" cy="4865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C092CB1E-1EB4-4813-AB9E-D7713C2E41F3}"/>
                </a:ext>
              </a:extLst>
            </p:cNvPr>
            <p:cNvCxnSpPr/>
            <p:nvPr/>
          </p:nvCxnSpPr>
          <p:spPr>
            <a:xfrm>
              <a:off x="8225457" y="1781499"/>
              <a:ext cx="0" cy="4865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: Diagonal Corners Snipped 30">
            <a:extLst>
              <a:ext uri="{FF2B5EF4-FFF2-40B4-BE49-F238E27FC236}">
                <a16:creationId xmlns:a16="http://schemas.microsoft.com/office/drawing/2014/main" xmlns="" id="{A830E791-9833-4051-8E7E-EA71E72FA8E8}"/>
              </a:ext>
            </a:extLst>
          </p:cNvPr>
          <p:cNvSpPr/>
          <p:nvPr/>
        </p:nvSpPr>
        <p:spPr>
          <a:xfrm>
            <a:off x="768382" y="1652292"/>
            <a:ext cx="10917482" cy="218479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olidFill>
                <a:srgbClr val="FF0000"/>
              </a:solidFill>
              <a:sym typeface="Georgi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F903DCF-7408-4569-964F-477940794E04}"/>
              </a:ext>
            </a:extLst>
          </p:cNvPr>
          <p:cNvSpPr/>
          <p:nvPr/>
        </p:nvSpPr>
        <p:spPr>
          <a:xfrm>
            <a:off x="768381" y="1321952"/>
            <a:ext cx="5533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b="1" dirty="0"/>
              <a:t>Κριτήριο </a:t>
            </a:r>
            <a:r>
              <a:rPr lang="en-US" b="1" dirty="0"/>
              <a:t>1</a:t>
            </a:r>
            <a:r>
              <a:rPr lang="el-GR" b="1" dirty="0"/>
              <a:t>: Προσβασιμότητα σε υποδομές υγείας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9FA88408-4404-47EE-B9B2-DBE7F2D107BF}"/>
              </a:ext>
            </a:extLst>
          </p:cNvPr>
          <p:cNvGrpSpPr/>
          <p:nvPr/>
        </p:nvGrpSpPr>
        <p:grpSpPr>
          <a:xfrm>
            <a:off x="4522304" y="1652292"/>
            <a:ext cx="3703153" cy="2184790"/>
            <a:chOff x="4522304" y="1781499"/>
            <a:chExt cx="3703153" cy="486596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EFBFF2E2-853C-4AE6-9818-42DEE316E9F5}"/>
                </a:ext>
              </a:extLst>
            </p:cNvPr>
            <p:cNvCxnSpPr/>
            <p:nvPr/>
          </p:nvCxnSpPr>
          <p:spPr>
            <a:xfrm>
              <a:off x="4522304" y="1781499"/>
              <a:ext cx="0" cy="4865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20340451-4121-40BE-B557-36FC3DBB3A83}"/>
                </a:ext>
              </a:extLst>
            </p:cNvPr>
            <p:cNvCxnSpPr/>
            <p:nvPr/>
          </p:nvCxnSpPr>
          <p:spPr>
            <a:xfrm>
              <a:off x="8225457" y="1781499"/>
              <a:ext cx="0" cy="4865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4F1FE9B-51ED-4011-BE6E-2A8DC1A744CB}"/>
              </a:ext>
            </a:extLst>
          </p:cNvPr>
          <p:cNvSpPr/>
          <p:nvPr/>
        </p:nvSpPr>
        <p:spPr>
          <a:xfrm>
            <a:off x="995887" y="1798979"/>
            <a:ext cx="3240000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600" b="1" dirty="0">
                <a:solidFill>
                  <a:schemeClr val="bg1"/>
                </a:solidFill>
              </a:rPr>
              <a:t>Επίπεδο κινδύνου 1 (</a:t>
            </a:r>
            <a:r>
              <a:rPr lang="el-GR" b="1" dirty="0">
                <a:solidFill>
                  <a:schemeClr val="bg1"/>
                </a:solidFill>
              </a:rPr>
              <a:t>Χαμηλό</a:t>
            </a:r>
            <a:r>
              <a:rPr lang="el-GR" sz="1600" b="1" dirty="0">
                <a:solidFill>
                  <a:schemeClr val="bg1"/>
                </a:solidFill>
              </a:rPr>
              <a:t>):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Ηπειρωτική Ελλάδα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Κρήτη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με δυνατότητα πρόσβασης στις υποδομές υγείας της ηπειρωτικής Ελλάδας σε 2 ώρες (με πλοίο ή αυτοκίνητο)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BC49569-94DF-4932-8ABD-AB085FF19568}"/>
              </a:ext>
            </a:extLst>
          </p:cNvPr>
          <p:cNvSpPr/>
          <p:nvPr/>
        </p:nvSpPr>
        <p:spPr>
          <a:xfrm>
            <a:off x="4889380" y="1805455"/>
            <a:ext cx="324000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600" b="1" dirty="0">
                <a:solidFill>
                  <a:schemeClr val="bg1"/>
                </a:solidFill>
              </a:rPr>
              <a:t>Επίπεδο κινδύνου 2 (</a:t>
            </a:r>
            <a:r>
              <a:rPr lang="el-GR" b="1" dirty="0">
                <a:solidFill>
                  <a:schemeClr val="bg1"/>
                </a:solidFill>
              </a:rPr>
              <a:t>Μέτριο</a:t>
            </a:r>
            <a:r>
              <a:rPr lang="el-GR" sz="1600" b="1" dirty="0">
                <a:solidFill>
                  <a:schemeClr val="bg1"/>
                </a:solidFill>
              </a:rPr>
              <a:t>):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που διαθέτουν ανεπτυγμένες υποδομές υγείας*</a:t>
            </a:r>
          </a:p>
          <a:p>
            <a:pPr marL="268288">
              <a:spcAft>
                <a:spcPts val="600"/>
              </a:spcAft>
            </a:pPr>
            <a:endParaRPr lang="el-GR" sz="13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l-GR" sz="13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l-GR" sz="1300" dirty="0">
                <a:solidFill>
                  <a:schemeClr val="bg1"/>
                </a:solidFill>
              </a:rPr>
              <a:t>(*) ΓΝ, ΚΥ που έχουν δηλωθεί Κλίνες </a:t>
            </a:r>
            <a:r>
              <a:rPr lang="en-US" sz="1300" dirty="0">
                <a:solidFill>
                  <a:schemeClr val="bg1"/>
                </a:solidFill>
              </a:rPr>
              <a:t>COVID</a:t>
            </a:r>
            <a:endParaRPr lang="el-GR" sz="13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F94528A-E67E-4516-BAF2-6FC55DC8A77E}"/>
              </a:ext>
            </a:extLst>
          </p:cNvPr>
          <p:cNvSpPr/>
          <p:nvPr/>
        </p:nvSpPr>
        <p:spPr>
          <a:xfrm>
            <a:off x="8511209" y="1805455"/>
            <a:ext cx="2923908" cy="1715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600" b="1" dirty="0">
                <a:solidFill>
                  <a:schemeClr val="bg1"/>
                </a:solidFill>
              </a:rPr>
              <a:t>Επίπεδο κινδύνου 1 (</a:t>
            </a:r>
            <a:r>
              <a:rPr lang="el-GR" b="1" dirty="0">
                <a:solidFill>
                  <a:schemeClr val="bg1"/>
                </a:solidFill>
              </a:rPr>
              <a:t>Υψηλό</a:t>
            </a:r>
            <a:r>
              <a:rPr lang="el-GR" sz="1600" b="1" dirty="0">
                <a:solidFill>
                  <a:schemeClr val="bg1"/>
                </a:solidFill>
              </a:rPr>
              <a:t>):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που διαθέτουν απλές υποδομές υγείας*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χωρίς υποδομές υγείας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300" dirty="0">
                <a:solidFill>
                  <a:schemeClr val="bg1"/>
                </a:solidFill>
              </a:rPr>
              <a:t>(*) ΚΥ, ΠΙ, ΠΠΙ που δεν έχουν δηλώσει κλίνες </a:t>
            </a:r>
            <a:r>
              <a:rPr lang="en-US" sz="1300" dirty="0">
                <a:solidFill>
                  <a:schemeClr val="bg1"/>
                </a:solidFill>
              </a:rPr>
              <a:t>COVID</a:t>
            </a:r>
            <a:endParaRPr lang="el-GR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474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06622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1</a:t>
            </a:r>
            <a:r>
              <a:rPr lang="el-GR" sz="2400" baseline="300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ο</a:t>
            </a: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 στάδιο απελευθέρωσης - 15 Ιουνίου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24F890B1-338E-49F7-9C98-F51802E60088}"/>
              </a:ext>
            </a:extLst>
          </p:cNvPr>
          <p:cNvSpPr/>
          <p:nvPr/>
        </p:nvSpPr>
        <p:spPr>
          <a:xfrm>
            <a:off x="1362011" y="1635075"/>
            <a:ext cx="8561634" cy="4480027"/>
          </a:xfrm>
          <a:prstGeom prst="snip2Diag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pPr>
              <a:buClr>
                <a:prstClr val="white"/>
              </a:buClr>
              <a:buSzPts val="1400"/>
            </a:pPr>
            <a:endParaRPr lang="el-GR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3B3BBD9-BB91-4031-A79A-92309AA022FB}"/>
              </a:ext>
            </a:extLst>
          </p:cNvPr>
          <p:cNvSpPr/>
          <p:nvPr/>
        </p:nvSpPr>
        <p:spPr>
          <a:xfrm>
            <a:off x="1694424" y="1990600"/>
            <a:ext cx="7699832" cy="301998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Απελευθέρωση πτήσεων από το εξωτερικό προς «Ελευθέριος Βενιζέλος»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Απελευθέρωση εισόδου επισκεπτών από </a:t>
            </a:r>
            <a:r>
              <a:rPr lang="el-GR" b="1" dirty="0">
                <a:solidFill>
                  <a:schemeClr val="bg1"/>
                </a:solidFill>
              </a:rPr>
              <a:t>χώρες με καλά επιδημιολογικά χαρακτηριστικά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Επιπλέον αξιολογούνται κριτήρια όπως: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bg1"/>
                </a:solidFill>
              </a:rPr>
              <a:t>Οδική πρόσβαση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bg1"/>
                </a:solidFill>
              </a:rPr>
              <a:t>Μεσαίας απόστασης αεροπορικώς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bg1"/>
                </a:solidFill>
              </a:rPr>
              <a:t>Ομογενειακές κοινότητες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C08AF20-07DF-4B9A-AC5F-C5956CC10B49}"/>
              </a:ext>
            </a:extLst>
          </p:cNvPr>
          <p:cNvSpPr/>
          <p:nvPr/>
        </p:nvSpPr>
        <p:spPr>
          <a:xfrm>
            <a:off x="1978202" y="5042943"/>
            <a:ext cx="7325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1200"/>
              </a:spcBef>
              <a:spcAft>
                <a:spcPts val="600"/>
              </a:spcAft>
            </a:pPr>
            <a:r>
              <a:rPr lang="el-GR" dirty="0">
                <a:solidFill>
                  <a:schemeClr val="bg1"/>
                </a:solidFill>
              </a:rPr>
              <a:t>Η απελευθέρωση αναμένεται να δημιουργήσει θετική πίεση για ανάλογη απελευθέρωση περιορισμών και στη χώρα προέλευσης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xmlns="" id="{119651AC-366B-4DCC-8604-64E6BA51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36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959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07645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2</a:t>
            </a:r>
            <a:r>
              <a:rPr lang="el-GR" sz="2400" baseline="300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ο</a:t>
            </a: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 στάδιο απελευθέρωσης - 1 Ιουλίου</a:t>
            </a:r>
          </a:p>
        </p:txBody>
      </p:sp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xmlns="" id="{29058622-FE0C-4E81-9A5F-05861F9674EA}"/>
              </a:ext>
            </a:extLst>
          </p:cNvPr>
          <p:cNvSpPr/>
          <p:nvPr/>
        </p:nvSpPr>
        <p:spPr>
          <a:xfrm>
            <a:off x="1619560" y="1720068"/>
            <a:ext cx="8903368" cy="4649779"/>
          </a:xfrm>
          <a:prstGeom prst="snip2DiagRect">
            <a:avLst/>
          </a:prstGeom>
          <a:solidFill>
            <a:srgbClr val="BDDADF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endParaRPr lang="el-GR" dirty="0">
              <a:solidFill>
                <a:prstClr val="black"/>
              </a:solidFill>
              <a:cs typeface="Arial"/>
              <a:sym typeface="Georgi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008B0B9-882F-43D1-A0A0-6160FBA24EEE}"/>
              </a:ext>
            </a:extLst>
          </p:cNvPr>
          <p:cNvSpPr/>
          <p:nvPr/>
        </p:nvSpPr>
        <p:spPr>
          <a:xfrm>
            <a:off x="1880827" y="2498409"/>
            <a:ext cx="843034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Απελευθέρωση πτήσεων από το εξωτερικό προς όλα τα αεροδρόμια</a:t>
            </a: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Απελευθέρωση εισόδου επισκεπτών </a:t>
            </a:r>
            <a:r>
              <a:rPr lang="el-GR" sz="2000" b="1" dirty="0"/>
              <a:t>από όλες τις χώρες</a:t>
            </a: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b="1" dirty="0"/>
              <a:t>Θα εξαιρεθούν </a:t>
            </a:r>
            <a:r>
              <a:rPr lang="el-GR" sz="2000" dirty="0"/>
              <a:t>χώρες με αρνητικά επιδημιολογικά χαρακτηριστικά</a:t>
            </a: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Οι χώρες που θα εξαιρεθούν </a:t>
            </a:r>
            <a:r>
              <a:rPr lang="el-GR" sz="2000" b="1" dirty="0"/>
              <a:t>θα ανακοινωθούν εγκαίρως</a:t>
            </a: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Οι χώρες που εξαιρέθηκαν από το 2</a:t>
            </a:r>
            <a:r>
              <a:rPr lang="el-GR" sz="2000" baseline="30000" dirty="0"/>
              <a:t>ο</a:t>
            </a:r>
            <a:r>
              <a:rPr lang="el-GR" sz="2000" dirty="0"/>
              <a:t> στάδιο απελευθέρωσης θα παρακολουθούνται αναφορικά με τα επιδημιολογικά χαρακτηριστικά τους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9D054CA3-6BE1-4339-9BF7-F75162B8E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37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3274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08667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Υγειονομικά Πρωτοκόλλα για τη λειτουργία επιχειρήσεων και τη μεταφορά τουριστών</a:t>
            </a:r>
          </a:p>
        </p:txBody>
      </p:sp>
      <p:sp>
        <p:nvSpPr>
          <p:cNvPr id="8" name="Rectangle: Diagonal Corners Snipped 38">
            <a:extLst>
              <a:ext uri="{FF2B5EF4-FFF2-40B4-BE49-F238E27FC236}">
                <a16:creationId xmlns:a16="http://schemas.microsoft.com/office/drawing/2014/main" xmlns="" id="{96BA800D-8983-4707-80BE-8BB7A63F38C1}"/>
              </a:ext>
            </a:extLst>
          </p:cNvPr>
          <p:cNvSpPr/>
          <p:nvPr/>
        </p:nvSpPr>
        <p:spPr>
          <a:xfrm>
            <a:off x="745923" y="1565567"/>
            <a:ext cx="6534987" cy="4999181"/>
          </a:xfrm>
          <a:prstGeom prst="snip2DiagRect">
            <a:avLst/>
          </a:prstGeom>
          <a:solidFill>
            <a:srgbClr val="BDDADF"/>
          </a:solidFill>
          <a:ln w="9525" cap="flat" cmpd="sng">
            <a:solidFill>
              <a:srgbClr val="BDDA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0" rIns="0" bIns="80669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l-GR" sz="2000" b="1" dirty="0">
                <a:sym typeface="Georgia"/>
              </a:rPr>
              <a:t>Υγειονομικά Πρωτόκολλα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l-GR" sz="1600" dirty="0"/>
              <a:t>Λειτουργία τουριστικών καταλυμάτων</a:t>
            </a:r>
            <a:endParaRPr lang="en-US" sz="16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l-GR" sz="1600" dirty="0"/>
              <a:t>Λειτουργία τουριστικών Λεωφορείων</a:t>
            </a:r>
            <a:endParaRPr lang="en-US" sz="16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l-GR" sz="1600" dirty="0"/>
              <a:t>Λειτουργία επιχειρήσεων ενοικιάσεων αυτοκινήτων </a:t>
            </a:r>
            <a:endParaRPr lang="en-US" sz="16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l-GR" sz="1600" dirty="0"/>
              <a:t>Θαλάσσιες μεταφορές: Επιβατηγά / Επιβατηγά – οχηματαγωγά πλοία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sym typeface="Georgia"/>
              </a:rPr>
              <a:t>Αεροπορικές μεταφορές: Εντός του αεροπλάνου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sym typeface="Georgia"/>
              </a:rPr>
              <a:t>Αεροπορικές μεταφορές: Λειτουργία αεροδρομίου (</a:t>
            </a:r>
            <a:r>
              <a:rPr lang="en-US" sz="1600" dirty="0">
                <a:sym typeface="Georgia"/>
              </a:rPr>
              <a:t>terminal)</a:t>
            </a:r>
            <a:endParaRPr lang="el-GR" sz="1600" dirty="0">
              <a:sym typeface="Georgia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sym typeface="Georgia"/>
              </a:rPr>
              <a:t>Έλεγχος στις Πύλες Εισόδου (π.χ. ερωτηματολόγιο, </a:t>
            </a:r>
            <a:r>
              <a:rPr lang="en-US" sz="1600" dirty="0">
                <a:sym typeface="Georgia"/>
              </a:rPr>
              <a:t>test </a:t>
            </a:r>
            <a:r>
              <a:rPr lang="el-GR" sz="1600" dirty="0">
                <a:sym typeface="Georgia"/>
              </a:rPr>
              <a:t>δειγματοληπτικά)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081A70D-A3C0-4006-9013-DA0A889C6668}"/>
              </a:ext>
            </a:extLst>
          </p:cNvPr>
          <p:cNvGrpSpPr/>
          <p:nvPr/>
        </p:nvGrpSpPr>
        <p:grpSpPr>
          <a:xfrm>
            <a:off x="1014887" y="4068027"/>
            <a:ext cx="360000" cy="360000"/>
            <a:chOff x="3216946" y="4690710"/>
            <a:chExt cx="612000" cy="61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E134F551-D203-42D7-AC46-5D25957155AA}"/>
                </a:ext>
              </a:extLst>
            </p:cNvPr>
            <p:cNvSpPr/>
            <p:nvPr/>
          </p:nvSpPr>
          <p:spPr bwMode="ltGray">
            <a:xfrm>
              <a:off x="3216946" y="4690710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1" name="Freeform 4826">
              <a:extLst>
                <a:ext uri="{FF2B5EF4-FFF2-40B4-BE49-F238E27FC236}">
                  <a16:creationId xmlns:a16="http://schemas.microsoft.com/office/drawing/2014/main" xmlns="" id="{EC8E9ADF-E5D3-4346-AD5C-0B79466B70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9474" y="4797076"/>
              <a:ext cx="406945" cy="406945"/>
            </a:xfrm>
            <a:custGeom>
              <a:avLst/>
              <a:gdLst>
                <a:gd name="T0" fmla="*/ 202 w 332"/>
                <a:gd name="T1" fmla="*/ 12 h 332"/>
                <a:gd name="T2" fmla="*/ 228 w 332"/>
                <a:gd name="T3" fmla="*/ 26 h 332"/>
                <a:gd name="T4" fmla="*/ 322 w 332"/>
                <a:gd name="T5" fmla="*/ 120 h 332"/>
                <a:gd name="T6" fmla="*/ 300 w 332"/>
                <a:gd name="T7" fmla="*/ 128 h 332"/>
                <a:gd name="T8" fmla="*/ 320 w 332"/>
                <a:gd name="T9" fmla="*/ 132 h 332"/>
                <a:gd name="T10" fmla="*/ 322 w 332"/>
                <a:gd name="T11" fmla="*/ 56 h 332"/>
                <a:gd name="T12" fmla="*/ 308 w 332"/>
                <a:gd name="T13" fmla="*/ 88 h 332"/>
                <a:gd name="T14" fmla="*/ 320 w 332"/>
                <a:gd name="T15" fmla="*/ 46 h 332"/>
                <a:gd name="T16" fmla="*/ 306 w 332"/>
                <a:gd name="T17" fmla="*/ 12 h 332"/>
                <a:gd name="T18" fmla="*/ 300 w 332"/>
                <a:gd name="T19" fmla="*/ 32 h 332"/>
                <a:gd name="T20" fmla="*/ 260 w 332"/>
                <a:gd name="T21" fmla="*/ 22 h 332"/>
                <a:gd name="T22" fmla="*/ 282 w 332"/>
                <a:gd name="T23" fmla="*/ 4 h 332"/>
                <a:gd name="T24" fmla="*/ 240 w 332"/>
                <a:gd name="T25" fmla="*/ 10 h 332"/>
                <a:gd name="T26" fmla="*/ 26 w 332"/>
                <a:gd name="T27" fmla="*/ 136 h 332"/>
                <a:gd name="T28" fmla="*/ 16 w 332"/>
                <a:gd name="T29" fmla="*/ 98 h 332"/>
                <a:gd name="T30" fmla="*/ 14 w 332"/>
                <a:gd name="T31" fmla="*/ 136 h 332"/>
                <a:gd name="T32" fmla="*/ 132 w 332"/>
                <a:gd name="T33" fmla="*/ 12 h 332"/>
                <a:gd name="T34" fmla="*/ 118 w 332"/>
                <a:gd name="T35" fmla="*/ 30 h 332"/>
                <a:gd name="T36" fmla="*/ 100 w 332"/>
                <a:gd name="T37" fmla="*/ 12 h 332"/>
                <a:gd name="T38" fmla="*/ 58 w 332"/>
                <a:gd name="T39" fmla="*/ 2 h 332"/>
                <a:gd name="T40" fmla="*/ 80 w 332"/>
                <a:gd name="T41" fmla="*/ 22 h 332"/>
                <a:gd name="T42" fmla="*/ 32 w 332"/>
                <a:gd name="T43" fmla="*/ 32 h 332"/>
                <a:gd name="T44" fmla="*/ 36 w 332"/>
                <a:gd name="T45" fmla="*/ 6 h 332"/>
                <a:gd name="T46" fmla="*/ 14 w 332"/>
                <a:gd name="T47" fmla="*/ 38 h 332"/>
                <a:gd name="T48" fmla="*/ 22 w 332"/>
                <a:gd name="T49" fmla="*/ 80 h 332"/>
                <a:gd name="T50" fmla="*/ 12 w 332"/>
                <a:gd name="T51" fmla="*/ 48 h 332"/>
                <a:gd name="T52" fmla="*/ 4 w 332"/>
                <a:gd name="T53" fmla="*/ 86 h 332"/>
                <a:gd name="T54" fmla="*/ 130 w 332"/>
                <a:gd name="T55" fmla="*/ 320 h 332"/>
                <a:gd name="T56" fmla="*/ 116 w 332"/>
                <a:gd name="T57" fmla="*/ 302 h 332"/>
                <a:gd name="T58" fmla="*/ 110 w 332"/>
                <a:gd name="T59" fmla="*/ 324 h 332"/>
                <a:gd name="T60" fmla="*/ 16 w 332"/>
                <a:gd name="T61" fmla="*/ 194 h 332"/>
                <a:gd name="T62" fmla="*/ 20 w 332"/>
                <a:gd name="T63" fmla="*/ 222 h 332"/>
                <a:gd name="T64" fmla="*/ 24 w 332"/>
                <a:gd name="T65" fmla="*/ 244 h 332"/>
                <a:gd name="T66" fmla="*/ 2 w 332"/>
                <a:gd name="T67" fmla="*/ 248 h 332"/>
                <a:gd name="T68" fmla="*/ 10 w 332"/>
                <a:gd name="T69" fmla="*/ 276 h 332"/>
                <a:gd name="T70" fmla="*/ 36 w 332"/>
                <a:gd name="T71" fmla="*/ 304 h 332"/>
                <a:gd name="T72" fmla="*/ 8 w 332"/>
                <a:gd name="T73" fmla="*/ 288 h 332"/>
                <a:gd name="T74" fmla="*/ 30 w 332"/>
                <a:gd name="T75" fmla="*/ 322 h 332"/>
                <a:gd name="T76" fmla="*/ 90 w 332"/>
                <a:gd name="T77" fmla="*/ 322 h 332"/>
                <a:gd name="T78" fmla="*/ 58 w 332"/>
                <a:gd name="T79" fmla="*/ 310 h 332"/>
                <a:gd name="T80" fmla="*/ 60 w 332"/>
                <a:gd name="T81" fmla="*/ 332 h 332"/>
                <a:gd name="T82" fmla="*/ 322 w 332"/>
                <a:gd name="T83" fmla="*/ 212 h 332"/>
                <a:gd name="T84" fmla="*/ 300 w 332"/>
                <a:gd name="T85" fmla="*/ 206 h 332"/>
                <a:gd name="T86" fmla="*/ 222 w 332"/>
                <a:gd name="T87" fmla="*/ 314 h 332"/>
                <a:gd name="T88" fmla="*/ 192 w 332"/>
                <a:gd name="T89" fmla="*/ 310 h 332"/>
                <a:gd name="T90" fmla="*/ 222 w 332"/>
                <a:gd name="T91" fmla="*/ 318 h 332"/>
                <a:gd name="T92" fmla="*/ 252 w 332"/>
                <a:gd name="T93" fmla="*/ 310 h 332"/>
                <a:gd name="T94" fmla="*/ 240 w 332"/>
                <a:gd name="T95" fmla="*/ 328 h 332"/>
                <a:gd name="T96" fmla="*/ 276 w 332"/>
                <a:gd name="T97" fmla="*/ 326 h 332"/>
                <a:gd name="T98" fmla="*/ 322 w 332"/>
                <a:gd name="T99" fmla="*/ 300 h 332"/>
                <a:gd name="T100" fmla="*/ 294 w 332"/>
                <a:gd name="T101" fmla="*/ 304 h 332"/>
                <a:gd name="T102" fmla="*/ 298 w 332"/>
                <a:gd name="T103" fmla="*/ 326 h 332"/>
                <a:gd name="T104" fmla="*/ 318 w 332"/>
                <a:gd name="T105" fmla="*/ 240 h 332"/>
                <a:gd name="T106" fmla="*/ 312 w 332"/>
                <a:gd name="T107" fmla="*/ 274 h 332"/>
                <a:gd name="T108" fmla="*/ 330 w 332"/>
                <a:gd name="T109" fmla="*/ 274 h 332"/>
                <a:gd name="T110" fmla="*/ 140 w 332"/>
                <a:gd name="T111" fmla="*/ 104 h 332"/>
                <a:gd name="T112" fmla="*/ 296 w 332"/>
                <a:gd name="T113" fmla="*/ 140 h 332"/>
                <a:gd name="T114" fmla="*/ 228 w 332"/>
                <a:gd name="T115" fmla="*/ 192 h 332"/>
                <a:gd name="T116" fmla="*/ 282 w 332"/>
                <a:gd name="T117" fmla="*/ 228 h 332"/>
                <a:gd name="T118" fmla="*/ 42 w 332"/>
                <a:gd name="T119" fmla="*/ 21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2" h="332">
                  <a:moveTo>
                    <a:pt x="204" y="32"/>
                  </a:moveTo>
                  <a:lnTo>
                    <a:pt x="204" y="32"/>
                  </a:lnTo>
                  <a:lnTo>
                    <a:pt x="200" y="30"/>
                  </a:lnTo>
                  <a:lnTo>
                    <a:pt x="198" y="28"/>
                  </a:lnTo>
                  <a:lnTo>
                    <a:pt x="196" y="26"/>
                  </a:lnTo>
                  <a:lnTo>
                    <a:pt x="194" y="22"/>
                  </a:lnTo>
                  <a:lnTo>
                    <a:pt x="194" y="22"/>
                  </a:lnTo>
                  <a:lnTo>
                    <a:pt x="194" y="18"/>
                  </a:lnTo>
                  <a:lnTo>
                    <a:pt x="196" y="16"/>
                  </a:lnTo>
                  <a:lnTo>
                    <a:pt x="198" y="12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12" y="10"/>
                  </a:lnTo>
                  <a:lnTo>
                    <a:pt x="212" y="10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26" y="8"/>
                  </a:lnTo>
                  <a:lnTo>
                    <a:pt x="228" y="10"/>
                  </a:lnTo>
                  <a:lnTo>
                    <a:pt x="232" y="12"/>
                  </a:lnTo>
                  <a:lnTo>
                    <a:pt x="234" y="16"/>
                  </a:lnTo>
                  <a:lnTo>
                    <a:pt x="234" y="16"/>
                  </a:lnTo>
                  <a:lnTo>
                    <a:pt x="234" y="20"/>
                  </a:lnTo>
                  <a:lnTo>
                    <a:pt x="232" y="24"/>
                  </a:lnTo>
                  <a:lnTo>
                    <a:pt x="228" y="26"/>
                  </a:lnTo>
                  <a:lnTo>
                    <a:pt x="226" y="28"/>
                  </a:lnTo>
                  <a:lnTo>
                    <a:pt x="226" y="28"/>
                  </a:lnTo>
                  <a:lnTo>
                    <a:pt x="214" y="30"/>
                  </a:lnTo>
                  <a:lnTo>
                    <a:pt x="214" y="30"/>
                  </a:lnTo>
                  <a:lnTo>
                    <a:pt x="206" y="32"/>
                  </a:lnTo>
                  <a:lnTo>
                    <a:pt x="206" y="32"/>
                  </a:lnTo>
                  <a:lnTo>
                    <a:pt x="204" y="32"/>
                  </a:lnTo>
                  <a:lnTo>
                    <a:pt x="204" y="32"/>
                  </a:lnTo>
                  <a:close/>
                  <a:moveTo>
                    <a:pt x="320" y="132"/>
                  </a:moveTo>
                  <a:lnTo>
                    <a:pt x="320" y="132"/>
                  </a:lnTo>
                  <a:lnTo>
                    <a:pt x="322" y="120"/>
                  </a:lnTo>
                  <a:lnTo>
                    <a:pt x="322" y="120"/>
                  </a:lnTo>
                  <a:lnTo>
                    <a:pt x="322" y="116"/>
                  </a:lnTo>
                  <a:lnTo>
                    <a:pt x="320" y="114"/>
                  </a:lnTo>
                  <a:lnTo>
                    <a:pt x="318" y="110"/>
                  </a:lnTo>
                  <a:lnTo>
                    <a:pt x="314" y="108"/>
                  </a:lnTo>
                  <a:lnTo>
                    <a:pt x="314" y="108"/>
                  </a:lnTo>
                  <a:lnTo>
                    <a:pt x="310" y="110"/>
                  </a:lnTo>
                  <a:lnTo>
                    <a:pt x="306" y="110"/>
                  </a:lnTo>
                  <a:lnTo>
                    <a:pt x="304" y="114"/>
                  </a:lnTo>
                  <a:lnTo>
                    <a:pt x="302" y="118"/>
                  </a:lnTo>
                  <a:lnTo>
                    <a:pt x="302" y="118"/>
                  </a:lnTo>
                  <a:lnTo>
                    <a:pt x="300" y="128"/>
                  </a:lnTo>
                  <a:lnTo>
                    <a:pt x="300" y="128"/>
                  </a:lnTo>
                  <a:lnTo>
                    <a:pt x="300" y="132"/>
                  </a:lnTo>
                  <a:lnTo>
                    <a:pt x="302" y="136"/>
                  </a:lnTo>
                  <a:lnTo>
                    <a:pt x="306" y="138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4" y="138"/>
                  </a:lnTo>
                  <a:lnTo>
                    <a:pt x="318" y="138"/>
                  </a:lnTo>
                  <a:lnTo>
                    <a:pt x="320" y="134"/>
                  </a:lnTo>
                  <a:lnTo>
                    <a:pt x="320" y="132"/>
                  </a:lnTo>
                  <a:lnTo>
                    <a:pt x="320" y="132"/>
                  </a:lnTo>
                  <a:close/>
                  <a:moveTo>
                    <a:pt x="328" y="92"/>
                  </a:moveTo>
                  <a:lnTo>
                    <a:pt x="328" y="92"/>
                  </a:lnTo>
                  <a:lnTo>
                    <a:pt x="330" y="82"/>
                  </a:lnTo>
                  <a:lnTo>
                    <a:pt x="330" y="82"/>
                  </a:lnTo>
                  <a:lnTo>
                    <a:pt x="330" y="74"/>
                  </a:lnTo>
                  <a:lnTo>
                    <a:pt x="330" y="74"/>
                  </a:lnTo>
                  <a:lnTo>
                    <a:pt x="332" y="66"/>
                  </a:lnTo>
                  <a:lnTo>
                    <a:pt x="332" y="66"/>
                  </a:lnTo>
                  <a:lnTo>
                    <a:pt x="330" y="62"/>
                  </a:lnTo>
                  <a:lnTo>
                    <a:pt x="328" y="58"/>
                  </a:lnTo>
                  <a:lnTo>
                    <a:pt x="326" y="56"/>
                  </a:lnTo>
                  <a:lnTo>
                    <a:pt x="322" y="56"/>
                  </a:lnTo>
                  <a:lnTo>
                    <a:pt x="322" y="56"/>
                  </a:lnTo>
                  <a:lnTo>
                    <a:pt x="318" y="56"/>
                  </a:lnTo>
                  <a:lnTo>
                    <a:pt x="314" y="58"/>
                  </a:lnTo>
                  <a:lnTo>
                    <a:pt x="312" y="62"/>
                  </a:lnTo>
                  <a:lnTo>
                    <a:pt x="312" y="64"/>
                  </a:lnTo>
                  <a:lnTo>
                    <a:pt x="312" y="64"/>
                  </a:lnTo>
                  <a:lnTo>
                    <a:pt x="310" y="72"/>
                  </a:lnTo>
                  <a:lnTo>
                    <a:pt x="310" y="72"/>
                  </a:lnTo>
                  <a:lnTo>
                    <a:pt x="310" y="80"/>
                  </a:lnTo>
                  <a:lnTo>
                    <a:pt x="310" y="80"/>
                  </a:lnTo>
                  <a:lnTo>
                    <a:pt x="308" y="88"/>
                  </a:lnTo>
                  <a:lnTo>
                    <a:pt x="308" y="88"/>
                  </a:lnTo>
                  <a:lnTo>
                    <a:pt x="308" y="92"/>
                  </a:lnTo>
                  <a:lnTo>
                    <a:pt x="310" y="96"/>
                  </a:lnTo>
                  <a:lnTo>
                    <a:pt x="312" y="98"/>
                  </a:lnTo>
                  <a:lnTo>
                    <a:pt x="316" y="100"/>
                  </a:lnTo>
                  <a:lnTo>
                    <a:pt x="316" y="100"/>
                  </a:lnTo>
                  <a:lnTo>
                    <a:pt x="318" y="100"/>
                  </a:lnTo>
                  <a:lnTo>
                    <a:pt x="318" y="100"/>
                  </a:lnTo>
                  <a:lnTo>
                    <a:pt x="324" y="98"/>
                  </a:lnTo>
                  <a:lnTo>
                    <a:pt x="326" y="96"/>
                  </a:lnTo>
                  <a:lnTo>
                    <a:pt x="328" y="92"/>
                  </a:lnTo>
                  <a:lnTo>
                    <a:pt x="328" y="92"/>
                  </a:lnTo>
                  <a:close/>
                  <a:moveTo>
                    <a:pt x="320" y="46"/>
                  </a:moveTo>
                  <a:lnTo>
                    <a:pt x="320" y="46"/>
                  </a:lnTo>
                  <a:lnTo>
                    <a:pt x="324" y="44"/>
                  </a:lnTo>
                  <a:lnTo>
                    <a:pt x="326" y="40"/>
                  </a:lnTo>
                  <a:lnTo>
                    <a:pt x="326" y="36"/>
                  </a:lnTo>
                  <a:lnTo>
                    <a:pt x="326" y="32"/>
                  </a:lnTo>
                  <a:lnTo>
                    <a:pt x="326" y="32"/>
                  </a:lnTo>
                  <a:lnTo>
                    <a:pt x="320" y="26"/>
                  </a:lnTo>
                  <a:lnTo>
                    <a:pt x="320" y="26"/>
                  </a:lnTo>
                  <a:lnTo>
                    <a:pt x="314" y="18"/>
                  </a:lnTo>
                  <a:lnTo>
                    <a:pt x="314" y="18"/>
                  </a:lnTo>
                  <a:lnTo>
                    <a:pt x="306" y="12"/>
                  </a:lnTo>
                  <a:lnTo>
                    <a:pt x="306" y="12"/>
                  </a:lnTo>
                  <a:lnTo>
                    <a:pt x="304" y="10"/>
                  </a:lnTo>
                  <a:lnTo>
                    <a:pt x="300" y="10"/>
                  </a:lnTo>
                  <a:lnTo>
                    <a:pt x="296" y="12"/>
                  </a:lnTo>
                  <a:lnTo>
                    <a:pt x="292" y="14"/>
                  </a:lnTo>
                  <a:lnTo>
                    <a:pt x="292" y="14"/>
                  </a:lnTo>
                  <a:lnTo>
                    <a:pt x="292" y="18"/>
                  </a:lnTo>
                  <a:lnTo>
                    <a:pt x="290" y="22"/>
                  </a:lnTo>
                  <a:lnTo>
                    <a:pt x="292" y="24"/>
                  </a:lnTo>
                  <a:lnTo>
                    <a:pt x="294" y="28"/>
                  </a:lnTo>
                  <a:lnTo>
                    <a:pt x="294" y="28"/>
                  </a:lnTo>
                  <a:lnTo>
                    <a:pt x="300" y="32"/>
                  </a:lnTo>
                  <a:lnTo>
                    <a:pt x="300" y="32"/>
                  </a:lnTo>
                  <a:lnTo>
                    <a:pt x="304" y="38"/>
                  </a:lnTo>
                  <a:lnTo>
                    <a:pt x="304" y="38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12" y="46"/>
                  </a:lnTo>
                  <a:lnTo>
                    <a:pt x="316" y="48"/>
                  </a:lnTo>
                  <a:lnTo>
                    <a:pt x="316" y="48"/>
                  </a:lnTo>
                  <a:lnTo>
                    <a:pt x="320" y="46"/>
                  </a:lnTo>
                  <a:lnTo>
                    <a:pt x="320" y="46"/>
                  </a:lnTo>
                  <a:close/>
                  <a:moveTo>
                    <a:pt x="252" y="22"/>
                  </a:moveTo>
                  <a:lnTo>
                    <a:pt x="252" y="22"/>
                  </a:lnTo>
                  <a:lnTo>
                    <a:pt x="260" y="22"/>
                  </a:lnTo>
                  <a:lnTo>
                    <a:pt x="260" y="22"/>
                  </a:lnTo>
                  <a:lnTo>
                    <a:pt x="268" y="20"/>
                  </a:lnTo>
                  <a:lnTo>
                    <a:pt x="268" y="20"/>
                  </a:lnTo>
                  <a:lnTo>
                    <a:pt x="274" y="20"/>
                  </a:lnTo>
                  <a:lnTo>
                    <a:pt x="274" y="20"/>
                  </a:lnTo>
                  <a:lnTo>
                    <a:pt x="278" y="20"/>
                  </a:lnTo>
                  <a:lnTo>
                    <a:pt x="280" y="18"/>
                  </a:lnTo>
                  <a:lnTo>
                    <a:pt x="284" y="14"/>
                  </a:lnTo>
                  <a:lnTo>
                    <a:pt x="284" y="12"/>
                  </a:lnTo>
                  <a:lnTo>
                    <a:pt x="284" y="12"/>
                  </a:lnTo>
                  <a:lnTo>
                    <a:pt x="284" y="8"/>
                  </a:lnTo>
                  <a:lnTo>
                    <a:pt x="282" y="4"/>
                  </a:lnTo>
                  <a:lnTo>
                    <a:pt x="278" y="2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46" y="4"/>
                  </a:lnTo>
                  <a:lnTo>
                    <a:pt x="242" y="6"/>
                  </a:lnTo>
                  <a:lnTo>
                    <a:pt x="240" y="10"/>
                  </a:lnTo>
                  <a:lnTo>
                    <a:pt x="240" y="14"/>
                  </a:lnTo>
                  <a:lnTo>
                    <a:pt x="240" y="14"/>
                  </a:lnTo>
                  <a:lnTo>
                    <a:pt x="242" y="18"/>
                  </a:lnTo>
                  <a:lnTo>
                    <a:pt x="244" y="20"/>
                  </a:lnTo>
                  <a:lnTo>
                    <a:pt x="248" y="22"/>
                  </a:lnTo>
                  <a:lnTo>
                    <a:pt x="250" y="22"/>
                  </a:lnTo>
                  <a:lnTo>
                    <a:pt x="250" y="22"/>
                  </a:lnTo>
                  <a:lnTo>
                    <a:pt x="252" y="22"/>
                  </a:lnTo>
                  <a:lnTo>
                    <a:pt x="252" y="22"/>
                  </a:lnTo>
                  <a:close/>
                  <a:moveTo>
                    <a:pt x="22" y="138"/>
                  </a:moveTo>
                  <a:lnTo>
                    <a:pt x="22" y="138"/>
                  </a:lnTo>
                  <a:lnTo>
                    <a:pt x="26" y="136"/>
                  </a:lnTo>
                  <a:lnTo>
                    <a:pt x="30" y="134"/>
                  </a:lnTo>
                  <a:lnTo>
                    <a:pt x="30" y="130"/>
                  </a:lnTo>
                  <a:lnTo>
                    <a:pt x="32" y="126"/>
                  </a:lnTo>
                  <a:lnTo>
                    <a:pt x="32" y="12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26" y="102"/>
                  </a:lnTo>
                  <a:lnTo>
                    <a:pt x="24" y="100"/>
                  </a:lnTo>
                  <a:lnTo>
                    <a:pt x="20" y="98"/>
                  </a:lnTo>
                  <a:lnTo>
                    <a:pt x="16" y="98"/>
                  </a:lnTo>
                  <a:lnTo>
                    <a:pt x="16" y="98"/>
                  </a:lnTo>
                  <a:lnTo>
                    <a:pt x="12" y="100"/>
                  </a:lnTo>
                  <a:lnTo>
                    <a:pt x="10" y="102"/>
                  </a:lnTo>
                  <a:lnTo>
                    <a:pt x="8" y="106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32"/>
                  </a:lnTo>
                  <a:lnTo>
                    <a:pt x="14" y="136"/>
                  </a:lnTo>
                  <a:lnTo>
                    <a:pt x="18" y="138"/>
                  </a:lnTo>
                  <a:lnTo>
                    <a:pt x="22" y="138"/>
                  </a:lnTo>
                  <a:lnTo>
                    <a:pt x="22" y="138"/>
                  </a:lnTo>
                  <a:lnTo>
                    <a:pt x="22" y="138"/>
                  </a:lnTo>
                  <a:lnTo>
                    <a:pt x="22" y="138"/>
                  </a:lnTo>
                  <a:close/>
                  <a:moveTo>
                    <a:pt x="140" y="22"/>
                  </a:moveTo>
                  <a:lnTo>
                    <a:pt x="140" y="22"/>
                  </a:lnTo>
                  <a:lnTo>
                    <a:pt x="140" y="18"/>
                  </a:lnTo>
                  <a:lnTo>
                    <a:pt x="138" y="14"/>
                  </a:lnTo>
                  <a:lnTo>
                    <a:pt x="134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16" y="10"/>
                  </a:lnTo>
                  <a:lnTo>
                    <a:pt x="114" y="12"/>
                  </a:lnTo>
                  <a:lnTo>
                    <a:pt x="110" y="14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10" y="22"/>
                  </a:lnTo>
                  <a:lnTo>
                    <a:pt x="110" y="26"/>
                  </a:lnTo>
                  <a:lnTo>
                    <a:pt x="114" y="28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28" y="30"/>
                  </a:lnTo>
                  <a:lnTo>
                    <a:pt x="128" y="30"/>
                  </a:lnTo>
                  <a:lnTo>
                    <a:pt x="130" y="30"/>
                  </a:lnTo>
                  <a:lnTo>
                    <a:pt x="130" y="30"/>
                  </a:lnTo>
                  <a:lnTo>
                    <a:pt x="134" y="30"/>
                  </a:lnTo>
                  <a:lnTo>
                    <a:pt x="136" y="28"/>
                  </a:lnTo>
                  <a:lnTo>
                    <a:pt x="138" y="26"/>
                  </a:lnTo>
                  <a:lnTo>
                    <a:pt x="140" y="22"/>
                  </a:lnTo>
                  <a:lnTo>
                    <a:pt x="140" y="22"/>
                  </a:lnTo>
                  <a:close/>
                  <a:moveTo>
                    <a:pt x="100" y="16"/>
                  </a:moveTo>
                  <a:lnTo>
                    <a:pt x="100" y="16"/>
                  </a:lnTo>
                  <a:lnTo>
                    <a:pt x="100" y="12"/>
                  </a:lnTo>
                  <a:lnTo>
                    <a:pt x="98" y="8"/>
                  </a:lnTo>
                  <a:lnTo>
                    <a:pt x="96" y="6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6" y="6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58" y="16"/>
                  </a:lnTo>
                  <a:lnTo>
                    <a:pt x="62" y="20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6" y="22"/>
                  </a:lnTo>
                  <a:lnTo>
                    <a:pt x="98" y="18"/>
                  </a:lnTo>
                  <a:lnTo>
                    <a:pt x="100" y="16"/>
                  </a:lnTo>
                  <a:lnTo>
                    <a:pt x="100" y="16"/>
                  </a:lnTo>
                  <a:close/>
                  <a:moveTo>
                    <a:pt x="28" y="36"/>
                  </a:moveTo>
                  <a:lnTo>
                    <a:pt x="28" y="36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6" y="22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8" y="36"/>
                  </a:lnTo>
                  <a:lnTo>
                    <a:pt x="28" y="36"/>
                  </a:lnTo>
                  <a:close/>
                  <a:moveTo>
                    <a:pt x="14" y="90"/>
                  </a:moveTo>
                  <a:lnTo>
                    <a:pt x="14" y="90"/>
                  </a:lnTo>
                  <a:lnTo>
                    <a:pt x="18" y="90"/>
                  </a:lnTo>
                  <a:lnTo>
                    <a:pt x="20" y="86"/>
                  </a:lnTo>
                  <a:lnTo>
                    <a:pt x="22" y="84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4"/>
                  </a:lnTo>
                  <a:lnTo>
                    <a:pt x="18" y="50"/>
                  </a:lnTo>
                  <a:lnTo>
                    <a:pt x="16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8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4" y="86"/>
                  </a:lnTo>
                  <a:lnTo>
                    <a:pt x="6" y="88"/>
                  </a:lnTo>
                  <a:lnTo>
                    <a:pt x="10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4" y="90"/>
                  </a:lnTo>
                  <a:lnTo>
                    <a:pt x="14" y="90"/>
                  </a:lnTo>
                  <a:close/>
                  <a:moveTo>
                    <a:pt x="110" y="324"/>
                  </a:moveTo>
                  <a:lnTo>
                    <a:pt x="110" y="324"/>
                  </a:lnTo>
                  <a:lnTo>
                    <a:pt x="120" y="322"/>
                  </a:lnTo>
                  <a:lnTo>
                    <a:pt x="120" y="322"/>
                  </a:lnTo>
                  <a:lnTo>
                    <a:pt x="130" y="320"/>
                  </a:lnTo>
                  <a:lnTo>
                    <a:pt x="130" y="320"/>
                  </a:lnTo>
                  <a:lnTo>
                    <a:pt x="132" y="318"/>
                  </a:lnTo>
                  <a:lnTo>
                    <a:pt x="136" y="316"/>
                  </a:lnTo>
                  <a:lnTo>
                    <a:pt x="138" y="312"/>
                  </a:lnTo>
                  <a:lnTo>
                    <a:pt x="138" y="308"/>
                  </a:lnTo>
                  <a:lnTo>
                    <a:pt x="138" y="308"/>
                  </a:lnTo>
                  <a:lnTo>
                    <a:pt x="136" y="306"/>
                  </a:lnTo>
                  <a:lnTo>
                    <a:pt x="134" y="302"/>
                  </a:lnTo>
                  <a:lnTo>
                    <a:pt x="130" y="300"/>
                  </a:lnTo>
                  <a:lnTo>
                    <a:pt x="126" y="300"/>
                  </a:lnTo>
                  <a:lnTo>
                    <a:pt x="126" y="300"/>
                  </a:lnTo>
                  <a:lnTo>
                    <a:pt x="116" y="302"/>
                  </a:lnTo>
                  <a:lnTo>
                    <a:pt x="116" y="302"/>
                  </a:lnTo>
                  <a:lnTo>
                    <a:pt x="106" y="304"/>
                  </a:lnTo>
                  <a:lnTo>
                    <a:pt x="106" y="304"/>
                  </a:lnTo>
                  <a:lnTo>
                    <a:pt x="102" y="306"/>
                  </a:lnTo>
                  <a:lnTo>
                    <a:pt x="100" y="308"/>
                  </a:lnTo>
                  <a:lnTo>
                    <a:pt x="98" y="312"/>
                  </a:lnTo>
                  <a:lnTo>
                    <a:pt x="98" y="316"/>
                  </a:lnTo>
                  <a:lnTo>
                    <a:pt x="98" y="316"/>
                  </a:lnTo>
                  <a:lnTo>
                    <a:pt x="100" y="318"/>
                  </a:lnTo>
                  <a:lnTo>
                    <a:pt x="102" y="322"/>
                  </a:lnTo>
                  <a:lnTo>
                    <a:pt x="108" y="324"/>
                  </a:lnTo>
                  <a:lnTo>
                    <a:pt x="108" y="324"/>
                  </a:lnTo>
                  <a:lnTo>
                    <a:pt x="110" y="324"/>
                  </a:lnTo>
                  <a:lnTo>
                    <a:pt x="110" y="324"/>
                  </a:lnTo>
                  <a:close/>
                  <a:moveTo>
                    <a:pt x="30" y="214"/>
                  </a:moveTo>
                  <a:lnTo>
                    <a:pt x="30" y="214"/>
                  </a:lnTo>
                  <a:lnTo>
                    <a:pt x="30" y="204"/>
                  </a:lnTo>
                  <a:lnTo>
                    <a:pt x="30" y="204"/>
                  </a:lnTo>
                  <a:lnTo>
                    <a:pt x="30" y="200"/>
                  </a:lnTo>
                  <a:lnTo>
                    <a:pt x="30" y="196"/>
                  </a:lnTo>
                  <a:lnTo>
                    <a:pt x="26" y="194"/>
                  </a:lnTo>
                  <a:lnTo>
                    <a:pt x="22" y="192"/>
                  </a:lnTo>
                  <a:lnTo>
                    <a:pt x="22" y="192"/>
                  </a:lnTo>
                  <a:lnTo>
                    <a:pt x="18" y="192"/>
                  </a:lnTo>
                  <a:lnTo>
                    <a:pt x="16" y="194"/>
                  </a:lnTo>
                  <a:lnTo>
                    <a:pt x="12" y="196"/>
                  </a:lnTo>
                  <a:lnTo>
                    <a:pt x="12" y="200"/>
                  </a:lnTo>
                  <a:lnTo>
                    <a:pt x="12" y="200"/>
                  </a:lnTo>
                  <a:lnTo>
                    <a:pt x="10" y="210"/>
                  </a:lnTo>
                  <a:lnTo>
                    <a:pt x="10" y="210"/>
                  </a:lnTo>
                  <a:lnTo>
                    <a:pt x="10" y="214"/>
                  </a:lnTo>
                  <a:lnTo>
                    <a:pt x="12" y="218"/>
                  </a:lnTo>
                  <a:lnTo>
                    <a:pt x="14" y="222"/>
                  </a:lnTo>
                  <a:lnTo>
                    <a:pt x="18" y="222"/>
                  </a:lnTo>
                  <a:lnTo>
                    <a:pt x="18" y="222"/>
                  </a:lnTo>
                  <a:lnTo>
                    <a:pt x="20" y="222"/>
                  </a:lnTo>
                  <a:lnTo>
                    <a:pt x="20" y="222"/>
                  </a:lnTo>
                  <a:lnTo>
                    <a:pt x="22" y="222"/>
                  </a:lnTo>
                  <a:lnTo>
                    <a:pt x="26" y="220"/>
                  </a:lnTo>
                  <a:lnTo>
                    <a:pt x="28" y="218"/>
                  </a:lnTo>
                  <a:lnTo>
                    <a:pt x="30" y="214"/>
                  </a:lnTo>
                  <a:lnTo>
                    <a:pt x="30" y="214"/>
                  </a:lnTo>
                  <a:close/>
                  <a:moveTo>
                    <a:pt x="20" y="266"/>
                  </a:moveTo>
                  <a:lnTo>
                    <a:pt x="20" y="266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22" y="252"/>
                  </a:lnTo>
                  <a:lnTo>
                    <a:pt x="22" y="252"/>
                  </a:lnTo>
                  <a:lnTo>
                    <a:pt x="24" y="244"/>
                  </a:lnTo>
                  <a:lnTo>
                    <a:pt x="24" y="244"/>
                  </a:lnTo>
                  <a:lnTo>
                    <a:pt x="24" y="240"/>
                  </a:lnTo>
                  <a:lnTo>
                    <a:pt x="22" y="236"/>
                  </a:lnTo>
                  <a:lnTo>
                    <a:pt x="20" y="234"/>
                  </a:lnTo>
                  <a:lnTo>
                    <a:pt x="16" y="232"/>
                  </a:lnTo>
                  <a:lnTo>
                    <a:pt x="16" y="232"/>
                  </a:lnTo>
                  <a:lnTo>
                    <a:pt x="12" y="232"/>
                  </a:lnTo>
                  <a:lnTo>
                    <a:pt x="8" y="234"/>
                  </a:lnTo>
                  <a:lnTo>
                    <a:pt x="6" y="236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70"/>
                  </a:lnTo>
                  <a:lnTo>
                    <a:pt x="2" y="272"/>
                  </a:lnTo>
                  <a:lnTo>
                    <a:pt x="6" y="276"/>
                  </a:lnTo>
                  <a:lnTo>
                    <a:pt x="10" y="276"/>
                  </a:lnTo>
                  <a:lnTo>
                    <a:pt x="10" y="276"/>
                  </a:lnTo>
                  <a:lnTo>
                    <a:pt x="10" y="276"/>
                  </a:lnTo>
                  <a:lnTo>
                    <a:pt x="10" y="276"/>
                  </a:lnTo>
                  <a:lnTo>
                    <a:pt x="14" y="276"/>
                  </a:lnTo>
                  <a:lnTo>
                    <a:pt x="18" y="274"/>
                  </a:lnTo>
                  <a:lnTo>
                    <a:pt x="20" y="270"/>
                  </a:lnTo>
                  <a:lnTo>
                    <a:pt x="20" y="266"/>
                  </a:lnTo>
                  <a:lnTo>
                    <a:pt x="20" y="266"/>
                  </a:lnTo>
                  <a:close/>
                  <a:moveTo>
                    <a:pt x="38" y="318"/>
                  </a:moveTo>
                  <a:lnTo>
                    <a:pt x="38" y="318"/>
                  </a:lnTo>
                  <a:lnTo>
                    <a:pt x="40" y="314"/>
                  </a:lnTo>
                  <a:lnTo>
                    <a:pt x="40" y="310"/>
                  </a:lnTo>
                  <a:lnTo>
                    <a:pt x="40" y="306"/>
                  </a:lnTo>
                  <a:lnTo>
                    <a:pt x="36" y="304"/>
                  </a:lnTo>
                  <a:lnTo>
                    <a:pt x="36" y="304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28" y="294"/>
                  </a:lnTo>
                  <a:lnTo>
                    <a:pt x="28" y="294"/>
                  </a:lnTo>
                  <a:lnTo>
                    <a:pt x="24" y="290"/>
                  </a:lnTo>
                  <a:lnTo>
                    <a:pt x="24" y="290"/>
                  </a:lnTo>
                  <a:lnTo>
                    <a:pt x="22" y="286"/>
                  </a:lnTo>
                  <a:lnTo>
                    <a:pt x="18" y="284"/>
                  </a:lnTo>
                  <a:lnTo>
                    <a:pt x="14" y="284"/>
                  </a:lnTo>
                  <a:lnTo>
                    <a:pt x="10" y="286"/>
                  </a:lnTo>
                  <a:lnTo>
                    <a:pt x="10" y="286"/>
                  </a:lnTo>
                  <a:lnTo>
                    <a:pt x="8" y="288"/>
                  </a:lnTo>
                  <a:lnTo>
                    <a:pt x="6" y="290"/>
                  </a:lnTo>
                  <a:lnTo>
                    <a:pt x="6" y="294"/>
                  </a:lnTo>
                  <a:lnTo>
                    <a:pt x="6" y="298"/>
                  </a:lnTo>
                  <a:lnTo>
                    <a:pt x="6" y="298"/>
                  </a:lnTo>
                  <a:lnTo>
                    <a:pt x="12" y="306"/>
                  </a:lnTo>
                  <a:lnTo>
                    <a:pt x="12" y="306"/>
                  </a:lnTo>
                  <a:lnTo>
                    <a:pt x="18" y="314"/>
                  </a:lnTo>
                  <a:lnTo>
                    <a:pt x="18" y="314"/>
                  </a:lnTo>
                  <a:lnTo>
                    <a:pt x="24" y="320"/>
                  </a:lnTo>
                  <a:lnTo>
                    <a:pt x="24" y="320"/>
                  </a:lnTo>
                  <a:lnTo>
                    <a:pt x="30" y="322"/>
                  </a:lnTo>
                  <a:lnTo>
                    <a:pt x="30" y="322"/>
                  </a:lnTo>
                  <a:lnTo>
                    <a:pt x="36" y="320"/>
                  </a:lnTo>
                  <a:lnTo>
                    <a:pt x="38" y="318"/>
                  </a:lnTo>
                  <a:lnTo>
                    <a:pt x="38" y="318"/>
                  </a:lnTo>
                  <a:close/>
                  <a:moveTo>
                    <a:pt x="66" y="330"/>
                  </a:moveTo>
                  <a:lnTo>
                    <a:pt x="66" y="330"/>
                  </a:lnTo>
                  <a:lnTo>
                    <a:pt x="74" y="330"/>
                  </a:lnTo>
                  <a:lnTo>
                    <a:pt x="74" y="330"/>
                  </a:lnTo>
                  <a:lnTo>
                    <a:pt x="82" y="328"/>
                  </a:lnTo>
                  <a:lnTo>
                    <a:pt x="82" y="328"/>
                  </a:lnTo>
                  <a:lnTo>
                    <a:pt x="86" y="328"/>
                  </a:lnTo>
                  <a:lnTo>
                    <a:pt x="90" y="324"/>
                  </a:lnTo>
                  <a:lnTo>
                    <a:pt x="90" y="322"/>
                  </a:lnTo>
                  <a:lnTo>
                    <a:pt x="90" y="318"/>
                  </a:lnTo>
                  <a:lnTo>
                    <a:pt x="90" y="318"/>
                  </a:lnTo>
                  <a:lnTo>
                    <a:pt x="90" y="314"/>
                  </a:lnTo>
                  <a:lnTo>
                    <a:pt x="86" y="310"/>
                  </a:lnTo>
                  <a:lnTo>
                    <a:pt x="84" y="310"/>
                  </a:lnTo>
                  <a:lnTo>
                    <a:pt x="80" y="310"/>
                  </a:lnTo>
                  <a:lnTo>
                    <a:pt x="80" y="310"/>
                  </a:lnTo>
                  <a:lnTo>
                    <a:pt x="72" y="310"/>
                  </a:lnTo>
                  <a:lnTo>
                    <a:pt x="72" y="310"/>
                  </a:lnTo>
                  <a:lnTo>
                    <a:pt x="64" y="310"/>
                  </a:lnTo>
                  <a:lnTo>
                    <a:pt x="64" y="310"/>
                  </a:lnTo>
                  <a:lnTo>
                    <a:pt x="58" y="310"/>
                  </a:lnTo>
                  <a:lnTo>
                    <a:pt x="58" y="310"/>
                  </a:lnTo>
                  <a:lnTo>
                    <a:pt x="54" y="312"/>
                  </a:lnTo>
                  <a:lnTo>
                    <a:pt x="50" y="314"/>
                  </a:lnTo>
                  <a:lnTo>
                    <a:pt x="48" y="316"/>
                  </a:lnTo>
                  <a:lnTo>
                    <a:pt x="48" y="320"/>
                  </a:lnTo>
                  <a:lnTo>
                    <a:pt x="48" y="320"/>
                  </a:lnTo>
                  <a:lnTo>
                    <a:pt x="48" y="324"/>
                  </a:lnTo>
                  <a:lnTo>
                    <a:pt x="50" y="328"/>
                  </a:lnTo>
                  <a:lnTo>
                    <a:pt x="54" y="330"/>
                  </a:lnTo>
                  <a:lnTo>
                    <a:pt x="58" y="330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0" y="332"/>
                  </a:lnTo>
                  <a:lnTo>
                    <a:pt x="66" y="330"/>
                  </a:lnTo>
                  <a:lnTo>
                    <a:pt x="66" y="330"/>
                  </a:lnTo>
                  <a:close/>
                  <a:moveTo>
                    <a:pt x="316" y="234"/>
                  </a:moveTo>
                  <a:lnTo>
                    <a:pt x="316" y="234"/>
                  </a:lnTo>
                  <a:lnTo>
                    <a:pt x="320" y="232"/>
                  </a:lnTo>
                  <a:lnTo>
                    <a:pt x="322" y="228"/>
                  </a:lnTo>
                  <a:lnTo>
                    <a:pt x="324" y="226"/>
                  </a:lnTo>
                  <a:lnTo>
                    <a:pt x="324" y="222"/>
                  </a:lnTo>
                  <a:lnTo>
                    <a:pt x="324" y="222"/>
                  </a:lnTo>
                  <a:lnTo>
                    <a:pt x="322" y="212"/>
                  </a:lnTo>
                  <a:lnTo>
                    <a:pt x="322" y="212"/>
                  </a:lnTo>
                  <a:lnTo>
                    <a:pt x="320" y="202"/>
                  </a:lnTo>
                  <a:lnTo>
                    <a:pt x="320" y="202"/>
                  </a:lnTo>
                  <a:lnTo>
                    <a:pt x="318" y="198"/>
                  </a:lnTo>
                  <a:lnTo>
                    <a:pt x="316" y="196"/>
                  </a:lnTo>
                  <a:lnTo>
                    <a:pt x="312" y="194"/>
                  </a:lnTo>
                  <a:lnTo>
                    <a:pt x="308" y="194"/>
                  </a:lnTo>
                  <a:lnTo>
                    <a:pt x="308" y="194"/>
                  </a:lnTo>
                  <a:lnTo>
                    <a:pt x="306" y="196"/>
                  </a:lnTo>
                  <a:lnTo>
                    <a:pt x="302" y="198"/>
                  </a:lnTo>
                  <a:lnTo>
                    <a:pt x="300" y="202"/>
                  </a:lnTo>
                  <a:lnTo>
                    <a:pt x="300" y="206"/>
                  </a:lnTo>
                  <a:lnTo>
                    <a:pt x="300" y="206"/>
                  </a:lnTo>
                  <a:lnTo>
                    <a:pt x="302" y="214"/>
                  </a:lnTo>
                  <a:lnTo>
                    <a:pt x="302" y="214"/>
                  </a:lnTo>
                  <a:lnTo>
                    <a:pt x="304" y="226"/>
                  </a:lnTo>
                  <a:lnTo>
                    <a:pt x="304" y="226"/>
                  </a:lnTo>
                  <a:lnTo>
                    <a:pt x="306" y="228"/>
                  </a:lnTo>
                  <a:lnTo>
                    <a:pt x="308" y="232"/>
                  </a:lnTo>
                  <a:lnTo>
                    <a:pt x="314" y="234"/>
                  </a:lnTo>
                  <a:lnTo>
                    <a:pt x="314" y="234"/>
                  </a:lnTo>
                  <a:lnTo>
                    <a:pt x="316" y="234"/>
                  </a:lnTo>
                  <a:lnTo>
                    <a:pt x="316" y="234"/>
                  </a:lnTo>
                  <a:close/>
                  <a:moveTo>
                    <a:pt x="222" y="314"/>
                  </a:moveTo>
                  <a:lnTo>
                    <a:pt x="222" y="314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4"/>
                  </a:lnTo>
                  <a:lnTo>
                    <a:pt x="214" y="302"/>
                  </a:lnTo>
                  <a:lnTo>
                    <a:pt x="214" y="302"/>
                  </a:lnTo>
                  <a:lnTo>
                    <a:pt x="204" y="300"/>
                  </a:lnTo>
                  <a:lnTo>
                    <a:pt x="204" y="300"/>
                  </a:lnTo>
                  <a:lnTo>
                    <a:pt x="200" y="300"/>
                  </a:lnTo>
                  <a:lnTo>
                    <a:pt x="196" y="302"/>
                  </a:lnTo>
                  <a:lnTo>
                    <a:pt x="194" y="306"/>
                  </a:lnTo>
                  <a:lnTo>
                    <a:pt x="192" y="310"/>
                  </a:lnTo>
                  <a:lnTo>
                    <a:pt x="192" y="310"/>
                  </a:lnTo>
                  <a:lnTo>
                    <a:pt x="192" y="314"/>
                  </a:lnTo>
                  <a:lnTo>
                    <a:pt x="194" y="316"/>
                  </a:lnTo>
                  <a:lnTo>
                    <a:pt x="196" y="320"/>
                  </a:lnTo>
                  <a:lnTo>
                    <a:pt x="200" y="320"/>
                  </a:lnTo>
                  <a:lnTo>
                    <a:pt x="200" y="320"/>
                  </a:lnTo>
                  <a:lnTo>
                    <a:pt x="210" y="322"/>
                  </a:lnTo>
                  <a:lnTo>
                    <a:pt x="210" y="322"/>
                  </a:lnTo>
                  <a:lnTo>
                    <a:pt x="212" y="322"/>
                  </a:lnTo>
                  <a:lnTo>
                    <a:pt x="212" y="322"/>
                  </a:lnTo>
                  <a:lnTo>
                    <a:pt x="216" y="322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4"/>
                  </a:lnTo>
                  <a:lnTo>
                    <a:pt x="222" y="314"/>
                  </a:lnTo>
                  <a:close/>
                  <a:moveTo>
                    <a:pt x="276" y="322"/>
                  </a:moveTo>
                  <a:lnTo>
                    <a:pt x="276" y="322"/>
                  </a:lnTo>
                  <a:lnTo>
                    <a:pt x="276" y="318"/>
                  </a:lnTo>
                  <a:lnTo>
                    <a:pt x="274" y="314"/>
                  </a:lnTo>
                  <a:lnTo>
                    <a:pt x="270" y="312"/>
                  </a:lnTo>
                  <a:lnTo>
                    <a:pt x="266" y="312"/>
                  </a:lnTo>
                  <a:lnTo>
                    <a:pt x="266" y="312"/>
                  </a:lnTo>
                  <a:lnTo>
                    <a:pt x="260" y="310"/>
                  </a:lnTo>
                  <a:lnTo>
                    <a:pt x="260" y="310"/>
                  </a:lnTo>
                  <a:lnTo>
                    <a:pt x="252" y="310"/>
                  </a:lnTo>
                  <a:lnTo>
                    <a:pt x="252" y="310"/>
                  </a:lnTo>
                  <a:lnTo>
                    <a:pt x="244" y="308"/>
                  </a:lnTo>
                  <a:lnTo>
                    <a:pt x="244" y="308"/>
                  </a:lnTo>
                  <a:lnTo>
                    <a:pt x="240" y="308"/>
                  </a:lnTo>
                  <a:lnTo>
                    <a:pt x="236" y="310"/>
                  </a:lnTo>
                  <a:lnTo>
                    <a:pt x="234" y="312"/>
                  </a:lnTo>
                  <a:lnTo>
                    <a:pt x="232" y="316"/>
                  </a:lnTo>
                  <a:lnTo>
                    <a:pt x="232" y="316"/>
                  </a:lnTo>
                  <a:lnTo>
                    <a:pt x="232" y="320"/>
                  </a:lnTo>
                  <a:lnTo>
                    <a:pt x="234" y="324"/>
                  </a:lnTo>
                  <a:lnTo>
                    <a:pt x="236" y="326"/>
                  </a:lnTo>
                  <a:lnTo>
                    <a:pt x="240" y="328"/>
                  </a:lnTo>
                  <a:lnTo>
                    <a:pt x="240" y="328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58" y="330"/>
                  </a:lnTo>
                  <a:lnTo>
                    <a:pt x="258" y="330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70" y="330"/>
                  </a:lnTo>
                  <a:lnTo>
                    <a:pt x="274" y="328"/>
                  </a:lnTo>
                  <a:lnTo>
                    <a:pt x="276" y="326"/>
                  </a:lnTo>
                  <a:lnTo>
                    <a:pt x="276" y="322"/>
                  </a:lnTo>
                  <a:lnTo>
                    <a:pt x="276" y="322"/>
                  </a:lnTo>
                  <a:close/>
                  <a:moveTo>
                    <a:pt x="298" y="326"/>
                  </a:moveTo>
                  <a:lnTo>
                    <a:pt x="298" y="326"/>
                  </a:lnTo>
                  <a:lnTo>
                    <a:pt x="306" y="320"/>
                  </a:lnTo>
                  <a:lnTo>
                    <a:pt x="306" y="320"/>
                  </a:lnTo>
                  <a:lnTo>
                    <a:pt x="314" y="314"/>
                  </a:lnTo>
                  <a:lnTo>
                    <a:pt x="314" y="314"/>
                  </a:lnTo>
                  <a:lnTo>
                    <a:pt x="320" y="306"/>
                  </a:lnTo>
                  <a:lnTo>
                    <a:pt x="320" y="306"/>
                  </a:lnTo>
                  <a:lnTo>
                    <a:pt x="322" y="304"/>
                  </a:lnTo>
                  <a:lnTo>
                    <a:pt x="322" y="300"/>
                  </a:lnTo>
                  <a:lnTo>
                    <a:pt x="320" y="296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14" y="290"/>
                  </a:lnTo>
                  <a:lnTo>
                    <a:pt x="310" y="290"/>
                  </a:lnTo>
                  <a:lnTo>
                    <a:pt x="306" y="292"/>
                  </a:lnTo>
                  <a:lnTo>
                    <a:pt x="304" y="294"/>
                  </a:lnTo>
                  <a:lnTo>
                    <a:pt x="304" y="294"/>
                  </a:lnTo>
                  <a:lnTo>
                    <a:pt x="300" y="300"/>
                  </a:lnTo>
                  <a:lnTo>
                    <a:pt x="300" y="300"/>
                  </a:lnTo>
                  <a:lnTo>
                    <a:pt x="294" y="304"/>
                  </a:lnTo>
                  <a:lnTo>
                    <a:pt x="294" y="304"/>
                  </a:lnTo>
                  <a:lnTo>
                    <a:pt x="290" y="308"/>
                  </a:lnTo>
                  <a:lnTo>
                    <a:pt x="290" y="308"/>
                  </a:lnTo>
                  <a:lnTo>
                    <a:pt x="286" y="310"/>
                  </a:lnTo>
                  <a:lnTo>
                    <a:pt x="284" y="314"/>
                  </a:lnTo>
                  <a:lnTo>
                    <a:pt x="284" y="316"/>
                  </a:lnTo>
                  <a:lnTo>
                    <a:pt x="286" y="320"/>
                  </a:lnTo>
                  <a:lnTo>
                    <a:pt x="286" y="320"/>
                  </a:lnTo>
                  <a:lnTo>
                    <a:pt x="288" y="324"/>
                  </a:lnTo>
                  <a:lnTo>
                    <a:pt x="294" y="326"/>
                  </a:lnTo>
                  <a:lnTo>
                    <a:pt x="294" y="326"/>
                  </a:lnTo>
                  <a:lnTo>
                    <a:pt x="298" y="326"/>
                  </a:lnTo>
                  <a:lnTo>
                    <a:pt x="298" y="326"/>
                  </a:lnTo>
                  <a:close/>
                  <a:moveTo>
                    <a:pt x="330" y="274"/>
                  </a:moveTo>
                  <a:lnTo>
                    <a:pt x="330" y="274"/>
                  </a:lnTo>
                  <a:lnTo>
                    <a:pt x="330" y="266"/>
                  </a:lnTo>
                  <a:lnTo>
                    <a:pt x="330" y="266"/>
                  </a:lnTo>
                  <a:lnTo>
                    <a:pt x="330" y="258"/>
                  </a:lnTo>
                  <a:lnTo>
                    <a:pt x="330" y="258"/>
                  </a:lnTo>
                  <a:lnTo>
                    <a:pt x="328" y="248"/>
                  </a:lnTo>
                  <a:lnTo>
                    <a:pt x="328" y="248"/>
                  </a:lnTo>
                  <a:lnTo>
                    <a:pt x="328" y="246"/>
                  </a:lnTo>
                  <a:lnTo>
                    <a:pt x="324" y="242"/>
                  </a:lnTo>
                  <a:lnTo>
                    <a:pt x="322" y="240"/>
                  </a:lnTo>
                  <a:lnTo>
                    <a:pt x="318" y="240"/>
                  </a:lnTo>
                  <a:lnTo>
                    <a:pt x="318" y="240"/>
                  </a:lnTo>
                  <a:lnTo>
                    <a:pt x="314" y="242"/>
                  </a:lnTo>
                  <a:lnTo>
                    <a:pt x="310" y="244"/>
                  </a:lnTo>
                  <a:lnTo>
                    <a:pt x="310" y="248"/>
                  </a:lnTo>
                  <a:lnTo>
                    <a:pt x="310" y="252"/>
                  </a:lnTo>
                  <a:lnTo>
                    <a:pt x="310" y="252"/>
                  </a:lnTo>
                  <a:lnTo>
                    <a:pt x="310" y="260"/>
                  </a:lnTo>
                  <a:lnTo>
                    <a:pt x="310" y="260"/>
                  </a:lnTo>
                  <a:lnTo>
                    <a:pt x="310" y="268"/>
                  </a:lnTo>
                  <a:lnTo>
                    <a:pt x="310" y="268"/>
                  </a:lnTo>
                  <a:lnTo>
                    <a:pt x="312" y="274"/>
                  </a:lnTo>
                  <a:lnTo>
                    <a:pt x="312" y="274"/>
                  </a:lnTo>
                  <a:lnTo>
                    <a:pt x="312" y="278"/>
                  </a:lnTo>
                  <a:lnTo>
                    <a:pt x="314" y="280"/>
                  </a:lnTo>
                  <a:lnTo>
                    <a:pt x="316" y="282"/>
                  </a:lnTo>
                  <a:lnTo>
                    <a:pt x="320" y="284"/>
                  </a:lnTo>
                  <a:lnTo>
                    <a:pt x="320" y="284"/>
                  </a:lnTo>
                  <a:lnTo>
                    <a:pt x="322" y="284"/>
                  </a:lnTo>
                  <a:lnTo>
                    <a:pt x="322" y="284"/>
                  </a:lnTo>
                  <a:lnTo>
                    <a:pt x="324" y="284"/>
                  </a:lnTo>
                  <a:lnTo>
                    <a:pt x="328" y="282"/>
                  </a:lnTo>
                  <a:lnTo>
                    <a:pt x="330" y="278"/>
                  </a:lnTo>
                  <a:lnTo>
                    <a:pt x="330" y="274"/>
                  </a:lnTo>
                  <a:lnTo>
                    <a:pt x="330" y="274"/>
                  </a:lnTo>
                  <a:close/>
                  <a:moveTo>
                    <a:pt x="36" y="140"/>
                  </a:moveTo>
                  <a:lnTo>
                    <a:pt x="36" y="140"/>
                  </a:lnTo>
                  <a:lnTo>
                    <a:pt x="42" y="120"/>
                  </a:lnTo>
                  <a:lnTo>
                    <a:pt x="50" y="104"/>
                  </a:lnTo>
                  <a:lnTo>
                    <a:pt x="60" y="88"/>
                  </a:lnTo>
                  <a:lnTo>
                    <a:pt x="72" y="72"/>
                  </a:lnTo>
                  <a:lnTo>
                    <a:pt x="88" y="60"/>
                  </a:lnTo>
                  <a:lnTo>
                    <a:pt x="104" y="50"/>
                  </a:lnTo>
                  <a:lnTo>
                    <a:pt x="120" y="42"/>
                  </a:lnTo>
                  <a:lnTo>
                    <a:pt x="140" y="36"/>
                  </a:lnTo>
                  <a:lnTo>
                    <a:pt x="140" y="104"/>
                  </a:lnTo>
                  <a:lnTo>
                    <a:pt x="140" y="104"/>
                  </a:lnTo>
                  <a:lnTo>
                    <a:pt x="128" y="110"/>
                  </a:lnTo>
                  <a:lnTo>
                    <a:pt x="118" y="118"/>
                  </a:lnTo>
                  <a:lnTo>
                    <a:pt x="110" y="128"/>
                  </a:lnTo>
                  <a:lnTo>
                    <a:pt x="104" y="140"/>
                  </a:lnTo>
                  <a:lnTo>
                    <a:pt x="36" y="140"/>
                  </a:lnTo>
                  <a:close/>
                  <a:moveTo>
                    <a:pt x="192" y="104"/>
                  </a:moveTo>
                  <a:lnTo>
                    <a:pt x="192" y="104"/>
                  </a:lnTo>
                  <a:lnTo>
                    <a:pt x="204" y="110"/>
                  </a:lnTo>
                  <a:lnTo>
                    <a:pt x="214" y="118"/>
                  </a:lnTo>
                  <a:lnTo>
                    <a:pt x="222" y="128"/>
                  </a:lnTo>
                  <a:lnTo>
                    <a:pt x="228" y="140"/>
                  </a:lnTo>
                  <a:lnTo>
                    <a:pt x="296" y="140"/>
                  </a:lnTo>
                  <a:lnTo>
                    <a:pt x="296" y="140"/>
                  </a:lnTo>
                  <a:lnTo>
                    <a:pt x="290" y="120"/>
                  </a:lnTo>
                  <a:lnTo>
                    <a:pt x="282" y="104"/>
                  </a:lnTo>
                  <a:lnTo>
                    <a:pt x="272" y="88"/>
                  </a:lnTo>
                  <a:lnTo>
                    <a:pt x="260" y="72"/>
                  </a:lnTo>
                  <a:lnTo>
                    <a:pt x="244" y="60"/>
                  </a:lnTo>
                  <a:lnTo>
                    <a:pt x="228" y="50"/>
                  </a:lnTo>
                  <a:lnTo>
                    <a:pt x="212" y="42"/>
                  </a:lnTo>
                  <a:lnTo>
                    <a:pt x="192" y="36"/>
                  </a:lnTo>
                  <a:lnTo>
                    <a:pt x="192" y="104"/>
                  </a:lnTo>
                  <a:close/>
                  <a:moveTo>
                    <a:pt x="228" y="192"/>
                  </a:moveTo>
                  <a:lnTo>
                    <a:pt x="228" y="192"/>
                  </a:lnTo>
                  <a:lnTo>
                    <a:pt x="222" y="204"/>
                  </a:lnTo>
                  <a:lnTo>
                    <a:pt x="214" y="214"/>
                  </a:lnTo>
                  <a:lnTo>
                    <a:pt x="204" y="222"/>
                  </a:lnTo>
                  <a:lnTo>
                    <a:pt x="192" y="228"/>
                  </a:lnTo>
                  <a:lnTo>
                    <a:pt x="192" y="296"/>
                  </a:lnTo>
                  <a:lnTo>
                    <a:pt x="192" y="296"/>
                  </a:lnTo>
                  <a:lnTo>
                    <a:pt x="212" y="290"/>
                  </a:lnTo>
                  <a:lnTo>
                    <a:pt x="228" y="282"/>
                  </a:lnTo>
                  <a:lnTo>
                    <a:pt x="244" y="272"/>
                  </a:lnTo>
                  <a:lnTo>
                    <a:pt x="260" y="260"/>
                  </a:lnTo>
                  <a:lnTo>
                    <a:pt x="272" y="246"/>
                  </a:lnTo>
                  <a:lnTo>
                    <a:pt x="282" y="228"/>
                  </a:lnTo>
                  <a:lnTo>
                    <a:pt x="290" y="212"/>
                  </a:lnTo>
                  <a:lnTo>
                    <a:pt x="296" y="192"/>
                  </a:lnTo>
                  <a:lnTo>
                    <a:pt x="228" y="192"/>
                  </a:lnTo>
                  <a:close/>
                  <a:moveTo>
                    <a:pt x="140" y="228"/>
                  </a:moveTo>
                  <a:lnTo>
                    <a:pt x="140" y="228"/>
                  </a:lnTo>
                  <a:lnTo>
                    <a:pt x="128" y="222"/>
                  </a:lnTo>
                  <a:lnTo>
                    <a:pt x="118" y="214"/>
                  </a:lnTo>
                  <a:lnTo>
                    <a:pt x="110" y="204"/>
                  </a:lnTo>
                  <a:lnTo>
                    <a:pt x="104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42" y="212"/>
                  </a:lnTo>
                  <a:lnTo>
                    <a:pt x="50" y="228"/>
                  </a:lnTo>
                  <a:lnTo>
                    <a:pt x="60" y="244"/>
                  </a:lnTo>
                  <a:lnTo>
                    <a:pt x="72" y="260"/>
                  </a:lnTo>
                  <a:lnTo>
                    <a:pt x="88" y="272"/>
                  </a:lnTo>
                  <a:lnTo>
                    <a:pt x="104" y="282"/>
                  </a:lnTo>
                  <a:lnTo>
                    <a:pt x="120" y="290"/>
                  </a:lnTo>
                  <a:lnTo>
                    <a:pt x="140" y="296"/>
                  </a:lnTo>
                  <a:lnTo>
                    <a:pt x="140" y="2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1DE5087-6F21-4BEC-9F03-6DAA0089D9EA}"/>
              </a:ext>
            </a:extLst>
          </p:cNvPr>
          <p:cNvGrpSpPr/>
          <p:nvPr/>
        </p:nvGrpSpPr>
        <p:grpSpPr>
          <a:xfrm>
            <a:off x="1014887" y="4693010"/>
            <a:ext cx="360000" cy="360000"/>
            <a:chOff x="589752" y="2258092"/>
            <a:chExt cx="612000" cy="612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355E1310-F422-4D84-9F16-9987BDD145F3}"/>
                </a:ext>
              </a:extLst>
            </p:cNvPr>
            <p:cNvSpPr/>
            <p:nvPr/>
          </p:nvSpPr>
          <p:spPr bwMode="ltGray">
            <a:xfrm>
              <a:off x="589752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7" name="Freeform 4804">
              <a:extLst>
                <a:ext uri="{FF2B5EF4-FFF2-40B4-BE49-F238E27FC236}">
                  <a16:creationId xmlns:a16="http://schemas.microsoft.com/office/drawing/2014/main" xmlns="" id="{39BC77BA-338C-46B8-89CF-6011ED49C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14" y="2383746"/>
              <a:ext cx="418876" cy="421430"/>
            </a:xfrm>
            <a:custGeom>
              <a:avLst/>
              <a:gdLst>
                <a:gd name="T0" fmla="*/ 250 w 328"/>
                <a:gd name="T1" fmla="*/ 118 h 330"/>
                <a:gd name="T2" fmla="*/ 290 w 328"/>
                <a:gd name="T3" fmla="*/ 300 h 330"/>
                <a:gd name="T4" fmla="*/ 288 w 328"/>
                <a:gd name="T5" fmla="*/ 310 h 330"/>
                <a:gd name="T6" fmla="*/ 270 w 328"/>
                <a:gd name="T7" fmla="*/ 326 h 330"/>
                <a:gd name="T8" fmla="*/ 262 w 328"/>
                <a:gd name="T9" fmla="*/ 330 h 330"/>
                <a:gd name="T10" fmla="*/ 262 w 328"/>
                <a:gd name="T11" fmla="*/ 330 h 330"/>
                <a:gd name="T12" fmla="*/ 256 w 328"/>
                <a:gd name="T13" fmla="*/ 328 h 330"/>
                <a:gd name="T14" fmla="*/ 188 w 328"/>
                <a:gd name="T15" fmla="*/ 178 h 330"/>
                <a:gd name="T16" fmla="*/ 124 w 328"/>
                <a:gd name="T17" fmla="*/ 302 h 330"/>
                <a:gd name="T18" fmla="*/ 124 w 328"/>
                <a:gd name="T19" fmla="*/ 308 h 330"/>
                <a:gd name="T20" fmla="*/ 112 w 328"/>
                <a:gd name="T21" fmla="*/ 320 h 330"/>
                <a:gd name="T22" fmla="*/ 110 w 328"/>
                <a:gd name="T23" fmla="*/ 322 h 330"/>
                <a:gd name="T24" fmla="*/ 106 w 328"/>
                <a:gd name="T25" fmla="*/ 322 h 330"/>
                <a:gd name="T26" fmla="*/ 104 w 328"/>
                <a:gd name="T27" fmla="*/ 322 h 330"/>
                <a:gd name="T28" fmla="*/ 96 w 328"/>
                <a:gd name="T29" fmla="*/ 316 h 330"/>
                <a:gd name="T30" fmla="*/ 14 w 328"/>
                <a:gd name="T31" fmla="*/ 234 h 330"/>
                <a:gd name="T32" fmla="*/ 10 w 328"/>
                <a:gd name="T33" fmla="*/ 230 h 330"/>
                <a:gd name="T34" fmla="*/ 8 w 328"/>
                <a:gd name="T35" fmla="*/ 226 h 330"/>
                <a:gd name="T36" fmla="*/ 10 w 328"/>
                <a:gd name="T37" fmla="*/ 218 h 330"/>
                <a:gd name="T38" fmla="*/ 20 w 328"/>
                <a:gd name="T39" fmla="*/ 208 h 330"/>
                <a:gd name="T40" fmla="*/ 26 w 328"/>
                <a:gd name="T41" fmla="*/ 204 h 330"/>
                <a:gd name="T42" fmla="*/ 150 w 328"/>
                <a:gd name="T43" fmla="*/ 142 h 330"/>
                <a:gd name="T44" fmla="*/ 6 w 328"/>
                <a:gd name="T45" fmla="*/ 76 h 330"/>
                <a:gd name="T46" fmla="*/ 0 w 328"/>
                <a:gd name="T47" fmla="*/ 68 h 330"/>
                <a:gd name="T48" fmla="*/ 0 w 328"/>
                <a:gd name="T49" fmla="*/ 64 h 330"/>
                <a:gd name="T50" fmla="*/ 20 w 328"/>
                <a:gd name="T51" fmla="*/ 42 h 330"/>
                <a:gd name="T52" fmla="*/ 24 w 328"/>
                <a:gd name="T53" fmla="*/ 40 h 330"/>
                <a:gd name="T54" fmla="*/ 212 w 328"/>
                <a:gd name="T55" fmla="*/ 80 h 330"/>
                <a:gd name="T56" fmla="*/ 284 w 328"/>
                <a:gd name="T57" fmla="*/ 8 h 330"/>
                <a:gd name="T58" fmla="*/ 302 w 328"/>
                <a:gd name="T59" fmla="*/ 0 h 330"/>
                <a:gd name="T60" fmla="*/ 322 w 328"/>
                <a:gd name="T61" fmla="*/ 8 h 330"/>
                <a:gd name="T62" fmla="*/ 328 w 328"/>
                <a:gd name="T63" fmla="*/ 16 h 330"/>
                <a:gd name="T64" fmla="*/ 328 w 328"/>
                <a:gd name="T65" fmla="*/ 36 h 330"/>
                <a:gd name="T66" fmla="*/ 322 w 328"/>
                <a:gd name="T6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8" h="330">
                  <a:moveTo>
                    <a:pt x="322" y="46"/>
                  </a:moveTo>
                  <a:lnTo>
                    <a:pt x="250" y="118"/>
                  </a:lnTo>
                  <a:lnTo>
                    <a:pt x="290" y="300"/>
                  </a:lnTo>
                  <a:lnTo>
                    <a:pt x="290" y="300"/>
                  </a:lnTo>
                  <a:lnTo>
                    <a:pt x="290" y="304"/>
                  </a:lnTo>
                  <a:lnTo>
                    <a:pt x="288" y="310"/>
                  </a:lnTo>
                  <a:lnTo>
                    <a:pt x="270" y="326"/>
                  </a:lnTo>
                  <a:lnTo>
                    <a:pt x="270" y="326"/>
                  </a:lnTo>
                  <a:lnTo>
                    <a:pt x="266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56" y="328"/>
                  </a:lnTo>
                  <a:lnTo>
                    <a:pt x="254" y="324"/>
                  </a:lnTo>
                  <a:lnTo>
                    <a:pt x="188" y="178"/>
                  </a:lnTo>
                  <a:lnTo>
                    <a:pt x="122" y="246"/>
                  </a:lnTo>
                  <a:lnTo>
                    <a:pt x="124" y="302"/>
                  </a:lnTo>
                  <a:lnTo>
                    <a:pt x="124" y="302"/>
                  </a:lnTo>
                  <a:lnTo>
                    <a:pt x="124" y="308"/>
                  </a:lnTo>
                  <a:lnTo>
                    <a:pt x="122" y="310"/>
                  </a:lnTo>
                  <a:lnTo>
                    <a:pt x="112" y="320"/>
                  </a:lnTo>
                  <a:lnTo>
                    <a:pt x="112" y="320"/>
                  </a:lnTo>
                  <a:lnTo>
                    <a:pt x="110" y="322"/>
                  </a:lnTo>
                  <a:lnTo>
                    <a:pt x="106" y="322"/>
                  </a:lnTo>
                  <a:lnTo>
                    <a:pt x="106" y="322"/>
                  </a:lnTo>
                  <a:lnTo>
                    <a:pt x="104" y="322"/>
                  </a:lnTo>
                  <a:lnTo>
                    <a:pt x="104" y="322"/>
                  </a:lnTo>
                  <a:lnTo>
                    <a:pt x="98" y="320"/>
                  </a:lnTo>
                  <a:lnTo>
                    <a:pt x="96" y="316"/>
                  </a:lnTo>
                  <a:lnTo>
                    <a:pt x="74" y="256"/>
                  </a:lnTo>
                  <a:lnTo>
                    <a:pt x="14" y="234"/>
                  </a:lnTo>
                  <a:lnTo>
                    <a:pt x="14" y="234"/>
                  </a:lnTo>
                  <a:lnTo>
                    <a:pt x="10" y="230"/>
                  </a:lnTo>
                  <a:lnTo>
                    <a:pt x="8" y="226"/>
                  </a:lnTo>
                  <a:lnTo>
                    <a:pt x="8" y="226"/>
                  </a:lnTo>
                  <a:lnTo>
                    <a:pt x="8" y="222"/>
                  </a:lnTo>
                  <a:lnTo>
                    <a:pt x="10" y="218"/>
                  </a:lnTo>
                  <a:lnTo>
                    <a:pt x="20" y="208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6" y="204"/>
                  </a:lnTo>
                  <a:lnTo>
                    <a:pt x="84" y="208"/>
                  </a:lnTo>
                  <a:lnTo>
                    <a:pt x="150" y="142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2" y="6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40"/>
                  </a:lnTo>
                  <a:lnTo>
                    <a:pt x="30" y="40"/>
                  </a:lnTo>
                  <a:lnTo>
                    <a:pt x="212" y="80"/>
                  </a:lnTo>
                  <a:lnTo>
                    <a:pt x="284" y="8"/>
                  </a:lnTo>
                  <a:lnTo>
                    <a:pt x="284" y="8"/>
                  </a:lnTo>
                  <a:lnTo>
                    <a:pt x="294" y="2"/>
                  </a:lnTo>
                  <a:lnTo>
                    <a:pt x="302" y="0"/>
                  </a:lnTo>
                  <a:lnTo>
                    <a:pt x="312" y="2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8" y="16"/>
                  </a:lnTo>
                  <a:lnTo>
                    <a:pt x="328" y="26"/>
                  </a:lnTo>
                  <a:lnTo>
                    <a:pt x="328" y="36"/>
                  </a:lnTo>
                  <a:lnTo>
                    <a:pt x="322" y="46"/>
                  </a:lnTo>
                  <a:lnTo>
                    <a:pt x="322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60C5830-8BDB-43CE-A8BC-3D4DA73A0FCE}"/>
              </a:ext>
            </a:extLst>
          </p:cNvPr>
          <p:cNvGrpSpPr/>
          <p:nvPr/>
        </p:nvGrpSpPr>
        <p:grpSpPr>
          <a:xfrm>
            <a:off x="1024767" y="2518809"/>
            <a:ext cx="360000" cy="360000"/>
            <a:chOff x="3216946" y="5907019"/>
            <a:chExt cx="612000" cy="61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4F0F864A-D062-4816-BCF8-AD94895D4696}"/>
                </a:ext>
              </a:extLst>
            </p:cNvPr>
            <p:cNvSpPr/>
            <p:nvPr/>
          </p:nvSpPr>
          <p:spPr bwMode="ltGray">
            <a:xfrm>
              <a:off x="3216946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0" name="Freeform 4912">
              <a:extLst>
                <a:ext uri="{FF2B5EF4-FFF2-40B4-BE49-F238E27FC236}">
                  <a16:creationId xmlns:a16="http://schemas.microsoft.com/office/drawing/2014/main" xmlns="" id="{9E813342-418E-4BBF-9222-A1D82DB0E2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8956" y="6058947"/>
              <a:ext cx="387981" cy="337059"/>
            </a:xfrm>
            <a:custGeom>
              <a:avLst/>
              <a:gdLst>
                <a:gd name="T0" fmla="*/ 30 w 320"/>
                <a:gd name="T1" fmla="*/ 56 h 278"/>
                <a:gd name="T2" fmla="*/ 30 w 320"/>
                <a:gd name="T3" fmla="*/ 0 h 278"/>
                <a:gd name="T4" fmla="*/ 290 w 320"/>
                <a:gd name="T5" fmla="*/ 0 h 278"/>
                <a:gd name="T6" fmla="*/ 290 w 320"/>
                <a:gd name="T7" fmla="*/ 56 h 278"/>
                <a:gd name="T8" fmla="*/ 290 w 320"/>
                <a:gd name="T9" fmla="*/ 56 h 278"/>
                <a:gd name="T10" fmla="*/ 280 w 320"/>
                <a:gd name="T11" fmla="*/ 48 h 278"/>
                <a:gd name="T12" fmla="*/ 274 w 320"/>
                <a:gd name="T13" fmla="*/ 46 h 278"/>
                <a:gd name="T14" fmla="*/ 268 w 320"/>
                <a:gd name="T15" fmla="*/ 46 h 278"/>
                <a:gd name="T16" fmla="*/ 52 w 320"/>
                <a:gd name="T17" fmla="*/ 46 h 278"/>
                <a:gd name="T18" fmla="*/ 52 w 320"/>
                <a:gd name="T19" fmla="*/ 46 h 278"/>
                <a:gd name="T20" fmla="*/ 46 w 320"/>
                <a:gd name="T21" fmla="*/ 46 h 278"/>
                <a:gd name="T22" fmla="*/ 40 w 320"/>
                <a:gd name="T23" fmla="*/ 48 h 278"/>
                <a:gd name="T24" fmla="*/ 30 w 320"/>
                <a:gd name="T25" fmla="*/ 56 h 278"/>
                <a:gd name="T26" fmla="*/ 30 w 320"/>
                <a:gd name="T27" fmla="*/ 56 h 278"/>
                <a:gd name="T28" fmla="*/ 310 w 320"/>
                <a:gd name="T29" fmla="*/ 154 h 278"/>
                <a:gd name="T30" fmla="*/ 10 w 320"/>
                <a:gd name="T31" fmla="*/ 154 h 278"/>
                <a:gd name="T32" fmla="*/ 10 w 320"/>
                <a:gd name="T33" fmla="*/ 154 h 278"/>
                <a:gd name="T34" fmla="*/ 10 w 320"/>
                <a:gd name="T35" fmla="*/ 152 h 278"/>
                <a:gd name="T36" fmla="*/ 42 w 320"/>
                <a:gd name="T37" fmla="*/ 70 h 278"/>
                <a:gd name="T38" fmla="*/ 42 w 320"/>
                <a:gd name="T39" fmla="*/ 70 h 278"/>
                <a:gd name="T40" fmla="*/ 46 w 320"/>
                <a:gd name="T41" fmla="*/ 66 h 278"/>
                <a:gd name="T42" fmla="*/ 52 w 320"/>
                <a:gd name="T43" fmla="*/ 64 h 278"/>
                <a:gd name="T44" fmla="*/ 208 w 320"/>
                <a:gd name="T45" fmla="*/ 64 h 278"/>
                <a:gd name="T46" fmla="*/ 234 w 320"/>
                <a:gd name="T47" fmla="*/ 128 h 278"/>
                <a:gd name="T48" fmla="*/ 298 w 320"/>
                <a:gd name="T49" fmla="*/ 124 h 278"/>
                <a:gd name="T50" fmla="*/ 310 w 320"/>
                <a:gd name="T51" fmla="*/ 154 h 278"/>
                <a:gd name="T52" fmla="*/ 278 w 320"/>
                <a:gd name="T53" fmla="*/ 110 h 278"/>
                <a:gd name="T54" fmla="*/ 244 w 320"/>
                <a:gd name="T55" fmla="*/ 112 h 278"/>
                <a:gd name="T56" fmla="*/ 228 w 320"/>
                <a:gd name="T57" fmla="*/ 78 h 278"/>
                <a:gd name="T58" fmla="*/ 278 w 320"/>
                <a:gd name="T59" fmla="*/ 110 h 278"/>
                <a:gd name="T60" fmla="*/ 320 w 320"/>
                <a:gd name="T61" fmla="*/ 232 h 278"/>
                <a:gd name="T62" fmla="*/ 320 w 320"/>
                <a:gd name="T63" fmla="*/ 174 h 278"/>
                <a:gd name="T64" fmla="*/ 0 w 320"/>
                <a:gd name="T65" fmla="*/ 174 h 278"/>
                <a:gd name="T66" fmla="*/ 0 w 320"/>
                <a:gd name="T67" fmla="*/ 232 h 278"/>
                <a:gd name="T68" fmla="*/ 0 w 320"/>
                <a:gd name="T69" fmla="*/ 252 h 278"/>
                <a:gd name="T70" fmla="*/ 0 w 320"/>
                <a:gd name="T71" fmla="*/ 278 h 278"/>
                <a:gd name="T72" fmla="*/ 42 w 320"/>
                <a:gd name="T73" fmla="*/ 278 h 278"/>
                <a:gd name="T74" fmla="*/ 42 w 320"/>
                <a:gd name="T75" fmla="*/ 252 h 278"/>
                <a:gd name="T76" fmla="*/ 278 w 320"/>
                <a:gd name="T77" fmla="*/ 252 h 278"/>
                <a:gd name="T78" fmla="*/ 278 w 320"/>
                <a:gd name="T79" fmla="*/ 278 h 278"/>
                <a:gd name="T80" fmla="*/ 320 w 320"/>
                <a:gd name="T81" fmla="*/ 278 h 278"/>
                <a:gd name="T82" fmla="*/ 320 w 320"/>
                <a:gd name="T83" fmla="*/ 232 h 278"/>
                <a:gd name="T84" fmla="*/ 320 w 320"/>
                <a:gd name="T85" fmla="*/ 23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0" h="278">
                  <a:moveTo>
                    <a:pt x="30" y="56"/>
                  </a:moveTo>
                  <a:lnTo>
                    <a:pt x="30" y="0"/>
                  </a:lnTo>
                  <a:lnTo>
                    <a:pt x="290" y="0"/>
                  </a:lnTo>
                  <a:lnTo>
                    <a:pt x="290" y="56"/>
                  </a:lnTo>
                  <a:lnTo>
                    <a:pt x="290" y="56"/>
                  </a:lnTo>
                  <a:lnTo>
                    <a:pt x="280" y="48"/>
                  </a:lnTo>
                  <a:lnTo>
                    <a:pt x="274" y="46"/>
                  </a:lnTo>
                  <a:lnTo>
                    <a:pt x="268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46" y="46"/>
                  </a:lnTo>
                  <a:lnTo>
                    <a:pt x="40" y="48"/>
                  </a:lnTo>
                  <a:lnTo>
                    <a:pt x="30" y="56"/>
                  </a:lnTo>
                  <a:lnTo>
                    <a:pt x="30" y="56"/>
                  </a:lnTo>
                  <a:close/>
                  <a:moveTo>
                    <a:pt x="310" y="154"/>
                  </a:moveTo>
                  <a:lnTo>
                    <a:pt x="10" y="154"/>
                  </a:lnTo>
                  <a:lnTo>
                    <a:pt x="10" y="154"/>
                  </a:lnTo>
                  <a:lnTo>
                    <a:pt x="10" y="15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6" y="66"/>
                  </a:lnTo>
                  <a:lnTo>
                    <a:pt x="52" y="64"/>
                  </a:lnTo>
                  <a:lnTo>
                    <a:pt x="208" y="64"/>
                  </a:lnTo>
                  <a:lnTo>
                    <a:pt x="234" y="128"/>
                  </a:lnTo>
                  <a:lnTo>
                    <a:pt x="298" y="124"/>
                  </a:lnTo>
                  <a:lnTo>
                    <a:pt x="310" y="154"/>
                  </a:lnTo>
                  <a:close/>
                  <a:moveTo>
                    <a:pt x="278" y="110"/>
                  </a:moveTo>
                  <a:lnTo>
                    <a:pt x="244" y="112"/>
                  </a:lnTo>
                  <a:lnTo>
                    <a:pt x="228" y="78"/>
                  </a:lnTo>
                  <a:lnTo>
                    <a:pt x="278" y="110"/>
                  </a:lnTo>
                  <a:close/>
                  <a:moveTo>
                    <a:pt x="320" y="232"/>
                  </a:moveTo>
                  <a:lnTo>
                    <a:pt x="320" y="174"/>
                  </a:lnTo>
                  <a:lnTo>
                    <a:pt x="0" y="174"/>
                  </a:lnTo>
                  <a:lnTo>
                    <a:pt x="0" y="232"/>
                  </a:lnTo>
                  <a:lnTo>
                    <a:pt x="0" y="252"/>
                  </a:lnTo>
                  <a:lnTo>
                    <a:pt x="0" y="278"/>
                  </a:lnTo>
                  <a:lnTo>
                    <a:pt x="42" y="278"/>
                  </a:lnTo>
                  <a:lnTo>
                    <a:pt x="42" y="252"/>
                  </a:lnTo>
                  <a:lnTo>
                    <a:pt x="278" y="252"/>
                  </a:lnTo>
                  <a:lnTo>
                    <a:pt x="278" y="278"/>
                  </a:lnTo>
                  <a:lnTo>
                    <a:pt x="320" y="278"/>
                  </a:lnTo>
                  <a:lnTo>
                    <a:pt x="320" y="232"/>
                  </a:lnTo>
                  <a:lnTo>
                    <a:pt x="320" y="2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F5E8FDD-107F-4531-B200-76E387FA8650}"/>
              </a:ext>
            </a:extLst>
          </p:cNvPr>
          <p:cNvGrpSpPr/>
          <p:nvPr/>
        </p:nvGrpSpPr>
        <p:grpSpPr>
          <a:xfrm>
            <a:off x="1012879" y="3027761"/>
            <a:ext cx="360000" cy="360000"/>
            <a:chOff x="5841085" y="2258092"/>
            <a:chExt cx="612000" cy="612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A92AB721-3550-4172-9DC3-9BD2FECA3BB1}"/>
                </a:ext>
              </a:extLst>
            </p:cNvPr>
            <p:cNvSpPr/>
            <p:nvPr/>
          </p:nvSpPr>
          <p:spPr bwMode="ltGray">
            <a:xfrm>
              <a:off x="5841085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3" name="Freeform 5015">
              <a:extLst>
                <a:ext uri="{FF2B5EF4-FFF2-40B4-BE49-F238E27FC236}">
                  <a16:creationId xmlns:a16="http://schemas.microsoft.com/office/drawing/2014/main" xmlns="" id="{56C61AA5-D79D-43A5-8A61-C79F54B0EF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7786" y="2349133"/>
              <a:ext cx="309759" cy="438019"/>
            </a:xfrm>
            <a:custGeom>
              <a:avLst/>
              <a:gdLst>
                <a:gd name="T0" fmla="*/ 70 w 256"/>
                <a:gd name="T1" fmla="*/ 340 h 362"/>
                <a:gd name="T2" fmla="*/ 56 w 256"/>
                <a:gd name="T3" fmla="*/ 360 h 362"/>
                <a:gd name="T4" fmla="*/ 40 w 256"/>
                <a:gd name="T5" fmla="*/ 360 h 362"/>
                <a:gd name="T6" fmla="*/ 26 w 256"/>
                <a:gd name="T7" fmla="*/ 340 h 362"/>
                <a:gd name="T8" fmla="*/ 186 w 256"/>
                <a:gd name="T9" fmla="*/ 316 h 362"/>
                <a:gd name="T10" fmla="*/ 188 w 256"/>
                <a:gd name="T11" fmla="*/ 350 h 362"/>
                <a:gd name="T12" fmla="*/ 208 w 256"/>
                <a:gd name="T13" fmla="*/ 362 h 362"/>
                <a:gd name="T14" fmla="*/ 224 w 256"/>
                <a:gd name="T15" fmla="*/ 356 h 362"/>
                <a:gd name="T16" fmla="*/ 230 w 256"/>
                <a:gd name="T17" fmla="*/ 316 h 362"/>
                <a:gd name="T18" fmla="*/ 256 w 256"/>
                <a:gd name="T19" fmla="*/ 288 h 362"/>
                <a:gd name="T20" fmla="*/ 252 w 256"/>
                <a:gd name="T21" fmla="*/ 298 h 362"/>
                <a:gd name="T22" fmla="*/ 16 w 256"/>
                <a:gd name="T23" fmla="*/ 304 h 362"/>
                <a:gd name="T24" fmla="*/ 4 w 256"/>
                <a:gd name="T25" fmla="*/ 298 h 362"/>
                <a:gd name="T26" fmla="*/ 0 w 256"/>
                <a:gd name="T27" fmla="*/ 68 h 362"/>
                <a:gd name="T28" fmla="*/ 0 w 256"/>
                <a:gd name="T29" fmla="*/ 66 h 362"/>
                <a:gd name="T30" fmla="*/ 0 w 256"/>
                <a:gd name="T31" fmla="*/ 62 h 362"/>
                <a:gd name="T32" fmla="*/ 0 w 256"/>
                <a:gd name="T33" fmla="*/ 62 h 362"/>
                <a:gd name="T34" fmla="*/ 22 w 256"/>
                <a:gd name="T35" fmla="*/ 10 h 362"/>
                <a:gd name="T36" fmla="*/ 28 w 256"/>
                <a:gd name="T37" fmla="*/ 2 h 362"/>
                <a:gd name="T38" fmla="*/ 220 w 256"/>
                <a:gd name="T39" fmla="*/ 0 h 362"/>
                <a:gd name="T40" fmla="*/ 228 w 256"/>
                <a:gd name="T41" fmla="*/ 2 h 362"/>
                <a:gd name="T42" fmla="*/ 256 w 256"/>
                <a:gd name="T43" fmla="*/ 62 h 362"/>
                <a:gd name="T44" fmla="*/ 256 w 256"/>
                <a:gd name="T45" fmla="*/ 62 h 362"/>
                <a:gd name="T46" fmla="*/ 256 w 256"/>
                <a:gd name="T47" fmla="*/ 62 h 362"/>
                <a:gd name="T48" fmla="*/ 256 w 256"/>
                <a:gd name="T49" fmla="*/ 66 h 362"/>
                <a:gd name="T50" fmla="*/ 256 w 256"/>
                <a:gd name="T51" fmla="*/ 68 h 362"/>
                <a:gd name="T52" fmla="*/ 62 w 256"/>
                <a:gd name="T53" fmla="*/ 250 h 362"/>
                <a:gd name="T54" fmla="*/ 52 w 256"/>
                <a:gd name="T55" fmla="*/ 240 h 362"/>
                <a:gd name="T56" fmla="*/ 32 w 256"/>
                <a:gd name="T57" fmla="*/ 244 h 362"/>
                <a:gd name="T58" fmla="*/ 26 w 256"/>
                <a:gd name="T59" fmla="*/ 258 h 362"/>
                <a:gd name="T60" fmla="*/ 32 w 256"/>
                <a:gd name="T61" fmla="*/ 270 h 362"/>
                <a:gd name="T62" fmla="*/ 44 w 256"/>
                <a:gd name="T63" fmla="*/ 276 h 362"/>
                <a:gd name="T64" fmla="*/ 58 w 256"/>
                <a:gd name="T65" fmla="*/ 270 h 362"/>
                <a:gd name="T66" fmla="*/ 62 w 256"/>
                <a:gd name="T67" fmla="*/ 258 h 362"/>
                <a:gd name="T68" fmla="*/ 128 w 256"/>
                <a:gd name="T69" fmla="*/ 228 h 362"/>
                <a:gd name="T70" fmla="*/ 186 w 256"/>
                <a:gd name="T71" fmla="*/ 222 h 362"/>
                <a:gd name="T72" fmla="*/ 228 w 256"/>
                <a:gd name="T73" fmla="*/ 204 h 362"/>
                <a:gd name="T74" fmla="*/ 228 w 256"/>
                <a:gd name="T75" fmla="*/ 72 h 362"/>
                <a:gd name="T76" fmla="*/ 212 w 256"/>
                <a:gd name="T77" fmla="*/ 30 h 362"/>
                <a:gd name="T78" fmla="*/ 52 w 256"/>
                <a:gd name="T79" fmla="*/ 22 h 362"/>
                <a:gd name="T80" fmla="*/ 44 w 256"/>
                <a:gd name="T81" fmla="*/ 30 h 362"/>
                <a:gd name="T82" fmla="*/ 28 w 256"/>
                <a:gd name="T83" fmla="*/ 72 h 362"/>
                <a:gd name="T84" fmla="*/ 28 w 256"/>
                <a:gd name="T85" fmla="*/ 204 h 362"/>
                <a:gd name="T86" fmla="*/ 70 w 256"/>
                <a:gd name="T87" fmla="*/ 222 h 362"/>
                <a:gd name="T88" fmla="*/ 128 w 256"/>
                <a:gd name="T89" fmla="*/ 228 h 362"/>
                <a:gd name="T90" fmla="*/ 230 w 256"/>
                <a:gd name="T91" fmla="*/ 258 h 362"/>
                <a:gd name="T92" fmla="*/ 224 w 256"/>
                <a:gd name="T93" fmla="*/ 244 h 362"/>
                <a:gd name="T94" fmla="*/ 204 w 256"/>
                <a:gd name="T95" fmla="*/ 240 h 362"/>
                <a:gd name="T96" fmla="*/ 194 w 256"/>
                <a:gd name="T97" fmla="*/ 250 h 362"/>
                <a:gd name="T98" fmla="*/ 194 w 256"/>
                <a:gd name="T99" fmla="*/ 264 h 362"/>
                <a:gd name="T100" fmla="*/ 204 w 256"/>
                <a:gd name="T101" fmla="*/ 274 h 362"/>
                <a:gd name="T102" fmla="*/ 218 w 256"/>
                <a:gd name="T103" fmla="*/ 274 h 362"/>
                <a:gd name="T104" fmla="*/ 228 w 256"/>
                <a:gd name="T105" fmla="*/ 264 h 362"/>
                <a:gd name="T106" fmla="*/ 200 w 256"/>
                <a:gd name="T107" fmla="*/ 54 h 362"/>
                <a:gd name="T108" fmla="*/ 196 w 256"/>
                <a:gd name="T109" fmla="*/ 44 h 362"/>
                <a:gd name="T110" fmla="*/ 70 w 256"/>
                <a:gd name="T111" fmla="*/ 40 h 362"/>
                <a:gd name="T112" fmla="*/ 60 w 256"/>
                <a:gd name="T113" fmla="*/ 44 h 362"/>
                <a:gd name="T114" fmla="*/ 56 w 256"/>
                <a:gd name="T115" fmla="*/ 54 h 362"/>
                <a:gd name="T116" fmla="*/ 64 w 256"/>
                <a:gd name="T117" fmla="*/ 68 h 362"/>
                <a:gd name="T118" fmla="*/ 186 w 256"/>
                <a:gd name="T119" fmla="*/ 68 h 362"/>
                <a:gd name="T120" fmla="*/ 198 w 256"/>
                <a:gd name="T121" fmla="*/ 6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6" h="362">
                  <a:moveTo>
                    <a:pt x="70" y="316"/>
                  </a:moveTo>
                  <a:lnTo>
                    <a:pt x="70" y="340"/>
                  </a:lnTo>
                  <a:lnTo>
                    <a:pt x="70" y="340"/>
                  </a:lnTo>
                  <a:lnTo>
                    <a:pt x="68" y="350"/>
                  </a:lnTo>
                  <a:lnTo>
                    <a:pt x="64" y="356"/>
                  </a:lnTo>
                  <a:lnTo>
                    <a:pt x="56" y="360"/>
                  </a:lnTo>
                  <a:lnTo>
                    <a:pt x="48" y="362"/>
                  </a:lnTo>
                  <a:lnTo>
                    <a:pt x="48" y="362"/>
                  </a:lnTo>
                  <a:lnTo>
                    <a:pt x="40" y="360"/>
                  </a:lnTo>
                  <a:lnTo>
                    <a:pt x="32" y="356"/>
                  </a:lnTo>
                  <a:lnTo>
                    <a:pt x="28" y="350"/>
                  </a:lnTo>
                  <a:lnTo>
                    <a:pt x="26" y="340"/>
                  </a:lnTo>
                  <a:lnTo>
                    <a:pt x="26" y="316"/>
                  </a:lnTo>
                  <a:lnTo>
                    <a:pt x="70" y="316"/>
                  </a:lnTo>
                  <a:close/>
                  <a:moveTo>
                    <a:pt x="186" y="316"/>
                  </a:moveTo>
                  <a:lnTo>
                    <a:pt x="186" y="340"/>
                  </a:lnTo>
                  <a:lnTo>
                    <a:pt x="186" y="340"/>
                  </a:lnTo>
                  <a:lnTo>
                    <a:pt x="188" y="350"/>
                  </a:lnTo>
                  <a:lnTo>
                    <a:pt x="192" y="356"/>
                  </a:lnTo>
                  <a:lnTo>
                    <a:pt x="200" y="360"/>
                  </a:lnTo>
                  <a:lnTo>
                    <a:pt x="208" y="362"/>
                  </a:lnTo>
                  <a:lnTo>
                    <a:pt x="208" y="362"/>
                  </a:lnTo>
                  <a:lnTo>
                    <a:pt x="216" y="360"/>
                  </a:lnTo>
                  <a:lnTo>
                    <a:pt x="224" y="356"/>
                  </a:lnTo>
                  <a:lnTo>
                    <a:pt x="228" y="350"/>
                  </a:lnTo>
                  <a:lnTo>
                    <a:pt x="230" y="340"/>
                  </a:lnTo>
                  <a:lnTo>
                    <a:pt x="230" y="316"/>
                  </a:lnTo>
                  <a:lnTo>
                    <a:pt x="186" y="316"/>
                  </a:lnTo>
                  <a:close/>
                  <a:moveTo>
                    <a:pt x="256" y="68"/>
                  </a:moveTo>
                  <a:lnTo>
                    <a:pt x="256" y="288"/>
                  </a:lnTo>
                  <a:lnTo>
                    <a:pt x="256" y="288"/>
                  </a:lnTo>
                  <a:lnTo>
                    <a:pt x="256" y="294"/>
                  </a:lnTo>
                  <a:lnTo>
                    <a:pt x="252" y="298"/>
                  </a:lnTo>
                  <a:lnTo>
                    <a:pt x="246" y="302"/>
                  </a:lnTo>
                  <a:lnTo>
                    <a:pt x="240" y="304"/>
                  </a:lnTo>
                  <a:lnTo>
                    <a:pt x="16" y="304"/>
                  </a:lnTo>
                  <a:lnTo>
                    <a:pt x="16" y="304"/>
                  </a:lnTo>
                  <a:lnTo>
                    <a:pt x="10" y="302"/>
                  </a:lnTo>
                  <a:lnTo>
                    <a:pt x="4" y="298"/>
                  </a:lnTo>
                  <a:lnTo>
                    <a:pt x="0" y="294"/>
                  </a:lnTo>
                  <a:lnTo>
                    <a:pt x="0" y="28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4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28" y="2"/>
                  </a:lnTo>
                  <a:lnTo>
                    <a:pt x="232" y="6"/>
                  </a:lnTo>
                  <a:lnTo>
                    <a:pt x="234" y="10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56" y="68"/>
                  </a:lnTo>
                  <a:lnTo>
                    <a:pt x="256" y="68"/>
                  </a:lnTo>
                  <a:close/>
                  <a:moveTo>
                    <a:pt x="62" y="258"/>
                  </a:moveTo>
                  <a:lnTo>
                    <a:pt x="62" y="258"/>
                  </a:lnTo>
                  <a:lnTo>
                    <a:pt x="62" y="250"/>
                  </a:lnTo>
                  <a:lnTo>
                    <a:pt x="58" y="244"/>
                  </a:lnTo>
                  <a:lnTo>
                    <a:pt x="58" y="244"/>
                  </a:lnTo>
                  <a:lnTo>
                    <a:pt x="52" y="240"/>
                  </a:lnTo>
                  <a:lnTo>
                    <a:pt x="44" y="240"/>
                  </a:lnTo>
                  <a:lnTo>
                    <a:pt x="38" y="240"/>
                  </a:lnTo>
                  <a:lnTo>
                    <a:pt x="32" y="244"/>
                  </a:lnTo>
                  <a:lnTo>
                    <a:pt x="32" y="244"/>
                  </a:lnTo>
                  <a:lnTo>
                    <a:pt x="28" y="250"/>
                  </a:lnTo>
                  <a:lnTo>
                    <a:pt x="26" y="258"/>
                  </a:lnTo>
                  <a:lnTo>
                    <a:pt x="26" y="258"/>
                  </a:lnTo>
                  <a:lnTo>
                    <a:pt x="28" y="264"/>
                  </a:lnTo>
                  <a:lnTo>
                    <a:pt x="32" y="270"/>
                  </a:lnTo>
                  <a:lnTo>
                    <a:pt x="32" y="270"/>
                  </a:lnTo>
                  <a:lnTo>
                    <a:pt x="38" y="274"/>
                  </a:lnTo>
                  <a:lnTo>
                    <a:pt x="44" y="276"/>
                  </a:lnTo>
                  <a:lnTo>
                    <a:pt x="44" y="276"/>
                  </a:lnTo>
                  <a:lnTo>
                    <a:pt x="52" y="274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62" y="264"/>
                  </a:lnTo>
                  <a:lnTo>
                    <a:pt x="62" y="258"/>
                  </a:lnTo>
                  <a:lnTo>
                    <a:pt x="62" y="258"/>
                  </a:lnTo>
                  <a:close/>
                  <a:moveTo>
                    <a:pt x="128" y="228"/>
                  </a:moveTo>
                  <a:lnTo>
                    <a:pt x="128" y="228"/>
                  </a:lnTo>
                  <a:lnTo>
                    <a:pt x="148" y="228"/>
                  </a:lnTo>
                  <a:lnTo>
                    <a:pt x="168" y="226"/>
                  </a:lnTo>
                  <a:lnTo>
                    <a:pt x="186" y="222"/>
                  </a:lnTo>
                  <a:lnTo>
                    <a:pt x="200" y="216"/>
                  </a:lnTo>
                  <a:lnTo>
                    <a:pt x="220" y="208"/>
                  </a:lnTo>
                  <a:lnTo>
                    <a:pt x="228" y="204"/>
                  </a:lnTo>
                  <a:lnTo>
                    <a:pt x="228" y="72"/>
                  </a:lnTo>
                  <a:lnTo>
                    <a:pt x="228" y="72"/>
                  </a:lnTo>
                  <a:lnTo>
                    <a:pt x="228" y="72"/>
                  </a:lnTo>
                  <a:lnTo>
                    <a:pt x="228" y="70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04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6" y="24"/>
                  </a:lnTo>
                  <a:lnTo>
                    <a:pt x="44" y="30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204"/>
                  </a:lnTo>
                  <a:lnTo>
                    <a:pt x="28" y="204"/>
                  </a:lnTo>
                  <a:lnTo>
                    <a:pt x="36" y="208"/>
                  </a:lnTo>
                  <a:lnTo>
                    <a:pt x="56" y="216"/>
                  </a:lnTo>
                  <a:lnTo>
                    <a:pt x="70" y="222"/>
                  </a:lnTo>
                  <a:lnTo>
                    <a:pt x="88" y="226"/>
                  </a:lnTo>
                  <a:lnTo>
                    <a:pt x="108" y="228"/>
                  </a:lnTo>
                  <a:lnTo>
                    <a:pt x="128" y="228"/>
                  </a:lnTo>
                  <a:lnTo>
                    <a:pt x="128" y="228"/>
                  </a:lnTo>
                  <a:close/>
                  <a:moveTo>
                    <a:pt x="230" y="258"/>
                  </a:moveTo>
                  <a:lnTo>
                    <a:pt x="230" y="258"/>
                  </a:lnTo>
                  <a:lnTo>
                    <a:pt x="228" y="250"/>
                  </a:lnTo>
                  <a:lnTo>
                    <a:pt x="224" y="244"/>
                  </a:lnTo>
                  <a:lnTo>
                    <a:pt x="224" y="244"/>
                  </a:lnTo>
                  <a:lnTo>
                    <a:pt x="218" y="240"/>
                  </a:lnTo>
                  <a:lnTo>
                    <a:pt x="212" y="240"/>
                  </a:lnTo>
                  <a:lnTo>
                    <a:pt x="204" y="240"/>
                  </a:lnTo>
                  <a:lnTo>
                    <a:pt x="198" y="244"/>
                  </a:lnTo>
                  <a:lnTo>
                    <a:pt x="198" y="244"/>
                  </a:lnTo>
                  <a:lnTo>
                    <a:pt x="194" y="250"/>
                  </a:lnTo>
                  <a:lnTo>
                    <a:pt x="194" y="258"/>
                  </a:lnTo>
                  <a:lnTo>
                    <a:pt x="194" y="258"/>
                  </a:lnTo>
                  <a:lnTo>
                    <a:pt x="194" y="264"/>
                  </a:lnTo>
                  <a:lnTo>
                    <a:pt x="198" y="270"/>
                  </a:lnTo>
                  <a:lnTo>
                    <a:pt x="198" y="270"/>
                  </a:lnTo>
                  <a:lnTo>
                    <a:pt x="204" y="274"/>
                  </a:lnTo>
                  <a:lnTo>
                    <a:pt x="212" y="276"/>
                  </a:lnTo>
                  <a:lnTo>
                    <a:pt x="212" y="276"/>
                  </a:lnTo>
                  <a:lnTo>
                    <a:pt x="218" y="274"/>
                  </a:lnTo>
                  <a:lnTo>
                    <a:pt x="224" y="270"/>
                  </a:lnTo>
                  <a:lnTo>
                    <a:pt x="224" y="270"/>
                  </a:lnTo>
                  <a:lnTo>
                    <a:pt x="228" y="264"/>
                  </a:lnTo>
                  <a:lnTo>
                    <a:pt x="230" y="258"/>
                  </a:lnTo>
                  <a:lnTo>
                    <a:pt x="230" y="258"/>
                  </a:lnTo>
                  <a:close/>
                  <a:moveTo>
                    <a:pt x="200" y="54"/>
                  </a:moveTo>
                  <a:lnTo>
                    <a:pt x="200" y="54"/>
                  </a:lnTo>
                  <a:lnTo>
                    <a:pt x="198" y="48"/>
                  </a:lnTo>
                  <a:lnTo>
                    <a:pt x="196" y="44"/>
                  </a:lnTo>
                  <a:lnTo>
                    <a:pt x="192" y="42"/>
                  </a:lnTo>
                  <a:lnTo>
                    <a:pt x="186" y="40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64" y="42"/>
                  </a:lnTo>
                  <a:lnTo>
                    <a:pt x="60" y="44"/>
                  </a:lnTo>
                  <a:lnTo>
                    <a:pt x="58" y="48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8" y="60"/>
                  </a:lnTo>
                  <a:lnTo>
                    <a:pt x="60" y="64"/>
                  </a:lnTo>
                  <a:lnTo>
                    <a:pt x="64" y="68"/>
                  </a:lnTo>
                  <a:lnTo>
                    <a:pt x="70" y="68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92" y="68"/>
                  </a:lnTo>
                  <a:lnTo>
                    <a:pt x="196" y="64"/>
                  </a:lnTo>
                  <a:lnTo>
                    <a:pt x="198" y="60"/>
                  </a:lnTo>
                  <a:lnTo>
                    <a:pt x="200" y="54"/>
                  </a:lnTo>
                  <a:lnTo>
                    <a:pt x="200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5F48A79-90BC-40B0-87EF-09943A21A724}"/>
              </a:ext>
            </a:extLst>
          </p:cNvPr>
          <p:cNvGrpSpPr/>
          <p:nvPr/>
        </p:nvGrpSpPr>
        <p:grpSpPr>
          <a:xfrm>
            <a:off x="1012879" y="3534817"/>
            <a:ext cx="360000" cy="360000"/>
            <a:chOff x="7573215" y="5907019"/>
            <a:chExt cx="612000" cy="612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B2A8A9CB-6832-4D64-AB80-9E2CC6B6C1A0}"/>
                </a:ext>
              </a:extLst>
            </p:cNvPr>
            <p:cNvSpPr/>
            <p:nvPr/>
          </p:nvSpPr>
          <p:spPr bwMode="ltGray">
            <a:xfrm>
              <a:off x="7573215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6" name="Freeform 4952">
              <a:extLst>
                <a:ext uri="{FF2B5EF4-FFF2-40B4-BE49-F238E27FC236}">
                  <a16:creationId xmlns:a16="http://schemas.microsoft.com/office/drawing/2014/main" xmlns="" id="{8E91FAE8-88B2-47E8-ABF3-F0138044FD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8720" y="6043707"/>
              <a:ext cx="440990" cy="331954"/>
            </a:xfrm>
            <a:custGeom>
              <a:avLst/>
              <a:gdLst>
                <a:gd name="T0" fmla="*/ 332 w 364"/>
                <a:gd name="T1" fmla="*/ 64 h 274"/>
                <a:gd name="T2" fmla="*/ 286 w 364"/>
                <a:gd name="T3" fmla="*/ 8 h 274"/>
                <a:gd name="T4" fmla="*/ 264 w 364"/>
                <a:gd name="T5" fmla="*/ 2 h 274"/>
                <a:gd name="T6" fmla="*/ 182 w 364"/>
                <a:gd name="T7" fmla="*/ 0 h 274"/>
                <a:gd name="T8" fmla="*/ 86 w 364"/>
                <a:gd name="T9" fmla="*/ 4 h 274"/>
                <a:gd name="T10" fmla="*/ 66 w 364"/>
                <a:gd name="T11" fmla="*/ 18 h 274"/>
                <a:gd name="T12" fmla="*/ 32 w 364"/>
                <a:gd name="T13" fmla="*/ 64 h 274"/>
                <a:gd name="T14" fmla="*/ 8 w 364"/>
                <a:gd name="T15" fmla="*/ 110 h 274"/>
                <a:gd name="T16" fmla="*/ 0 w 364"/>
                <a:gd name="T17" fmla="*/ 172 h 274"/>
                <a:gd name="T18" fmla="*/ 6 w 364"/>
                <a:gd name="T19" fmla="*/ 228 h 274"/>
                <a:gd name="T20" fmla="*/ 10 w 364"/>
                <a:gd name="T21" fmla="*/ 262 h 274"/>
                <a:gd name="T22" fmla="*/ 18 w 364"/>
                <a:gd name="T23" fmla="*/ 274 h 274"/>
                <a:gd name="T24" fmla="*/ 54 w 364"/>
                <a:gd name="T25" fmla="*/ 274 h 274"/>
                <a:gd name="T26" fmla="*/ 60 w 364"/>
                <a:gd name="T27" fmla="*/ 238 h 274"/>
                <a:gd name="T28" fmla="*/ 304 w 364"/>
                <a:gd name="T29" fmla="*/ 262 h 274"/>
                <a:gd name="T30" fmla="*/ 316 w 364"/>
                <a:gd name="T31" fmla="*/ 274 h 274"/>
                <a:gd name="T32" fmla="*/ 350 w 364"/>
                <a:gd name="T33" fmla="*/ 270 h 274"/>
                <a:gd name="T34" fmla="*/ 354 w 364"/>
                <a:gd name="T35" fmla="*/ 236 h 274"/>
                <a:gd name="T36" fmla="*/ 362 w 364"/>
                <a:gd name="T37" fmla="*/ 212 h 274"/>
                <a:gd name="T38" fmla="*/ 364 w 364"/>
                <a:gd name="T39" fmla="*/ 152 h 274"/>
                <a:gd name="T40" fmla="*/ 348 w 364"/>
                <a:gd name="T41" fmla="*/ 90 h 274"/>
                <a:gd name="T42" fmla="*/ 86 w 364"/>
                <a:gd name="T43" fmla="*/ 18 h 274"/>
                <a:gd name="T44" fmla="*/ 182 w 364"/>
                <a:gd name="T45" fmla="*/ 14 h 274"/>
                <a:gd name="T46" fmla="*/ 278 w 364"/>
                <a:gd name="T47" fmla="*/ 18 h 274"/>
                <a:gd name="T48" fmla="*/ 304 w 364"/>
                <a:gd name="T49" fmla="*/ 56 h 274"/>
                <a:gd name="T50" fmla="*/ 290 w 364"/>
                <a:gd name="T51" fmla="*/ 62 h 274"/>
                <a:gd name="T52" fmla="*/ 74 w 364"/>
                <a:gd name="T53" fmla="*/ 62 h 274"/>
                <a:gd name="T54" fmla="*/ 60 w 364"/>
                <a:gd name="T55" fmla="*/ 56 h 274"/>
                <a:gd name="T56" fmla="*/ 86 w 364"/>
                <a:gd name="T57" fmla="*/ 18 h 274"/>
                <a:gd name="T58" fmla="*/ 194 w 364"/>
                <a:gd name="T59" fmla="*/ 120 h 274"/>
                <a:gd name="T60" fmla="*/ 174 w 364"/>
                <a:gd name="T61" fmla="*/ 122 h 274"/>
                <a:gd name="T62" fmla="*/ 170 w 364"/>
                <a:gd name="T63" fmla="*/ 116 h 274"/>
                <a:gd name="T64" fmla="*/ 190 w 364"/>
                <a:gd name="T65" fmla="*/ 114 h 274"/>
                <a:gd name="T66" fmla="*/ 50 w 364"/>
                <a:gd name="T67" fmla="*/ 126 h 274"/>
                <a:gd name="T68" fmla="*/ 22 w 364"/>
                <a:gd name="T69" fmla="*/ 112 h 274"/>
                <a:gd name="T70" fmla="*/ 32 w 364"/>
                <a:gd name="T71" fmla="*/ 94 h 274"/>
                <a:gd name="T72" fmla="*/ 64 w 364"/>
                <a:gd name="T73" fmla="*/ 94 h 274"/>
                <a:gd name="T74" fmla="*/ 82 w 364"/>
                <a:gd name="T75" fmla="*/ 112 h 274"/>
                <a:gd name="T76" fmla="*/ 50 w 364"/>
                <a:gd name="T77" fmla="*/ 126 h 274"/>
                <a:gd name="T78" fmla="*/ 242 w 364"/>
                <a:gd name="T79" fmla="*/ 220 h 274"/>
                <a:gd name="T80" fmla="*/ 98 w 364"/>
                <a:gd name="T81" fmla="*/ 218 h 274"/>
                <a:gd name="T82" fmla="*/ 76 w 364"/>
                <a:gd name="T83" fmla="*/ 202 h 274"/>
                <a:gd name="T84" fmla="*/ 144 w 364"/>
                <a:gd name="T85" fmla="*/ 198 h 274"/>
                <a:gd name="T86" fmla="*/ 254 w 364"/>
                <a:gd name="T87" fmla="*/ 198 h 274"/>
                <a:gd name="T88" fmla="*/ 282 w 364"/>
                <a:gd name="T89" fmla="*/ 210 h 274"/>
                <a:gd name="T90" fmla="*/ 182 w 364"/>
                <a:gd name="T91" fmla="*/ 184 h 274"/>
                <a:gd name="T92" fmla="*/ 56 w 364"/>
                <a:gd name="T93" fmla="*/ 178 h 274"/>
                <a:gd name="T94" fmla="*/ 66 w 364"/>
                <a:gd name="T95" fmla="*/ 150 h 274"/>
                <a:gd name="T96" fmla="*/ 100 w 364"/>
                <a:gd name="T97" fmla="*/ 130 h 274"/>
                <a:gd name="T98" fmla="*/ 254 w 364"/>
                <a:gd name="T99" fmla="*/ 130 h 274"/>
                <a:gd name="T100" fmla="*/ 282 w 364"/>
                <a:gd name="T101" fmla="*/ 138 h 274"/>
                <a:gd name="T102" fmla="*/ 306 w 364"/>
                <a:gd name="T103" fmla="*/ 168 h 274"/>
                <a:gd name="T104" fmla="*/ 240 w 364"/>
                <a:gd name="T105" fmla="*/ 184 h 274"/>
                <a:gd name="T106" fmla="*/ 314 w 364"/>
                <a:gd name="T107" fmla="*/ 126 h 274"/>
                <a:gd name="T108" fmla="*/ 282 w 364"/>
                <a:gd name="T109" fmla="*/ 112 h 274"/>
                <a:gd name="T110" fmla="*/ 300 w 364"/>
                <a:gd name="T111" fmla="*/ 94 h 274"/>
                <a:gd name="T112" fmla="*/ 332 w 364"/>
                <a:gd name="T113" fmla="*/ 94 h 274"/>
                <a:gd name="T114" fmla="*/ 342 w 364"/>
                <a:gd name="T115" fmla="*/ 112 h 274"/>
                <a:gd name="T116" fmla="*/ 314 w 364"/>
                <a:gd name="T117" fmla="*/ 12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4" h="274">
                  <a:moveTo>
                    <a:pt x="338" y="72"/>
                  </a:moveTo>
                  <a:lnTo>
                    <a:pt x="338" y="72"/>
                  </a:lnTo>
                  <a:lnTo>
                    <a:pt x="332" y="64"/>
                  </a:lnTo>
                  <a:lnTo>
                    <a:pt x="332" y="64"/>
                  </a:lnTo>
                  <a:lnTo>
                    <a:pt x="322" y="46"/>
                  </a:lnTo>
                  <a:lnTo>
                    <a:pt x="310" y="32"/>
                  </a:lnTo>
                  <a:lnTo>
                    <a:pt x="298" y="18"/>
                  </a:lnTo>
                  <a:lnTo>
                    <a:pt x="286" y="8"/>
                  </a:lnTo>
                  <a:lnTo>
                    <a:pt x="286" y="8"/>
                  </a:lnTo>
                  <a:lnTo>
                    <a:pt x="284" y="6"/>
                  </a:lnTo>
                  <a:lnTo>
                    <a:pt x="278" y="4"/>
                  </a:lnTo>
                  <a:lnTo>
                    <a:pt x="264" y="2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26" y="2"/>
                  </a:lnTo>
                  <a:lnTo>
                    <a:pt x="126" y="2"/>
                  </a:lnTo>
                  <a:lnTo>
                    <a:pt x="100" y="2"/>
                  </a:lnTo>
                  <a:lnTo>
                    <a:pt x="86" y="4"/>
                  </a:lnTo>
                  <a:lnTo>
                    <a:pt x="80" y="6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66" y="18"/>
                  </a:lnTo>
                  <a:lnTo>
                    <a:pt x="54" y="32"/>
                  </a:lnTo>
                  <a:lnTo>
                    <a:pt x="42" y="46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16" y="90"/>
                  </a:lnTo>
                  <a:lnTo>
                    <a:pt x="8" y="110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2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0" y="196"/>
                  </a:lnTo>
                  <a:lnTo>
                    <a:pt x="2" y="212"/>
                  </a:lnTo>
                  <a:lnTo>
                    <a:pt x="6" y="228"/>
                  </a:lnTo>
                  <a:lnTo>
                    <a:pt x="6" y="228"/>
                  </a:lnTo>
                  <a:lnTo>
                    <a:pt x="8" y="232"/>
                  </a:lnTo>
                  <a:lnTo>
                    <a:pt x="10" y="236"/>
                  </a:lnTo>
                  <a:lnTo>
                    <a:pt x="10" y="262"/>
                  </a:lnTo>
                  <a:lnTo>
                    <a:pt x="10" y="262"/>
                  </a:lnTo>
                  <a:lnTo>
                    <a:pt x="12" y="268"/>
                  </a:lnTo>
                  <a:lnTo>
                    <a:pt x="14" y="270"/>
                  </a:lnTo>
                  <a:lnTo>
                    <a:pt x="18" y="274"/>
                  </a:lnTo>
                  <a:lnTo>
                    <a:pt x="22" y="274"/>
                  </a:lnTo>
                  <a:lnTo>
                    <a:pt x="48" y="274"/>
                  </a:lnTo>
                  <a:lnTo>
                    <a:pt x="48" y="274"/>
                  </a:lnTo>
                  <a:lnTo>
                    <a:pt x="54" y="274"/>
                  </a:lnTo>
                  <a:lnTo>
                    <a:pt x="58" y="270"/>
                  </a:lnTo>
                  <a:lnTo>
                    <a:pt x="60" y="268"/>
                  </a:lnTo>
                  <a:lnTo>
                    <a:pt x="60" y="262"/>
                  </a:lnTo>
                  <a:lnTo>
                    <a:pt x="60" y="238"/>
                  </a:lnTo>
                  <a:lnTo>
                    <a:pt x="182" y="236"/>
                  </a:lnTo>
                  <a:lnTo>
                    <a:pt x="304" y="238"/>
                  </a:lnTo>
                  <a:lnTo>
                    <a:pt x="304" y="262"/>
                  </a:lnTo>
                  <a:lnTo>
                    <a:pt x="304" y="262"/>
                  </a:lnTo>
                  <a:lnTo>
                    <a:pt x="304" y="268"/>
                  </a:lnTo>
                  <a:lnTo>
                    <a:pt x="306" y="270"/>
                  </a:lnTo>
                  <a:lnTo>
                    <a:pt x="310" y="274"/>
                  </a:lnTo>
                  <a:lnTo>
                    <a:pt x="316" y="274"/>
                  </a:lnTo>
                  <a:lnTo>
                    <a:pt x="342" y="274"/>
                  </a:lnTo>
                  <a:lnTo>
                    <a:pt x="342" y="274"/>
                  </a:lnTo>
                  <a:lnTo>
                    <a:pt x="346" y="274"/>
                  </a:lnTo>
                  <a:lnTo>
                    <a:pt x="350" y="270"/>
                  </a:lnTo>
                  <a:lnTo>
                    <a:pt x="352" y="268"/>
                  </a:lnTo>
                  <a:lnTo>
                    <a:pt x="354" y="262"/>
                  </a:lnTo>
                  <a:lnTo>
                    <a:pt x="354" y="236"/>
                  </a:lnTo>
                  <a:lnTo>
                    <a:pt x="354" y="236"/>
                  </a:lnTo>
                  <a:lnTo>
                    <a:pt x="356" y="232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2" y="212"/>
                  </a:lnTo>
                  <a:lnTo>
                    <a:pt x="364" y="196"/>
                  </a:lnTo>
                  <a:lnTo>
                    <a:pt x="364" y="172"/>
                  </a:lnTo>
                  <a:lnTo>
                    <a:pt x="364" y="172"/>
                  </a:lnTo>
                  <a:lnTo>
                    <a:pt x="364" y="152"/>
                  </a:lnTo>
                  <a:lnTo>
                    <a:pt x="362" y="136"/>
                  </a:lnTo>
                  <a:lnTo>
                    <a:pt x="360" y="122"/>
                  </a:lnTo>
                  <a:lnTo>
                    <a:pt x="356" y="110"/>
                  </a:lnTo>
                  <a:lnTo>
                    <a:pt x="348" y="90"/>
                  </a:lnTo>
                  <a:lnTo>
                    <a:pt x="338" y="72"/>
                  </a:lnTo>
                  <a:lnTo>
                    <a:pt x="338" y="72"/>
                  </a:lnTo>
                  <a:close/>
                  <a:moveTo>
                    <a:pt x="86" y="18"/>
                  </a:moveTo>
                  <a:lnTo>
                    <a:pt x="86" y="18"/>
                  </a:lnTo>
                  <a:lnTo>
                    <a:pt x="112" y="16"/>
                  </a:lnTo>
                  <a:lnTo>
                    <a:pt x="142" y="14"/>
                  </a:lnTo>
                  <a:lnTo>
                    <a:pt x="182" y="14"/>
                  </a:lnTo>
                  <a:lnTo>
                    <a:pt x="182" y="14"/>
                  </a:lnTo>
                  <a:lnTo>
                    <a:pt x="222" y="14"/>
                  </a:lnTo>
                  <a:lnTo>
                    <a:pt x="252" y="16"/>
                  </a:lnTo>
                  <a:lnTo>
                    <a:pt x="278" y="18"/>
                  </a:lnTo>
                  <a:lnTo>
                    <a:pt x="278" y="18"/>
                  </a:lnTo>
                  <a:lnTo>
                    <a:pt x="292" y="34"/>
                  </a:lnTo>
                  <a:lnTo>
                    <a:pt x="302" y="48"/>
                  </a:lnTo>
                  <a:lnTo>
                    <a:pt x="304" y="52"/>
                  </a:lnTo>
                  <a:lnTo>
                    <a:pt x="304" y="56"/>
                  </a:lnTo>
                  <a:lnTo>
                    <a:pt x="304" y="56"/>
                  </a:lnTo>
                  <a:lnTo>
                    <a:pt x="304" y="58"/>
                  </a:lnTo>
                  <a:lnTo>
                    <a:pt x="302" y="60"/>
                  </a:lnTo>
                  <a:lnTo>
                    <a:pt x="290" y="62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72" y="34"/>
                  </a:lnTo>
                  <a:lnTo>
                    <a:pt x="86" y="18"/>
                  </a:lnTo>
                  <a:lnTo>
                    <a:pt x="86" y="18"/>
                  </a:lnTo>
                  <a:close/>
                  <a:moveTo>
                    <a:pt x="194" y="118"/>
                  </a:moveTo>
                  <a:lnTo>
                    <a:pt x="194" y="118"/>
                  </a:lnTo>
                  <a:lnTo>
                    <a:pt x="194" y="120"/>
                  </a:lnTo>
                  <a:lnTo>
                    <a:pt x="190" y="122"/>
                  </a:lnTo>
                  <a:lnTo>
                    <a:pt x="182" y="124"/>
                  </a:lnTo>
                  <a:lnTo>
                    <a:pt x="182" y="124"/>
                  </a:lnTo>
                  <a:lnTo>
                    <a:pt x="174" y="122"/>
                  </a:lnTo>
                  <a:lnTo>
                    <a:pt x="170" y="120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70" y="116"/>
                  </a:lnTo>
                  <a:lnTo>
                    <a:pt x="174" y="114"/>
                  </a:lnTo>
                  <a:lnTo>
                    <a:pt x="182" y="112"/>
                  </a:lnTo>
                  <a:lnTo>
                    <a:pt x="182" y="112"/>
                  </a:lnTo>
                  <a:lnTo>
                    <a:pt x="190" y="114"/>
                  </a:lnTo>
                  <a:lnTo>
                    <a:pt x="194" y="116"/>
                  </a:lnTo>
                  <a:lnTo>
                    <a:pt x="194" y="118"/>
                  </a:lnTo>
                  <a:lnTo>
                    <a:pt x="194" y="118"/>
                  </a:lnTo>
                  <a:close/>
                  <a:moveTo>
                    <a:pt x="50" y="126"/>
                  </a:moveTo>
                  <a:lnTo>
                    <a:pt x="50" y="126"/>
                  </a:lnTo>
                  <a:lnTo>
                    <a:pt x="38" y="124"/>
                  </a:lnTo>
                  <a:lnTo>
                    <a:pt x="28" y="120"/>
                  </a:lnTo>
                  <a:lnTo>
                    <a:pt x="22" y="112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4" y="100"/>
                  </a:lnTo>
                  <a:lnTo>
                    <a:pt x="32" y="94"/>
                  </a:lnTo>
                  <a:lnTo>
                    <a:pt x="42" y="92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64" y="94"/>
                  </a:lnTo>
                  <a:lnTo>
                    <a:pt x="74" y="98"/>
                  </a:lnTo>
                  <a:lnTo>
                    <a:pt x="80" y="104"/>
                  </a:lnTo>
                  <a:lnTo>
                    <a:pt x="82" y="112"/>
                  </a:lnTo>
                  <a:lnTo>
                    <a:pt x="82" y="112"/>
                  </a:lnTo>
                  <a:lnTo>
                    <a:pt x="78" y="118"/>
                  </a:lnTo>
                  <a:lnTo>
                    <a:pt x="72" y="124"/>
                  </a:lnTo>
                  <a:lnTo>
                    <a:pt x="62" y="126"/>
                  </a:lnTo>
                  <a:lnTo>
                    <a:pt x="50" y="126"/>
                  </a:lnTo>
                  <a:lnTo>
                    <a:pt x="50" y="126"/>
                  </a:lnTo>
                  <a:close/>
                  <a:moveTo>
                    <a:pt x="268" y="218"/>
                  </a:moveTo>
                  <a:lnTo>
                    <a:pt x="268" y="218"/>
                  </a:lnTo>
                  <a:lnTo>
                    <a:pt x="242" y="220"/>
                  </a:lnTo>
                  <a:lnTo>
                    <a:pt x="182" y="222"/>
                  </a:lnTo>
                  <a:lnTo>
                    <a:pt x="182" y="222"/>
                  </a:lnTo>
                  <a:lnTo>
                    <a:pt x="122" y="220"/>
                  </a:lnTo>
                  <a:lnTo>
                    <a:pt x="98" y="218"/>
                  </a:lnTo>
                  <a:lnTo>
                    <a:pt x="98" y="218"/>
                  </a:lnTo>
                  <a:lnTo>
                    <a:pt x="88" y="216"/>
                  </a:lnTo>
                  <a:lnTo>
                    <a:pt x="82" y="210"/>
                  </a:lnTo>
                  <a:lnTo>
                    <a:pt x="76" y="202"/>
                  </a:lnTo>
                  <a:lnTo>
                    <a:pt x="74" y="194"/>
                  </a:lnTo>
                  <a:lnTo>
                    <a:pt x="74" y="194"/>
                  </a:lnTo>
                  <a:lnTo>
                    <a:pt x="110" y="198"/>
                  </a:lnTo>
                  <a:lnTo>
                    <a:pt x="144" y="198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220" y="198"/>
                  </a:lnTo>
                  <a:lnTo>
                    <a:pt x="254" y="198"/>
                  </a:lnTo>
                  <a:lnTo>
                    <a:pt x="290" y="194"/>
                  </a:lnTo>
                  <a:lnTo>
                    <a:pt x="290" y="194"/>
                  </a:lnTo>
                  <a:lnTo>
                    <a:pt x="288" y="202"/>
                  </a:lnTo>
                  <a:lnTo>
                    <a:pt x="282" y="210"/>
                  </a:lnTo>
                  <a:lnTo>
                    <a:pt x="276" y="216"/>
                  </a:lnTo>
                  <a:lnTo>
                    <a:pt x="268" y="218"/>
                  </a:lnTo>
                  <a:lnTo>
                    <a:pt x="268" y="218"/>
                  </a:lnTo>
                  <a:close/>
                  <a:moveTo>
                    <a:pt x="182" y="184"/>
                  </a:moveTo>
                  <a:lnTo>
                    <a:pt x="182" y="184"/>
                  </a:lnTo>
                  <a:lnTo>
                    <a:pt x="124" y="184"/>
                  </a:lnTo>
                  <a:lnTo>
                    <a:pt x="86" y="180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8" y="168"/>
                  </a:lnTo>
                  <a:lnTo>
                    <a:pt x="62" y="160"/>
                  </a:lnTo>
                  <a:lnTo>
                    <a:pt x="66" y="150"/>
                  </a:lnTo>
                  <a:lnTo>
                    <a:pt x="74" y="144"/>
                  </a:lnTo>
                  <a:lnTo>
                    <a:pt x="82" y="138"/>
                  </a:lnTo>
                  <a:lnTo>
                    <a:pt x="90" y="134"/>
                  </a:lnTo>
                  <a:lnTo>
                    <a:pt x="100" y="130"/>
                  </a:lnTo>
                  <a:lnTo>
                    <a:pt x="110" y="130"/>
                  </a:lnTo>
                  <a:lnTo>
                    <a:pt x="126" y="130"/>
                  </a:lnTo>
                  <a:lnTo>
                    <a:pt x="238" y="130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64" y="130"/>
                  </a:lnTo>
                  <a:lnTo>
                    <a:pt x="274" y="134"/>
                  </a:lnTo>
                  <a:lnTo>
                    <a:pt x="282" y="138"/>
                  </a:lnTo>
                  <a:lnTo>
                    <a:pt x="290" y="144"/>
                  </a:lnTo>
                  <a:lnTo>
                    <a:pt x="298" y="150"/>
                  </a:lnTo>
                  <a:lnTo>
                    <a:pt x="302" y="160"/>
                  </a:lnTo>
                  <a:lnTo>
                    <a:pt x="306" y="168"/>
                  </a:lnTo>
                  <a:lnTo>
                    <a:pt x="308" y="178"/>
                  </a:lnTo>
                  <a:lnTo>
                    <a:pt x="308" y="178"/>
                  </a:lnTo>
                  <a:lnTo>
                    <a:pt x="278" y="180"/>
                  </a:lnTo>
                  <a:lnTo>
                    <a:pt x="240" y="184"/>
                  </a:lnTo>
                  <a:lnTo>
                    <a:pt x="182" y="184"/>
                  </a:lnTo>
                  <a:lnTo>
                    <a:pt x="182" y="184"/>
                  </a:lnTo>
                  <a:close/>
                  <a:moveTo>
                    <a:pt x="314" y="126"/>
                  </a:moveTo>
                  <a:lnTo>
                    <a:pt x="314" y="126"/>
                  </a:lnTo>
                  <a:lnTo>
                    <a:pt x="302" y="126"/>
                  </a:lnTo>
                  <a:lnTo>
                    <a:pt x="292" y="124"/>
                  </a:lnTo>
                  <a:lnTo>
                    <a:pt x="286" y="118"/>
                  </a:lnTo>
                  <a:lnTo>
                    <a:pt x="282" y="112"/>
                  </a:lnTo>
                  <a:lnTo>
                    <a:pt x="282" y="112"/>
                  </a:lnTo>
                  <a:lnTo>
                    <a:pt x="284" y="104"/>
                  </a:lnTo>
                  <a:lnTo>
                    <a:pt x="290" y="98"/>
                  </a:lnTo>
                  <a:lnTo>
                    <a:pt x="300" y="94"/>
                  </a:lnTo>
                  <a:lnTo>
                    <a:pt x="312" y="92"/>
                  </a:lnTo>
                  <a:lnTo>
                    <a:pt x="312" y="92"/>
                  </a:lnTo>
                  <a:lnTo>
                    <a:pt x="322" y="92"/>
                  </a:lnTo>
                  <a:lnTo>
                    <a:pt x="332" y="94"/>
                  </a:lnTo>
                  <a:lnTo>
                    <a:pt x="340" y="100"/>
                  </a:lnTo>
                  <a:lnTo>
                    <a:pt x="342" y="106"/>
                  </a:lnTo>
                  <a:lnTo>
                    <a:pt x="342" y="106"/>
                  </a:lnTo>
                  <a:lnTo>
                    <a:pt x="342" y="112"/>
                  </a:lnTo>
                  <a:lnTo>
                    <a:pt x="336" y="120"/>
                  </a:lnTo>
                  <a:lnTo>
                    <a:pt x="326" y="124"/>
                  </a:lnTo>
                  <a:lnTo>
                    <a:pt x="314" y="126"/>
                  </a:lnTo>
                  <a:lnTo>
                    <a:pt x="31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D4F4AF3-AF34-489A-87E0-5BA45DAEAC36}"/>
              </a:ext>
            </a:extLst>
          </p:cNvPr>
          <p:cNvGrpSpPr/>
          <p:nvPr/>
        </p:nvGrpSpPr>
        <p:grpSpPr>
          <a:xfrm>
            <a:off x="1022908" y="5190583"/>
            <a:ext cx="360000" cy="360000"/>
            <a:chOff x="589752" y="2258092"/>
            <a:chExt cx="612000" cy="6120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2F5AC70A-08F7-4D11-977C-FEDBE290BD3A}"/>
                </a:ext>
              </a:extLst>
            </p:cNvPr>
            <p:cNvSpPr/>
            <p:nvPr/>
          </p:nvSpPr>
          <p:spPr bwMode="ltGray">
            <a:xfrm>
              <a:off x="589752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9" name="Freeform 4804">
              <a:extLst>
                <a:ext uri="{FF2B5EF4-FFF2-40B4-BE49-F238E27FC236}">
                  <a16:creationId xmlns:a16="http://schemas.microsoft.com/office/drawing/2014/main" xmlns="" id="{F3E891AD-B442-4784-9C6E-45D1F18AF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14" y="2383746"/>
              <a:ext cx="418876" cy="421430"/>
            </a:xfrm>
            <a:custGeom>
              <a:avLst/>
              <a:gdLst>
                <a:gd name="T0" fmla="*/ 250 w 328"/>
                <a:gd name="T1" fmla="*/ 118 h 330"/>
                <a:gd name="T2" fmla="*/ 290 w 328"/>
                <a:gd name="T3" fmla="*/ 300 h 330"/>
                <a:gd name="T4" fmla="*/ 288 w 328"/>
                <a:gd name="T5" fmla="*/ 310 h 330"/>
                <a:gd name="T6" fmla="*/ 270 w 328"/>
                <a:gd name="T7" fmla="*/ 326 h 330"/>
                <a:gd name="T8" fmla="*/ 262 w 328"/>
                <a:gd name="T9" fmla="*/ 330 h 330"/>
                <a:gd name="T10" fmla="*/ 262 w 328"/>
                <a:gd name="T11" fmla="*/ 330 h 330"/>
                <a:gd name="T12" fmla="*/ 256 w 328"/>
                <a:gd name="T13" fmla="*/ 328 h 330"/>
                <a:gd name="T14" fmla="*/ 188 w 328"/>
                <a:gd name="T15" fmla="*/ 178 h 330"/>
                <a:gd name="T16" fmla="*/ 124 w 328"/>
                <a:gd name="T17" fmla="*/ 302 h 330"/>
                <a:gd name="T18" fmla="*/ 124 w 328"/>
                <a:gd name="T19" fmla="*/ 308 h 330"/>
                <a:gd name="T20" fmla="*/ 112 w 328"/>
                <a:gd name="T21" fmla="*/ 320 h 330"/>
                <a:gd name="T22" fmla="*/ 110 w 328"/>
                <a:gd name="T23" fmla="*/ 322 h 330"/>
                <a:gd name="T24" fmla="*/ 106 w 328"/>
                <a:gd name="T25" fmla="*/ 322 h 330"/>
                <a:gd name="T26" fmla="*/ 104 w 328"/>
                <a:gd name="T27" fmla="*/ 322 h 330"/>
                <a:gd name="T28" fmla="*/ 96 w 328"/>
                <a:gd name="T29" fmla="*/ 316 h 330"/>
                <a:gd name="T30" fmla="*/ 14 w 328"/>
                <a:gd name="T31" fmla="*/ 234 h 330"/>
                <a:gd name="T32" fmla="*/ 10 w 328"/>
                <a:gd name="T33" fmla="*/ 230 h 330"/>
                <a:gd name="T34" fmla="*/ 8 w 328"/>
                <a:gd name="T35" fmla="*/ 226 h 330"/>
                <a:gd name="T36" fmla="*/ 10 w 328"/>
                <a:gd name="T37" fmla="*/ 218 h 330"/>
                <a:gd name="T38" fmla="*/ 20 w 328"/>
                <a:gd name="T39" fmla="*/ 208 h 330"/>
                <a:gd name="T40" fmla="*/ 26 w 328"/>
                <a:gd name="T41" fmla="*/ 204 h 330"/>
                <a:gd name="T42" fmla="*/ 150 w 328"/>
                <a:gd name="T43" fmla="*/ 142 h 330"/>
                <a:gd name="T44" fmla="*/ 6 w 328"/>
                <a:gd name="T45" fmla="*/ 76 h 330"/>
                <a:gd name="T46" fmla="*/ 0 w 328"/>
                <a:gd name="T47" fmla="*/ 68 h 330"/>
                <a:gd name="T48" fmla="*/ 0 w 328"/>
                <a:gd name="T49" fmla="*/ 64 h 330"/>
                <a:gd name="T50" fmla="*/ 20 w 328"/>
                <a:gd name="T51" fmla="*/ 42 h 330"/>
                <a:gd name="T52" fmla="*/ 24 w 328"/>
                <a:gd name="T53" fmla="*/ 40 h 330"/>
                <a:gd name="T54" fmla="*/ 212 w 328"/>
                <a:gd name="T55" fmla="*/ 80 h 330"/>
                <a:gd name="T56" fmla="*/ 284 w 328"/>
                <a:gd name="T57" fmla="*/ 8 h 330"/>
                <a:gd name="T58" fmla="*/ 302 w 328"/>
                <a:gd name="T59" fmla="*/ 0 h 330"/>
                <a:gd name="T60" fmla="*/ 322 w 328"/>
                <a:gd name="T61" fmla="*/ 8 h 330"/>
                <a:gd name="T62" fmla="*/ 328 w 328"/>
                <a:gd name="T63" fmla="*/ 16 h 330"/>
                <a:gd name="T64" fmla="*/ 328 w 328"/>
                <a:gd name="T65" fmla="*/ 36 h 330"/>
                <a:gd name="T66" fmla="*/ 322 w 328"/>
                <a:gd name="T6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8" h="330">
                  <a:moveTo>
                    <a:pt x="322" y="46"/>
                  </a:moveTo>
                  <a:lnTo>
                    <a:pt x="250" y="118"/>
                  </a:lnTo>
                  <a:lnTo>
                    <a:pt x="290" y="300"/>
                  </a:lnTo>
                  <a:lnTo>
                    <a:pt x="290" y="300"/>
                  </a:lnTo>
                  <a:lnTo>
                    <a:pt x="290" y="304"/>
                  </a:lnTo>
                  <a:lnTo>
                    <a:pt x="288" y="310"/>
                  </a:lnTo>
                  <a:lnTo>
                    <a:pt x="270" y="326"/>
                  </a:lnTo>
                  <a:lnTo>
                    <a:pt x="270" y="326"/>
                  </a:lnTo>
                  <a:lnTo>
                    <a:pt x="266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56" y="328"/>
                  </a:lnTo>
                  <a:lnTo>
                    <a:pt x="254" y="324"/>
                  </a:lnTo>
                  <a:lnTo>
                    <a:pt x="188" y="178"/>
                  </a:lnTo>
                  <a:lnTo>
                    <a:pt x="122" y="246"/>
                  </a:lnTo>
                  <a:lnTo>
                    <a:pt x="124" y="302"/>
                  </a:lnTo>
                  <a:lnTo>
                    <a:pt x="124" y="302"/>
                  </a:lnTo>
                  <a:lnTo>
                    <a:pt x="124" y="308"/>
                  </a:lnTo>
                  <a:lnTo>
                    <a:pt x="122" y="310"/>
                  </a:lnTo>
                  <a:lnTo>
                    <a:pt x="112" y="320"/>
                  </a:lnTo>
                  <a:lnTo>
                    <a:pt x="112" y="320"/>
                  </a:lnTo>
                  <a:lnTo>
                    <a:pt x="110" y="322"/>
                  </a:lnTo>
                  <a:lnTo>
                    <a:pt x="106" y="322"/>
                  </a:lnTo>
                  <a:lnTo>
                    <a:pt x="106" y="322"/>
                  </a:lnTo>
                  <a:lnTo>
                    <a:pt x="104" y="322"/>
                  </a:lnTo>
                  <a:lnTo>
                    <a:pt x="104" y="322"/>
                  </a:lnTo>
                  <a:lnTo>
                    <a:pt x="98" y="320"/>
                  </a:lnTo>
                  <a:lnTo>
                    <a:pt x="96" y="316"/>
                  </a:lnTo>
                  <a:lnTo>
                    <a:pt x="74" y="256"/>
                  </a:lnTo>
                  <a:lnTo>
                    <a:pt x="14" y="234"/>
                  </a:lnTo>
                  <a:lnTo>
                    <a:pt x="14" y="234"/>
                  </a:lnTo>
                  <a:lnTo>
                    <a:pt x="10" y="230"/>
                  </a:lnTo>
                  <a:lnTo>
                    <a:pt x="8" y="226"/>
                  </a:lnTo>
                  <a:lnTo>
                    <a:pt x="8" y="226"/>
                  </a:lnTo>
                  <a:lnTo>
                    <a:pt x="8" y="222"/>
                  </a:lnTo>
                  <a:lnTo>
                    <a:pt x="10" y="218"/>
                  </a:lnTo>
                  <a:lnTo>
                    <a:pt x="20" y="208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6" y="204"/>
                  </a:lnTo>
                  <a:lnTo>
                    <a:pt x="84" y="208"/>
                  </a:lnTo>
                  <a:lnTo>
                    <a:pt x="150" y="142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2" y="6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40"/>
                  </a:lnTo>
                  <a:lnTo>
                    <a:pt x="30" y="40"/>
                  </a:lnTo>
                  <a:lnTo>
                    <a:pt x="212" y="80"/>
                  </a:lnTo>
                  <a:lnTo>
                    <a:pt x="284" y="8"/>
                  </a:lnTo>
                  <a:lnTo>
                    <a:pt x="284" y="8"/>
                  </a:lnTo>
                  <a:lnTo>
                    <a:pt x="294" y="2"/>
                  </a:lnTo>
                  <a:lnTo>
                    <a:pt x="302" y="0"/>
                  </a:lnTo>
                  <a:lnTo>
                    <a:pt x="312" y="2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8" y="16"/>
                  </a:lnTo>
                  <a:lnTo>
                    <a:pt x="328" y="26"/>
                  </a:lnTo>
                  <a:lnTo>
                    <a:pt x="328" y="36"/>
                  </a:lnTo>
                  <a:lnTo>
                    <a:pt x="322" y="46"/>
                  </a:lnTo>
                  <a:lnTo>
                    <a:pt x="322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20B863A-F329-48B9-8BC0-E09D33E5B1E1}"/>
              </a:ext>
            </a:extLst>
          </p:cNvPr>
          <p:cNvGrpSpPr/>
          <p:nvPr/>
        </p:nvGrpSpPr>
        <p:grpSpPr>
          <a:xfrm>
            <a:off x="1019033" y="5691915"/>
            <a:ext cx="360000" cy="360000"/>
            <a:chOff x="4966372" y="3474401"/>
            <a:chExt cx="612000" cy="6120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4E071229-5E7E-4B43-9D3C-635E22704CDF}"/>
                </a:ext>
              </a:extLst>
            </p:cNvPr>
            <p:cNvSpPr/>
            <p:nvPr/>
          </p:nvSpPr>
          <p:spPr bwMode="ltGray">
            <a:xfrm>
              <a:off x="4966372" y="3474401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2" name="Freeform 5002">
              <a:extLst>
                <a:ext uri="{FF2B5EF4-FFF2-40B4-BE49-F238E27FC236}">
                  <a16:creationId xmlns:a16="http://schemas.microsoft.com/office/drawing/2014/main" xmlns="" id="{A0E2CF9D-6216-47BC-A00C-538BBB766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3464" y="3596641"/>
              <a:ext cx="387199" cy="333959"/>
            </a:xfrm>
            <a:custGeom>
              <a:avLst/>
              <a:gdLst>
                <a:gd name="T0" fmla="*/ 112 w 320"/>
                <a:gd name="T1" fmla="*/ 50 h 276"/>
                <a:gd name="T2" fmla="*/ 112 w 320"/>
                <a:gd name="T3" fmla="*/ 22 h 276"/>
                <a:gd name="T4" fmla="*/ 116 w 320"/>
                <a:gd name="T5" fmla="*/ 14 h 276"/>
                <a:gd name="T6" fmla="*/ 130 w 320"/>
                <a:gd name="T7" fmla="*/ 6 h 276"/>
                <a:gd name="T8" fmla="*/ 160 w 320"/>
                <a:gd name="T9" fmla="*/ 0 h 276"/>
                <a:gd name="T10" fmla="*/ 176 w 320"/>
                <a:gd name="T11" fmla="*/ 2 h 276"/>
                <a:gd name="T12" fmla="*/ 204 w 320"/>
                <a:gd name="T13" fmla="*/ 14 h 276"/>
                <a:gd name="T14" fmla="*/ 208 w 320"/>
                <a:gd name="T15" fmla="*/ 16 h 276"/>
                <a:gd name="T16" fmla="*/ 208 w 320"/>
                <a:gd name="T17" fmla="*/ 50 h 276"/>
                <a:gd name="T18" fmla="*/ 188 w 320"/>
                <a:gd name="T19" fmla="*/ 28 h 276"/>
                <a:gd name="T20" fmla="*/ 176 w 320"/>
                <a:gd name="T21" fmla="*/ 24 h 276"/>
                <a:gd name="T22" fmla="*/ 160 w 320"/>
                <a:gd name="T23" fmla="*/ 20 h 276"/>
                <a:gd name="T24" fmla="*/ 152 w 320"/>
                <a:gd name="T25" fmla="*/ 22 h 276"/>
                <a:gd name="T26" fmla="*/ 132 w 320"/>
                <a:gd name="T27" fmla="*/ 28 h 276"/>
                <a:gd name="T28" fmla="*/ 252 w 320"/>
                <a:gd name="T29" fmla="*/ 50 h 276"/>
                <a:gd name="T30" fmla="*/ 276 w 320"/>
                <a:gd name="T31" fmla="*/ 50 h 276"/>
                <a:gd name="T32" fmla="*/ 282 w 320"/>
                <a:gd name="T33" fmla="*/ 48 h 276"/>
                <a:gd name="T34" fmla="*/ 284 w 320"/>
                <a:gd name="T35" fmla="*/ 42 h 276"/>
                <a:gd name="T36" fmla="*/ 284 w 320"/>
                <a:gd name="T37" fmla="*/ 40 h 276"/>
                <a:gd name="T38" fmla="*/ 280 w 320"/>
                <a:gd name="T39" fmla="*/ 34 h 276"/>
                <a:gd name="T40" fmla="*/ 252 w 320"/>
                <a:gd name="T41" fmla="*/ 34 h 276"/>
                <a:gd name="T42" fmla="*/ 248 w 320"/>
                <a:gd name="T43" fmla="*/ 34 h 276"/>
                <a:gd name="T44" fmla="*/ 244 w 320"/>
                <a:gd name="T45" fmla="*/ 40 h 276"/>
                <a:gd name="T46" fmla="*/ 244 w 320"/>
                <a:gd name="T47" fmla="*/ 42 h 276"/>
                <a:gd name="T48" fmla="*/ 246 w 320"/>
                <a:gd name="T49" fmla="*/ 48 h 276"/>
                <a:gd name="T50" fmla="*/ 252 w 320"/>
                <a:gd name="T51" fmla="*/ 50 h 276"/>
                <a:gd name="T52" fmla="*/ 44 w 320"/>
                <a:gd name="T53" fmla="*/ 50 h 276"/>
                <a:gd name="T54" fmla="*/ 68 w 320"/>
                <a:gd name="T55" fmla="*/ 50 h 276"/>
                <a:gd name="T56" fmla="*/ 74 w 320"/>
                <a:gd name="T57" fmla="*/ 48 h 276"/>
                <a:gd name="T58" fmla="*/ 76 w 320"/>
                <a:gd name="T59" fmla="*/ 42 h 276"/>
                <a:gd name="T60" fmla="*/ 76 w 320"/>
                <a:gd name="T61" fmla="*/ 40 h 276"/>
                <a:gd name="T62" fmla="*/ 72 w 320"/>
                <a:gd name="T63" fmla="*/ 34 h 276"/>
                <a:gd name="T64" fmla="*/ 44 w 320"/>
                <a:gd name="T65" fmla="*/ 34 h 276"/>
                <a:gd name="T66" fmla="*/ 40 w 320"/>
                <a:gd name="T67" fmla="*/ 34 h 276"/>
                <a:gd name="T68" fmla="*/ 36 w 320"/>
                <a:gd name="T69" fmla="*/ 40 h 276"/>
                <a:gd name="T70" fmla="*/ 36 w 320"/>
                <a:gd name="T71" fmla="*/ 42 h 276"/>
                <a:gd name="T72" fmla="*/ 38 w 320"/>
                <a:gd name="T73" fmla="*/ 48 h 276"/>
                <a:gd name="T74" fmla="*/ 44 w 320"/>
                <a:gd name="T75" fmla="*/ 50 h 276"/>
                <a:gd name="T76" fmla="*/ 68 w 320"/>
                <a:gd name="T77" fmla="*/ 276 h 276"/>
                <a:gd name="T78" fmla="*/ 252 w 320"/>
                <a:gd name="T79" fmla="*/ 62 h 276"/>
                <a:gd name="T80" fmla="*/ 68 w 320"/>
                <a:gd name="T81" fmla="*/ 276 h 276"/>
                <a:gd name="T82" fmla="*/ 276 w 320"/>
                <a:gd name="T83" fmla="*/ 62 h 276"/>
                <a:gd name="T84" fmla="*/ 296 w 320"/>
                <a:gd name="T85" fmla="*/ 276 h 276"/>
                <a:gd name="T86" fmla="*/ 306 w 320"/>
                <a:gd name="T87" fmla="*/ 274 h 276"/>
                <a:gd name="T88" fmla="*/ 318 w 320"/>
                <a:gd name="T89" fmla="*/ 262 h 276"/>
                <a:gd name="T90" fmla="*/ 320 w 320"/>
                <a:gd name="T91" fmla="*/ 86 h 276"/>
                <a:gd name="T92" fmla="*/ 318 w 320"/>
                <a:gd name="T93" fmla="*/ 76 h 276"/>
                <a:gd name="T94" fmla="*/ 306 w 320"/>
                <a:gd name="T95" fmla="*/ 64 h 276"/>
                <a:gd name="T96" fmla="*/ 296 w 320"/>
                <a:gd name="T97" fmla="*/ 62 h 276"/>
                <a:gd name="T98" fmla="*/ 0 w 320"/>
                <a:gd name="T99" fmla="*/ 252 h 276"/>
                <a:gd name="T100" fmla="*/ 2 w 320"/>
                <a:gd name="T101" fmla="*/ 262 h 276"/>
                <a:gd name="T102" fmla="*/ 14 w 320"/>
                <a:gd name="T103" fmla="*/ 274 h 276"/>
                <a:gd name="T104" fmla="*/ 44 w 320"/>
                <a:gd name="T105" fmla="*/ 276 h 276"/>
                <a:gd name="T106" fmla="*/ 24 w 320"/>
                <a:gd name="T107" fmla="*/ 62 h 276"/>
                <a:gd name="T108" fmla="*/ 14 w 320"/>
                <a:gd name="T109" fmla="*/ 64 h 276"/>
                <a:gd name="T110" fmla="*/ 2 w 320"/>
                <a:gd name="T111" fmla="*/ 76 h 276"/>
                <a:gd name="T112" fmla="*/ 0 w 320"/>
                <a:gd name="T113" fmla="*/ 8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0" h="276">
                  <a:moveTo>
                    <a:pt x="132" y="50"/>
                  </a:moveTo>
                  <a:lnTo>
                    <a:pt x="112" y="50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2" y="16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30" y="6"/>
                  </a:lnTo>
                  <a:lnTo>
                    <a:pt x="144" y="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2"/>
                  </a:lnTo>
                  <a:lnTo>
                    <a:pt x="190" y="6"/>
                  </a:lnTo>
                  <a:lnTo>
                    <a:pt x="204" y="14"/>
                  </a:lnTo>
                  <a:lnTo>
                    <a:pt x="204" y="14"/>
                  </a:lnTo>
                  <a:lnTo>
                    <a:pt x="208" y="16"/>
                  </a:lnTo>
                  <a:lnTo>
                    <a:pt x="208" y="22"/>
                  </a:lnTo>
                  <a:lnTo>
                    <a:pt x="208" y="50"/>
                  </a:lnTo>
                  <a:lnTo>
                    <a:pt x="188" y="50"/>
                  </a:lnTo>
                  <a:lnTo>
                    <a:pt x="188" y="28"/>
                  </a:lnTo>
                  <a:lnTo>
                    <a:pt x="188" y="28"/>
                  </a:lnTo>
                  <a:lnTo>
                    <a:pt x="176" y="24"/>
                  </a:lnTo>
                  <a:lnTo>
                    <a:pt x="168" y="22"/>
                  </a:lnTo>
                  <a:lnTo>
                    <a:pt x="160" y="20"/>
                  </a:lnTo>
                  <a:lnTo>
                    <a:pt x="160" y="20"/>
                  </a:lnTo>
                  <a:lnTo>
                    <a:pt x="152" y="22"/>
                  </a:lnTo>
                  <a:lnTo>
                    <a:pt x="144" y="24"/>
                  </a:lnTo>
                  <a:lnTo>
                    <a:pt x="132" y="28"/>
                  </a:lnTo>
                  <a:lnTo>
                    <a:pt x="132" y="50"/>
                  </a:lnTo>
                  <a:close/>
                  <a:moveTo>
                    <a:pt x="252" y="50"/>
                  </a:moveTo>
                  <a:lnTo>
                    <a:pt x="276" y="50"/>
                  </a:lnTo>
                  <a:lnTo>
                    <a:pt x="276" y="50"/>
                  </a:lnTo>
                  <a:lnTo>
                    <a:pt x="280" y="50"/>
                  </a:lnTo>
                  <a:lnTo>
                    <a:pt x="282" y="48"/>
                  </a:lnTo>
                  <a:lnTo>
                    <a:pt x="284" y="46"/>
                  </a:lnTo>
                  <a:lnTo>
                    <a:pt x="284" y="42"/>
                  </a:lnTo>
                  <a:lnTo>
                    <a:pt x="284" y="42"/>
                  </a:lnTo>
                  <a:lnTo>
                    <a:pt x="284" y="40"/>
                  </a:lnTo>
                  <a:lnTo>
                    <a:pt x="282" y="36"/>
                  </a:lnTo>
                  <a:lnTo>
                    <a:pt x="280" y="34"/>
                  </a:lnTo>
                  <a:lnTo>
                    <a:pt x="276" y="34"/>
                  </a:lnTo>
                  <a:lnTo>
                    <a:pt x="252" y="34"/>
                  </a:lnTo>
                  <a:lnTo>
                    <a:pt x="252" y="34"/>
                  </a:lnTo>
                  <a:lnTo>
                    <a:pt x="248" y="34"/>
                  </a:lnTo>
                  <a:lnTo>
                    <a:pt x="246" y="36"/>
                  </a:lnTo>
                  <a:lnTo>
                    <a:pt x="244" y="40"/>
                  </a:lnTo>
                  <a:lnTo>
                    <a:pt x="244" y="42"/>
                  </a:lnTo>
                  <a:lnTo>
                    <a:pt x="244" y="42"/>
                  </a:lnTo>
                  <a:lnTo>
                    <a:pt x="244" y="46"/>
                  </a:lnTo>
                  <a:lnTo>
                    <a:pt x="246" y="48"/>
                  </a:lnTo>
                  <a:lnTo>
                    <a:pt x="248" y="50"/>
                  </a:lnTo>
                  <a:lnTo>
                    <a:pt x="252" y="50"/>
                  </a:lnTo>
                  <a:lnTo>
                    <a:pt x="252" y="50"/>
                  </a:lnTo>
                  <a:close/>
                  <a:moveTo>
                    <a:pt x="44" y="50"/>
                  </a:moveTo>
                  <a:lnTo>
                    <a:pt x="68" y="50"/>
                  </a:lnTo>
                  <a:lnTo>
                    <a:pt x="68" y="50"/>
                  </a:lnTo>
                  <a:lnTo>
                    <a:pt x="72" y="50"/>
                  </a:lnTo>
                  <a:lnTo>
                    <a:pt x="74" y="48"/>
                  </a:lnTo>
                  <a:lnTo>
                    <a:pt x="76" y="46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4" y="36"/>
                  </a:lnTo>
                  <a:lnTo>
                    <a:pt x="72" y="34"/>
                  </a:lnTo>
                  <a:lnTo>
                    <a:pt x="68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0" y="34"/>
                  </a:lnTo>
                  <a:lnTo>
                    <a:pt x="38" y="36"/>
                  </a:lnTo>
                  <a:lnTo>
                    <a:pt x="36" y="40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6"/>
                  </a:lnTo>
                  <a:lnTo>
                    <a:pt x="38" y="48"/>
                  </a:lnTo>
                  <a:lnTo>
                    <a:pt x="40" y="50"/>
                  </a:lnTo>
                  <a:lnTo>
                    <a:pt x="44" y="50"/>
                  </a:lnTo>
                  <a:lnTo>
                    <a:pt x="44" y="50"/>
                  </a:lnTo>
                  <a:close/>
                  <a:moveTo>
                    <a:pt x="68" y="276"/>
                  </a:moveTo>
                  <a:lnTo>
                    <a:pt x="252" y="276"/>
                  </a:lnTo>
                  <a:lnTo>
                    <a:pt x="252" y="62"/>
                  </a:lnTo>
                  <a:lnTo>
                    <a:pt x="68" y="62"/>
                  </a:lnTo>
                  <a:lnTo>
                    <a:pt x="68" y="276"/>
                  </a:lnTo>
                  <a:close/>
                  <a:moveTo>
                    <a:pt x="296" y="62"/>
                  </a:moveTo>
                  <a:lnTo>
                    <a:pt x="276" y="62"/>
                  </a:lnTo>
                  <a:lnTo>
                    <a:pt x="276" y="276"/>
                  </a:lnTo>
                  <a:lnTo>
                    <a:pt x="296" y="276"/>
                  </a:lnTo>
                  <a:lnTo>
                    <a:pt x="296" y="276"/>
                  </a:lnTo>
                  <a:lnTo>
                    <a:pt x="306" y="274"/>
                  </a:lnTo>
                  <a:lnTo>
                    <a:pt x="312" y="270"/>
                  </a:lnTo>
                  <a:lnTo>
                    <a:pt x="318" y="262"/>
                  </a:lnTo>
                  <a:lnTo>
                    <a:pt x="320" y="252"/>
                  </a:lnTo>
                  <a:lnTo>
                    <a:pt x="320" y="86"/>
                  </a:lnTo>
                  <a:lnTo>
                    <a:pt x="320" y="86"/>
                  </a:lnTo>
                  <a:lnTo>
                    <a:pt x="318" y="76"/>
                  </a:lnTo>
                  <a:lnTo>
                    <a:pt x="312" y="70"/>
                  </a:lnTo>
                  <a:lnTo>
                    <a:pt x="306" y="64"/>
                  </a:lnTo>
                  <a:lnTo>
                    <a:pt x="296" y="62"/>
                  </a:lnTo>
                  <a:lnTo>
                    <a:pt x="296" y="62"/>
                  </a:lnTo>
                  <a:close/>
                  <a:moveTo>
                    <a:pt x="0" y="86"/>
                  </a:moveTo>
                  <a:lnTo>
                    <a:pt x="0" y="252"/>
                  </a:lnTo>
                  <a:lnTo>
                    <a:pt x="0" y="252"/>
                  </a:lnTo>
                  <a:lnTo>
                    <a:pt x="2" y="262"/>
                  </a:lnTo>
                  <a:lnTo>
                    <a:pt x="8" y="270"/>
                  </a:lnTo>
                  <a:lnTo>
                    <a:pt x="14" y="274"/>
                  </a:lnTo>
                  <a:lnTo>
                    <a:pt x="24" y="276"/>
                  </a:lnTo>
                  <a:lnTo>
                    <a:pt x="44" y="276"/>
                  </a:lnTo>
                  <a:lnTo>
                    <a:pt x="44" y="62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14" y="64"/>
                  </a:lnTo>
                  <a:lnTo>
                    <a:pt x="8" y="70"/>
                  </a:lnTo>
                  <a:lnTo>
                    <a:pt x="2" y="7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xmlns="" id="{F2989524-7F7E-4425-8509-E3DEB6CE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38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7935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10716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Μέτρα οικονομικής στήριξης των επιχειρήσεων του τουρισμού</a:t>
            </a:r>
          </a:p>
        </p:txBody>
      </p:sp>
      <p:sp>
        <p:nvSpPr>
          <p:cNvPr id="17" name="Rectangle: Diagonal Corners Snipped 16">
            <a:extLst>
              <a:ext uri="{FF2B5EF4-FFF2-40B4-BE49-F238E27FC236}">
                <a16:creationId xmlns:a16="http://schemas.microsoft.com/office/drawing/2014/main" xmlns="" id="{A4C68F67-D996-40F2-AF4B-6D87D0360A8B}"/>
              </a:ext>
            </a:extLst>
          </p:cNvPr>
          <p:cNvSpPr/>
          <p:nvPr/>
        </p:nvSpPr>
        <p:spPr>
          <a:xfrm>
            <a:off x="1364440" y="1451113"/>
            <a:ext cx="9707751" cy="4886957"/>
          </a:xfrm>
          <a:prstGeom prst="snip2DiagRect">
            <a:avLst/>
          </a:prstGeom>
          <a:solidFill>
            <a:srgbClr val="BDDADF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endParaRPr lang="el-GR" dirty="0">
              <a:solidFill>
                <a:prstClr val="black"/>
              </a:solidFill>
              <a:cs typeface="Arial"/>
              <a:sym typeface="Georgi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6E539C0-1401-4CA8-B887-86512101BEFB}"/>
              </a:ext>
            </a:extLst>
          </p:cNvPr>
          <p:cNvSpPr/>
          <p:nvPr/>
        </p:nvSpPr>
        <p:spPr>
          <a:xfrm>
            <a:off x="1662088" y="1817099"/>
            <a:ext cx="89032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dirty="0"/>
              <a:t>Επέκταση </a:t>
            </a:r>
            <a:r>
              <a:rPr lang="el-GR" sz="2000" b="1" dirty="0"/>
              <a:t>δικαιώματος αναστολής σύμβασης εργασίας  </a:t>
            </a:r>
            <a:r>
              <a:rPr lang="el-GR" sz="2000" u="sng" dirty="0"/>
              <a:t>έως και τον Ιούλιο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b="1" dirty="0"/>
              <a:t>Μείωση ενοικίου </a:t>
            </a:r>
            <a:r>
              <a:rPr lang="el-GR" sz="2000" dirty="0"/>
              <a:t>επιχειρήσεων 40% </a:t>
            </a:r>
            <a:r>
              <a:rPr lang="el-GR" sz="2000" u="sng" dirty="0"/>
              <a:t>έως και τον Αύγουστο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dirty="0"/>
              <a:t>Νέος μηχανισμός ενίσχυσης απασχόλησης «</a:t>
            </a:r>
            <a:r>
              <a:rPr lang="en-US" sz="2000" b="1" dirty="0"/>
              <a:t>SURE</a:t>
            </a:r>
            <a:r>
              <a:rPr lang="el-GR" sz="2000" dirty="0"/>
              <a:t>» μέχρι και τον Σεπτέμβριο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dirty="0"/>
              <a:t>Ενίσχυση των </a:t>
            </a:r>
            <a:r>
              <a:rPr lang="el-GR" sz="2000" b="1" dirty="0"/>
              <a:t>εποχιακά απασχολούμενων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b="1" dirty="0"/>
              <a:t>Επιστρεπτέα προκαταβολή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b="1" dirty="0"/>
              <a:t>Μείωση προκαταβολής φόρου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b="1" dirty="0"/>
              <a:t>Μείωση ΦΠΑ </a:t>
            </a:r>
            <a:r>
              <a:rPr lang="el-GR" sz="2000" dirty="0"/>
              <a:t>στις μεταφορές, τον καφέ, τα μη-αλκοολούχα ποτά και το τουριστικό πακέτο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b="1" dirty="0"/>
              <a:t>ΤΕΠΙΧ ΙΙ </a:t>
            </a:r>
            <a:r>
              <a:rPr lang="el-GR" sz="2000" dirty="0"/>
              <a:t>Επιχειρηματική Χρηματοδότηση / </a:t>
            </a:r>
            <a:r>
              <a:rPr lang="el-GR" sz="2000" b="1" dirty="0"/>
              <a:t>Ταμείο Εγγυοδοσίας </a:t>
            </a:r>
            <a:r>
              <a:rPr lang="el-GR" sz="2000" dirty="0"/>
              <a:t>Αναπτυξιακή Τράπεζα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18A0A8A1-7A4A-4FD5-BB91-7B0DC7EA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39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340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xmlns="" id="{1A311278-BB8C-49F5-973E-CE40320D498E}"/>
              </a:ext>
            </a:extLst>
          </p:cNvPr>
          <p:cNvSpPr/>
          <p:nvPr/>
        </p:nvSpPr>
        <p:spPr>
          <a:xfrm>
            <a:off x="656945" y="1619308"/>
            <a:ext cx="6289139" cy="2666942"/>
          </a:xfrm>
          <a:prstGeom prst="snip2DiagRect">
            <a:avLst/>
          </a:prstGeom>
          <a:noFill/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4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Το σχέδιό μας για τη στήριξη της οικονομίας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1440F489-FF35-4662-A954-92073F804A2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543827-C2B0-46E7-89AA-B56A23F9ACD0}" type="slidenum">
              <a:rPr lang="en-US" sz="1400" smtClean="0">
                <a:solidFill>
                  <a:schemeClr val="bg1"/>
                </a:solidFill>
              </a:rPr>
              <a:pPr algn="r"/>
              <a:t>4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F9B009-64A9-4DA9-B70F-227177C00554}"/>
              </a:ext>
            </a:extLst>
          </p:cNvPr>
          <p:cNvSpPr/>
          <p:nvPr/>
        </p:nvSpPr>
        <p:spPr>
          <a:xfrm>
            <a:off x="933906" y="4963803"/>
            <a:ext cx="1609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Χρ. </a:t>
            </a:r>
            <a:r>
              <a:rPr lang="el-GR" dirty="0" err="1">
                <a:solidFill>
                  <a:schemeClr val="bg1"/>
                </a:solidFill>
                <a:cs typeface="Arial"/>
                <a:sym typeface="Arial"/>
              </a:rPr>
              <a:t>Σταϊκούρας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2929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09692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Ενίσχυση εσωτερικού τουρισμού</a:t>
            </a:r>
          </a:p>
        </p:txBody>
      </p:sp>
      <p:sp>
        <p:nvSpPr>
          <p:cNvPr id="34" name="Rectangle: Diagonal Corners Snipped 33">
            <a:extLst>
              <a:ext uri="{FF2B5EF4-FFF2-40B4-BE49-F238E27FC236}">
                <a16:creationId xmlns:a16="http://schemas.microsoft.com/office/drawing/2014/main" xmlns="" id="{782B8766-216B-468E-AE32-8B5B4408FF9E}"/>
              </a:ext>
            </a:extLst>
          </p:cNvPr>
          <p:cNvSpPr/>
          <p:nvPr/>
        </p:nvSpPr>
        <p:spPr>
          <a:xfrm>
            <a:off x="809426" y="1558457"/>
            <a:ext cx="5286574" cy="4414096"/>
          </a:xfrm>
          <a:prstGeom prst="snip2DiagRect">
            <a:avLst/>
          </a:prstGeom>
          <a:solidFill>
            <a:srgbClr val="417B8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olidFill>
                <a:srgbClr val="FF0000"/>
              </a:solidFill>
              <a:sym typeface="Georgi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E760132-9982-452E-998D-61B03E8399A1}"/>
              </a:ext>
            </a:extLst>
          </p:cNvPr>
          <p:cNvSpPr/>
          <p:nvPr/>
        </p:nvSpPr>
        <p:spPr>
          <a:xfrm>
            <a:off x="929321" y="3061223"/>
            <a:ext cx="516667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Διαφημιστική καμπάνια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Πρόγραμμα «Τουρισμός για Όλους»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Πρόγραμμα Κοινωνικού Τουρισμού (ΟΑΕΔ)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Εταιρικά </a:t>
            </a:r>
            <a:r>
              <a:rPr lang="en-US" sz="2000" dirty="0">
                <a:solidFill>
                  <a:schemeClr val="bg1"/>
                </a:solidFill>
              </a:rPr>
              <a:t>Holiday Vouchers </a:t>
            </a:r>
            <a:r>
              <a:rPr lang="el-GR" sz="2000" dirty="0">
                <a:solidFill>
                  <a:schemeClr val="bg1"/>
                </a:solidFill>
              </a:rPr>
              <a:t>για τους εργαζόμενους του ιδιωτικού τομέα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A13503B-065E-4277-9A5A-26B2FF48A990}"/>
              </a:ext>
            </a:extLst>
          </p:cNvPr>
          <p:cNvSpPr/>
          <p:nvPr/>
        </p:nvSpPr>
        <p:spPr>
          <a:xfrm>
            <a:off x="1994208" y="2037532"/>
            <a:ext cx="2492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l-GR" b="1" dirty="0">
                <a:solidFill>
                  <a:schemeClr val="bg1"/>
                </a:solidFill>
              </a:rPr>
              <a:t>Εσωτερικός Τουρισμός</a:t>
            </a:r>
          </a:p>
        </p:txBody>
      </p:sp>
      <p:sp>
        <p:nvSpPr>
          <p:cNvPr id="37" name="Rectangle: Diagonal Corners Snipped 38">
            <a:extLst>
              <a:ext uri="{FF2B5EF4-FFF2-40B4-BE49-F238E27FC236}">
                <a16:creationId xmlns:a16="http://schemas.microsoft.com/office/drawing/2014/main" xmlns="" id="{AB0B5A9E-5C26-4D58-8C3A-A8CCAA6DCAD2}"/>
              </a:ext>
            </a:extLst>
          </p:cNvPr>
          <p:cNvSpPr/>
          <p:nvPr/>
        </p:nvSpPr>
        <p:spPr>
          <a:xfrm>
            <a:off x="6792946" y="1558457"/>
            <a:ext cx="4469733" cy="4414096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355600" indent="-171450"/>
            <a:r>
              <a:rPr lang="el-GR" b="1" dirty="0"/>
              <a:t>Πρόγραμμα «Τουρισμός για Όλους»</a:t>
            </a:r>
          </a:p>
          <a:p>
            <a:pPr marL="355600" indent="-171450">
              <a:spcBef>
                <a:spcPts val="1200"/>
              </a:spcBef>
            </a:pPr>
            <a:r>
              <a:rPr lang="el-GR" sz="1600" b="1" dirty="0"/>
              <a:t>Στόχοι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Ενίσχυση ρευστότητας κλάδου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Ενίσχυση απασχόλησης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Τόνωση της ζήτησης</a:t>
            </a:r>
          </a:p>
          <a:p>
            <a:pPr marL="355600" indent="-171450">
              <a:spcBef>
                <a:spcPts val="1200"/>
              </a:spcBef>
            </a:pPr>
            <a:r>
              <a:rPr lang="el-GR" sz="1600" b="1" dirty="0"/>
              <a:t>Πλαίσιο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30 εκατ. €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Κατ’ ελάχιστο 4 διανυκτερεύσεις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Αφορά ξενοδοχεία και ταξιδιωτικά γραφεία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250.000 δικαιούχοι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1 εκατ. διανυκτερεύσεις κατ’ ελάχιστο</a:t>
            </a:r>
          </a:p>
          <a:p>
            <a:endParaRPr lang="el-GR" sz="1400" dirty="0">
              <a:sym typeface="Georgia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853AACF-E62C-4551-88EA-55CD209C9A53}"/>
              </a:ext>
            </a:extLst>
          </p:cNvPr>
          <p:cNvGrpSpPr/>
          <p:nvPr/>
        </p:nvGrpSpPr>
        <p:grpSpPr>
          <a:xfrm>
            <a:off x="1098795" y="1916198"/>
            <a:ext cx="612000" cy="612000"/>
            <a:chOff x="4966372" y="3474401"/>
            <a:chExt cx="612000" cy="612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0D223A22-FFCD-47A5-A3D2-7D13B6D1860B}"/>
                </a:ext>
              </a:extLst>
            </p:cNvPr>
            <p:cNvSpPr/>
            <p:nvPr/>
          </p:nvSpPr>
          <p:spPr bwMode="ltGray">
            <a:xfrm>
              <a:off x="4966372" y="3474401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0" name="Freeform 5002">
              <a:extLst>
                <a:ext uri="{FF2B5EF4-FFF2-40B4-BE49-F238E27FC236}">
                  <a16:creationId xmlns:a16="http://schemas.microsoft.com/office/drawing/2014/main" xmlns="" id="{DDD3746D-AE8C-4797-A371-A32076C86C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3464" y="3596641"/>
              <a:ext cx="387199" cy="333959"/>
            </a:xfrm>
            <a:custGeom>
              <a:avLst/>
              <a:gdLst>
                <a:gd name="T0" fmla="*/ 112 w 320"/>
                <a:gd name="T1" fmla="*/ 50 h 276"/>
                <a:gd name="T2" fmla="*/ 112 w 320"/>
                <a:gd name="T3" fmla="*/ 22 h 276"/>
                <a:gd name="T4" fmla="*/ 116 w 320"/>
                <a:gd name="T5" fmla="*/ 14 h 276"/>
                <a:gd name="T6" fmla="*/ 130 w 320"/>
                <a:gd name="T7" fmla="*/ 6 h 276"/>
                <a:gd name="T8" fmla="*/ 160 w 320"/>
                <a:gd name="T9" fmla="*/ 0 h 276"/>
                <a:gd name="T10" fmla="*/ 176 w 320"/>
                <a:gd name="T11" fmla="*/ 2 h 276"/>
                <a:gd name="T12" fmla="*/ 204 w 320"/>
                <a:gd name="T13" fmla="*/ 14 h 276"/>
                <a:gd name="T14" fmla="*/ 208 w 320"/>
                <a:gd name="T15" fmla="*/ 16 h 276"/>
                <a:gd name="T16" fmla="*/ 208 w 320"/>
                <a:gd name="T17" fmla="*/ 50 h 276"/>
                <a:gd name="T18" fmla="*/ 188 w 320"/>
                <a:gd name="T19" fmla="*/ 28 h 276"/>
                <a:gd name="T20" fmla="*/ 176 w 320"/>
                <a:gd name="T21" fmla="*/ 24 h 276"/>
                <a:gd name="T22" fmla="*/ 160 w 320"/>
                <a:gd name="T23" fmla="*/ 20 h 276"/>
                <a:gd name="T24" fmla="*/ 152 w 320"/>
                <a:gd name="T25" fmla="*/ 22 h 276"/>
                <a:gd name="T26" fmla="*/ 132 w 320"/>
                <a:gd name="T27" fmla="*/ 28 h 276"/>
                <a:gd name="T28" fmla="*/ 252 w 320"/>
                <a:gd name="T29" fmla="*/ 50 h 276"/>
                <a:gd name="T30" fmla="*/ 276 w 320"/>
                <a:gd name="T31" fmla="*/ 50 h 276"/>
                <a:gd name="T32" fmla="*/ 282 w 320"/>
                <a:gd name="T33" fmla="*/ 48 h 276"/>
                <a:gd name="T34" fmla="*/ 284 w 320"/>
                <a:gd name="T35" fmla="*/ 42 h 276"/>
                <a:gd name="T36" fmla="*/ 284 w 320"/>
                <a:gd name="T37" fmla="*/ 40 h 276"/>
                <a:gd name="T38" fmla="*/ 280 w 320"/>
                <a:gd name="T39" fmla="*/ 34 h 276"/>
                <a:gd name="T40" fmla="*/ 252 w 320"/>
                <a:gd name="T41" fmla="*/ 34 h 276"/>
                <a:gd name="T42" fmla="*/ 248 w 320"/>
                <a:gd name="T43" fmla="*/ 34 h 276"/>
                <a:gd name="T44" fmla="*/ 244 w 320"/>
                <a:gd name="T45" fmla="*/ 40 h 276"/>
                <a:gd name="T46" fmla="*/ 244 w 320"/>
                <a:gd name="T47" fmla="*/ 42 h 276"/>
                <a:gd name="T48" fmla="*/ 246 w 320"/>
                <a:gd name="T49" fmla="*/ 48 h 276"/>
                <a:gd name="T50" fmla="*/ 252 w 320"/>
                <a:gd name="T51" fmla="*/ 50 h 276"/>
                <a:gd name="T52" fmla="*/ 44 w 320"/>
                <a:gd name="T53" fmla="*/ 50 h 276"/>
                <a:gd name="T54" fmla="*/ 68 w 320"/>
                <a:gd name="T55" fmla="*/ 50 h 276"/>
                <a:gd name="T56" fmla="*/ 74 w 320"/>
                <a:gd name="T57" fmla="*/ 48 h 276"/>
                <a:gd name="T58" fmla="*/ 76 w 320"/>
                <a:gd name="T59" fmla="*/ 42 h 276"/>
                <a:gd name="T60" fmla="*/ 76 w 320"/>
                <a:gd name="T61" fmla="*/ 40 h 276"/>
                <a:gd name="T62" fmla="*/ 72 w 320"/>
                <a:gd name="T63" fmla="*/ 34 h 276"/>
                <a:gd name="T64" fmla="*/ 44 w 320"/>
                <a:gd name="T65" fmla="*/ 34 h 276"/>
                <a:gd name="T66" fmla="*/ 40 w 320"/>
                <a:gd name="T67" fmla="*/ 34 h 276"/>
                <a:gd name="T68" fmla="*/ 36 w 320"/>
                <a:gd name="T69" fmla="*/ 40 h 276"/>
                <a:gd name="T70" fmla="*/ 36 w 320"/>
                <a:gd name="T71" fmla="*/ 42 h 276"/>
                <a:gd name="T72" fmla="*/ 38 w 320"/>
                <a:gd name="T73" fmla="*/ 48 h 276"/>
                <a:gd name="T74" fmla="*/ 44 w 320"/>
                <a:gd name="T75" fmla="*/ 50 h 276"/>
                <a:gd name="T76" fmla="*/ 68 w 320"/>
                <a:gd name="T77" fmla="*/ 276 h 276"/>
                <a:gd name="T78" fmla="*/ 252 w 320"/>
                <a:gd name="T79" fmla="*/ 62 h 276"/>
                <a:gd name="T80" fmla="*/ 68 w 320"/>
                <a:gd name="T81" fmla="*/ 276 h 276"/>
                <a:gd name="T82" fmla="*/ 276 w 320"/>
                <a:gd name="T83" fmla="*/ 62 h 276"/>
                <a:gd name="T84" fmla="*/ 296 w 320"/>
                <a:gd name="T85" fmla="*/ 276 h 276"/>
                <a:gd name="T86" fmla="*/ 306 w 320"/>
                <a:gd name="T87" fmla="*/ 274 h 276"/>
                <a:gd name="T88" fmla="*/ 318 w 320"/>
                <a:gd name="T89" fmla="*/ 262 h 276"/>
                <a:gd name="T90" fmla="*/ 320 w 320"/>
                <a:gd name="T91" fmla="*/ 86 h 276"/>
                <a:gd name="T92" fmla="*/ 318 w 320"/>
                <a:gd name="T93" fmla="*/ 76 h 276"/>
                <a:gd name="T94" fmla="*/ 306 w 320"/>
                <a:gd name="T95" fmla="*/ 64 h 276"/>
                <a:gd name="T96" fmla="*/ 296 w 320"/>
                <a:gd name="T97" fmla="*/ 62 h 276"/>
                <a:gd name="T98" fmla="*/ 0 w 320"/>
                <a:gd name="T99" fmla="*/ 252 h 276"/>
                <a:gd name="T100" fmla="*/ 2 w 320"/>
                <a:gd name="T101" fmla="*/ 262 h 276"/>
                <a:gd name="T102" fmla="*/ 14 w 320"/>
                <a:gd name="T103" fmla="*/ 274 h 276"/>
                <a:gd name="T104" fmla="*/ 44 w 320"/>
                <a:gd name="T105" fmla="*/ 276 h 276"/>
                <a:gd name="T106" fmla="*/ 24 w 320"/>
                <a:gd name="T107" fmla="*/ 62 h 276"/>
                <a:gd name="T108" fmla="*/ 14 w 320"/>
                <a:gd name="T109" fmla="*/ 64 h 276"/>
                <a:gd name="T110" fmla="*/ 2 w 320"/>
                <a:gd name="T111" fmla="*/ 76 h 276"/>
                <a:gd name="T112" fmla="*/ 0 w 320"/>
                <a:gd name="T113" fmla="*/ 8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0" h="276">
                  <a:moveTo>
                    <a:pt x="132" y="50"/>
                  </a:moveTo>
                  <a:lnTo>
                    <a:pt x="112" y="50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2" y="16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30" y="6"/>
                  </a:lnTo>
                  <a:lnTo>
                    <a:pt x="144" y="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2"/>
                  </a:lnTo>
                  <a:lnTo>
                    <a:pt x="190" y="6"/>
                  </a:lnTo>
                  <a:lnTo>
                    <a:pt x="204" y="14"/>
                  </a:lnTo>
                  <a:lnTo>
                    <a:pt x="204" y="14"/>
                  </a:lnTo>
                  <a:lnTo>
                    <a:pt x="208" y="16"/>
                  </a:lnTo>
                  <a:lnTo>
                    <a:pt x="208" y="22"/>
                  </a:lnTo>
                  <a:lnTo>
                    <a:pt x="208" y="50"/>
                  </a:lnTo>
                  <a:lnTo>
                    <a:pt x="188" y="50"/>
                  </a:lnTo>
                  <a:lnTo>
                    <a:pt x="188" y="28"/>
                  </a:lnTo>
                  <a:lnTo>
                    <a:pt x="188" y="28"/>
                  </a:lnTo>
                  <a:lnTo>
                    <a:pt x="176" y="24"/>
                  </a:lnTo>
                  <a:lnTo>
                    <a:pt x="168" y="22"/>
                  </a:lnTo>
                  <a:lnTo>
                    <a:pt x="160" y="20"/>
                  </a:lnTo>
                  <a:lnTo>
                    <a:pt x="160" y="20"/>
                  </a:lnTo>
                  <a:lnTo>
                    <a:pt x="152" y="22"/>
                  </a:lnTo>
                  <a:lnTo>
                    <a:pt x="144" y="24"/>
                  </a:lnTo>
                  <a:lnTo>
                    <a:pt x="132" y="28"/>
                  </a:lnTo>
                  <a:lnTo>
                    <a:pt x="132" y="50"/>
                  </a:lnTo>
                  <a:close/>
                  <a:moveTo>
                    <a:pt x="252" y="50"/>
                  </a:moveTo>
                  <a:lnTo>
                    <a:pt x="276" y="50"/>
                  </a:lnTo>
                  <a:lnTo>
                    <a:pt x="276" y="50"/>
                  </a:lnTo>
                  <a:lnTo>
                    <a:pt x="280" y="50"/>
                  </a:lnTo>
                  <a:lnTo>
                    <a:pt x="282" y="48"/>
                  </a:lnTo>
                  <a:lnTo>
                    <a:pt x="284" y="46"/>
                  </a:lnTo>
                  <a:lnTo>
                    <a:pt x="284" y="42"/>
                  </a:lnTo>
                  <a:lnTo>
                    <a:pt x="284" y="42"/>
                  </a:lnTo>
                  <a:lnTo>
                    <a:pt x="284" y="40"/>
                  </a:lnTo>
                  <a:lnTo>
                    <a:pt x="282" y="36"/>
                  </a:lnTo>
                  <a:lnTo>
                    <a:pt x="280" y="34"/>
                  </a:lnTo>
                  <a:lnTo>
                    <a:pt x="276" y="34"/>
                  </a:lnTo>
                  <a:lnTo>
                    <a:pt x="252" y="34"/>
                  </a:lnTo>
                  <a:lnTo>
                    <a:pt x="252" y="34"/>
                  </a:lnTo>
                  <a:lnTo>
                    <a:pt x="248" y="34"/>
                  </a:lnTo>
                  <a:lnTo>
                    <a:pt x="246" y="36"/>
                  </a:lnTo>
                  <a:lnTo>
                    <a:pt x="244" y="40"/>
                  </a:lnTo>
                  <a:lnTo>
                    <a:pt x="244" y="42"/>
                  </a:lnTo>
                  <a:lnTo>
                    <a:pt x="244" y="42"/>
                  </a:lnTo>
                  <a:lnTo>
                    <a:pt x="244" y="46"/>
                  </a:lnTo>
                  <a:lnTo>
                    <a:pt x="246" y="48"/>
                  </a:lnTo>
                  <a:lnTo>
                    <a:pt x="248" y="50"/>
                  </a:lnTo>
                  <a:lnTo>
                    <a:pt x="252" y="50"/>
                  </a:lnTo>
                  <a:lnTo>
                    <a:pt x="252" y="50"/>
                  </a:lnTo>
                  <a:close/>
                  <a:moveTo>
                    <a:pt x="44" y="50"/>
                  </a:moveTo>
                  <a:lnTo>
                    <a:pt x="68" y="50"/>
                  </a:lnTo>
                  <a:lnTo>
                    <a:pt x="68" y="50"/>
                  </a:lnTo>
                  <a:lnTo>
                    <a:pt x="72" y="50"/>
                  </a:lnTo>
                  <a:lnTo>
                    <a:pt x="74" y="48"/>
                  </a:lnTo>
                  <a:lnTo>
                    <a:pt x="76" y="46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4" y="36"/>
                  </a:lnTo>
                  <a:lnTo>
                    <a:pt x="72" y="34"/>
                  </a:lnTo>
                  <a:lnTo>
                    <a:pt x="68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0" y="34"/>
                  </a:lnTo>
                  <a:lnTo>
                    <a:pt x="38" y="36"/>
                  </a:lnTo>
                  <a:lnTo>
                    <a:pt x="36" y="40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6"/>
                  </a:lnTo>
                  <a:lnTo>
                    <a:pt x="38" y="48"/>
                  </a:lnTo>
                  <a:lnTo>
                    <a:pt x="40" y="50"/>
                  </a:lnTo>
                  <a:lnTo>
                    <a:pt x="44" y="50"/>
                  </a:lnTo>
                  <a:lnTo>
                    <a:pt x="44" y="50"/>
                  </a:lnTo>
                  <a:close/>
                  <a:moveTo>
                    <a:pt x="68" y="276"/>
                  </a:moveTo>
                  <a:lnTo>
                    <a:pt x="252" y="276"/>
                  </a:lnTo>
                  <a:lnTo>
                    <a:pt x="252" y="62"/>
                  </a:lnTo>
                  <a:lnTo>
                    <a:pt x="68" y="62"/>
                  </a:lnTo>
                  <a:lnTo>
                    <a:pt x="68" y="276"/>
                  </a:lnTo>
                  <a:close/>
                  <a:moveTo>
                    <a:pt x="296" y="62"/>
                  </a:moveTo>
                  <a:lnTo>
                    <a:pt x="276" y="62"/>
                  </a:lnTo>
                  <a:lnTo>
                    <a:pt x="276" y="276"/>
                  </a:lnTo>
                  <a:lnTo>
                    <a:pt x="296" y="276"/>
                  </a:lnTo>
                  <a:lnTo>
                    <a:pt x="296" y="276"/>
                  </a:lnTo>
                  <a:lnTo>
                    <a:pt x="306" y="274"/>
                  </a:lnTo>
                  <a:lnTo>
                    <a:pt x="312" y="270"/>
                  </a:lnTo>
                  <a:lnTo>
                    <a:pt x="318" y="262"/>
                  </a:lnTo>
                  <a:lnTo>
                    <a:pt x="320" y="252"/>
                  </a:lnTo>
                  <a:lnTo>
                    <a:pt x="320" y="86"/>
                  </a:lnTo>
                  <a:lnTo>
                    <a:pt x="320" y="86"/>
                  </a:lnTo>
                  <a:lnTo>
                    <a:pt x="318" y="76"/>
                  </a:lnTo>
                  <a:lnTo>
                    <a:pt x="312" y="70"/>
                  </a:lnTo>
                  <a:lnTo>
                    <a:pt x="306" y="64"/>
                  </a:lnTo>
                  <a:lnTo>
                    <a:pt x="296" y="62"/>
                  </a:lnTo>
                  <a:lnTo>
                    <a:pt x="296" y="62"/>
                  </a:lnTo>
                  <a:close/>
                  <a:moveTo>
                    <a:pt x="0" y="86"/>
                  </a:moveTo>
                  <a:lnTo>
                    <a:pt x="0" y="252"/>
                  </a:lnTo>
                  <a:lnTo>
                    <a:pt x="0" y="252"/>
                  </a:lnTo>
                  <a:lnTo>
                    <a:pt x="2" y="262"/>
                  </a:lnTo>
                  <a:lnTo>
                    <a:pt x="8" y="270"/>
                  </a:lnTo>
                  <a:lnTo>
                    <a:pt x="14" y="274"/>
                  </a:lnTo>
                  <a:lnTo>
                    <a:pt x="24" y="276"/>
                  </a:lnTo>
                  <a:lnTo>
                    <a:pt x="44" y="276"/>
                  </a:lnTo>
                  <a:lnTo>
                    <a:pt x="44" y="62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14" y="64"/>
                  </a:lnTo>
                  <a:lnTo>
                    <a:pt x="8" y="70"/>
                  </a:lnTo>
                  <a:lnTo>
                    <a:pt x="2" y="7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5D9C3A64-8B8F-4FCD-9F6E-35FC29CEF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40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350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11740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Ενίσχυση του αισθήματος ασφάλειας των τουριστών (Ελλήνων &amp; ξένων)</a:t>
            </a:r>
          </a:p>
        </p:txBody>
      </p:sp>
      <p:sp>
        <p:nvSpPr>
          <p:cNvPr id="43" name="Rectangle: Diagonal Corners Snipped 42">
            <a:extLst>
              <a:ext uri="{FF2B5EF4-FFF2-40B4-BE49-F238E27FC236}">
                <a16:creationId xmlns:a16="http://schemas.microsoft.com/office/drawing/2014/main" xmlns="" id="{94F622F8-B4EF-42F2-A596-C6CFE78804A0}"/>
              </a:ext>
            </a:extLst>
          </p:cNvPr>
          <p:cNvSpPr/>
          <p:nvPr/>
        </p:nvSpPr>
        <p:spPr>
          <a:xfrm>
            <a:off x="549543" y="1716995"/>
            <a:ext cx="3397454" cy="4695249"/>
          </a:xfrm>
          <a:prstGeom prst="snip2DiagRect">
            <a:avLst/>
          </a:prstGeom>
          <a:solidFill>
            <a:srgbClr val="417B8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olidFill>
                <a:srgbClr val="FF0000"/>
              </a:solidFill>
              <a:sym typeface="Georgia"/>
            </a:endParaRPr>
          </a:p>
        </p:txBody>
      </p:sp>
      <p:sp>
        <p:nvSpPr>
          <p:cNvPr id="44" name="Rectangle: Diagonal Corners Snipped 43">
            <a:extLst>
              <a:ext uri="{FF2B5EF4-FFF2-40B4-BE49-F238E27FC236}">
                <a16:creationId xmlns:a16="http://schemas.microsoft.com/office/drawing/2014/main" xmlns="" id="{C8B0CC65-4A76-4033-848F-1DB691867F6D}"/>
              </a:ext>
            </a:extLst>
          </p:cNvPr>
          <p:cNvSpPr/>
          <p:nvPr/>
        </p:nvSpPr>
        <p:spPr>
          <a:xfrm>
            <a:off x="4306872" y="1711068"/>
            <a:ext cx="3487682" cy="4695249"/>
          </a:xfrm>
          <a:prstGeom prst="snip2DiagRect">
            <a:avLst/>
          </a:prstGeom>
          <a:solidFill>
            <a:srgbClr val="9CC7CE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olidFill>
                <a:srgbClr val="FF0000"/>
              </a:solidFill>
              <a:sym typeface="Georgi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0861D3F2-5E28-490B-A197-BCF37C43C1DB}"/>
              </a:ext>
            </a:extLst>
          </p:cNvPr>
          <p:cNvSpPr/>
          <p:nvPr/>
        </p:nvSpPr>
        <p:spPr>
          <a:xfrm>
            <a:off x="669438" y="3313163"/>
            <a:ext cx="3199917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Χρήση του </a:t>
            </a:r>
            <a:r>
              <a:rPr lang="el-GR" b="1" dirty="0" err="1">
                <a:solidFill>
                  <a:schemeClr val="bg1"/>
                </a:solidFill>
              </a:rPr>
              <a:t>Visit</a:t>
            </a:r>
            <a:r>
              <a:rPr lang="el-GR" b="1" dirty="0">
                <a:solidFill>
                  <a:schemeClr val="bg1"/>
                </a:solidFill>
              </a:rPr>
              <a:t> </a:t>
            </a:r>
            <a:r>
              <a:rPr lang="el-GR" b="1" dirty="0" err="1">
                <a:solidFill>
                  <a:schemeClr val="bg1"/>
                </a:solidFill>
              </a:rPr>
              <a:t>Greece</a:t>
            </a:r>
            <a:r>
              <a:rPr lang="el-GR" b="1" dirty="0">
                <a:solidFill>
                  <a:schemeClr val="bg1"/>
                </a:solidFill>
              </a:rPr>
              <a:t> </a:t>
            </a:r>
            <a:r>
              <a:rPr lang="el-GR" b="1" dirty="0" err="1">
                <a:solidFill>
                  <a:schemeClr val="bg1"/>
                </a:solidFill>
              </a:rPr>
              <a:t>app</a:t>
            </a:r>
            <a:r>
              <a:rPr lang="el-GR" b="1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Ανάρτηση σχετικού υλικού στα </a:t>
            </a:r>
            <a:r>
              <a:rPr lang="el-GR" dirty="0" err="1">
                <a:solidFill>
                  <a:schemeClr val="bg1"/>
                </a:solidFill>
              </a:rPr>
              <a:t>sites</a:t>
            </a:r>
            <a:r>
              <a:rPr lang="el-GR" dirty="0">
                <a:solidFill>
                  <a:schemeClr val="bg1"/>
                </a:solidFill>
              </a:rPr>
              <a:t> των τουριστικών </a:t>
            </a:r>
            <a:r>
              <a:rPr lang="el-GR" dirty="0" err="1">
                <a:solidFill>
                  <a:schemeClr val="bg1"/>
                </a:solidFill>
              </a:rPr>
              <a:t>παρόχων</a:t>
            </a:r>
            <a:r>
              <a:rPr lang="el-GR" dirty="0">
                <a:solidFill>
                  <a:schemeClr val="bg1"/>
                </a:solidFill>
              </a:rPr>
              <a:t> &amp; των φορέων τουρισμού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</a:rPr>
              <a:t>Ενημερωτικό υλικό </a:t>
            </a:r>
            <a:r>
              <a:rPr lang="el-GR" dirty="0">
                <a:solidFill>
                  <a:schemeClr val="bg1"/>
                </a:solidFill>
              </a:rPr>
              <a:t>στον χώρο (αφίσες, </a:t>
            </a:r>
            <a:r>
              <a:rPr lang="el-GR" dirty="0" err="1">
                <a:solidFill>
                  <a:schemeClr val="bg1"/>
                </a:solidFill>
              </a:rPr>
              <a:t>banner</a:t>
            </a:r>
            <a:r>
              <a:rPr lang="el-GR" dirty="0">
                <a:solidFill>
                  <a:schemeClr val="bg1"/>
                </a:solidFill>
              </a:rPr>
              <a:t>, </a:t>
            </a:r>
            <a:r>
              <a:rPr lang="el-GR" dirty="0" err="1">
                <a:solidFill>
                  <a:schemeClr val="bg1"/>
                </a:solidFill>
              </a:rPr>
              <a:t>κλπ</a:t>
            </a:r>
            <a:r>
              <a:rPr lang="el-GR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</a:rPr>
              <a:t>Καμπάνια δημοσιότητας </a:t>
            </a:r>
            <a:r>
              <a:rPr lang="el-GR" dirty="0">
                <a:solidFill>
                  <a:schemeClr val="bg1"/>
                </a:solidFill>
              </a:rPr>
              <a:t>στα τοπικά &amp; διεθνή ΜΜΕ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9E4D9BB2-2CDE-496F-91F9-126C6101CB4F}"/>
              </a:ext>
            </a:extLst>
          </p:cNvPr>
          <p:cNvSpPr/>
          <p:nvPr/>
        </p:nvSpPr>
        <p:spPr>
          <a:xfrm>
            <a:off x="5247512" y="1931062"/>
            <a:ext cx="2473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l-GR" b="1" dirty="0"/>
              <a:t>Εμπέδωση αισθήματος ασφαλείας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EDDC1939-208E-4097-8514-A8B4F09D5A30}"/>
              </a:ext>
            </a:extLst>
          </p:cNvPr>
          <p:cNvSpPr/>
          <p:nvPr/>
        </p:nvSpPr>
        <p:spPr>
          <a:xfrm>
            <a:off x="4395294" y="3313163"/>
            <a:ext cx="339745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/>
              <a:t>Εντατικοί </a:t>
            </a:r>
            <a:r>
              <a:rPr lang="el-GR" b="1" dirty="0"/>
              <a:t>έλεγχοι υγειονομικής νομιμότητας </a:t>
            </a:r>
            <a:r>
              <a:rPr lang="el-GR" dirty="0"/>
              <a:t>από κλιμάκια του Υπουργείου Τουρισμού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/>
              <a:t>Ειδικό Σήμα «</a:t>
            </a:r>
            <a:r>
              <a:rPr lang="el-GR" b="1" dirty="0"/>
              <a:t>Health First</a:t>
            </a:r>
            <a:r>
              <a:rPr lang="el-GR" dirty="0"/>
              <a:t>» σε όλους τους τουριστικούς </a:t>
            </a:r>
            <a:r>
              <a:rPr lang="el-GR" dirty="0" err="1"/>
              <a:t>παρόχους</a:t>
            </a:r>
            <a:endParaRPr lang="el-GR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Δυνατότητα πιστοποίησης </a:t>
            </a:r>
            <a:r>
              <a:rPr lang="el-GR" dirty="0"/>
              <a:t>από τρίτους - ιδιωτικό φορέα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E8423D13-F565-4CF4-8F8A-97BBF2D1692F}"/>
              </a:ext>
            </a:extLst>
          </p:cNvPr>
          <p:cNvSpPr/>
          <p:nvPr/>
        </p:nvSpPr>
        <p:spPr>
          <a:xfrm>
            <a:off x="1528533" y="1931062"/>
            <a:ext cx="25733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l-GR" b="1" dirty="0">
                <a:solidFill>
                  <a:schemeClr val="bg1"/>
                </a:solidFill>
              </a:rPr>
              <a:t>Ενημέρωση για τα υγειονομικά πρωτόκολλα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5E97A2CE-7478-4B7A-A018-966F0A8FC025}"/>
              </a:ext>
            </a:extLst>
          </p:cNvPr>
          <p:cNvGrpSpPr/>
          <p:nvPr/>
        </p:nvGrpSpPr>
        <p:grpSpPr>
          <a:xfrm>
            <a:off x="4564607" y="1917449"/>
            <a:ext cx="583359" cy="612000"/>
            <a:chOff x="7573215" y="3474401"/>
            <a:chExt cx="612000" cy="6120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B9FA9B0E-8351-434A-BF39-7C1A7D29AD0C}"/>
                </a:ext>
              </a:extLst>
            </p:cNvPr>
            <p:cNvSpPr/>
            <p:nvPr/>
          </p:nvSpPr>
          <p:spPr bwMode="ltGray">
            <a:xfrm>
              <a:off x="7573215" y="3474401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1" name="Freeform 4969">
              <a:extLst>
                <a:ext uri="{FF2B5EF4-FFF2-40B4-BE49-F238E27FC236}">
                  <a16:creationId xmlns:a16="http://schemas.microsoft.com/office/drawing/2014/main" xmlns="" id="{EA52F2AA-71B4-436E-93E5-1571D3FA20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76983" y="3553401"/>
              <a:ext cx="469776" cy="424003"/>
            </a:xfrm>
            <a:custGeom>
              <a:avLst/>
              <a:gdLst>
                <a:gd name="T0" fmla="*/ 374 w 390"/>
                <a:gd name="T1" fmla="*/ 118 h 352"/>
                <a:gd name="T2" fmla="*/ 388 w 390"/>
                <a:gd name="T3" fmla="*/ 174 h 352"/>
                <a:gd name="T4" fmla="*/ 388 w 390"/>
                <a:gd name="T5" fmla="*/ 218 h 352"/>
                <a:gd name="T6" fmla="*/ 370 w 390"/>
                <a:gd name="T7" fmla="*/ 282 h 352"/>
                <a:gd name="T8" fmla="*/ 332 w 390"/>
                <a:gd name="T9" fmla="*/ 336 h 352"/>
                <a:gd name="T10" fmla="*/ 270 w 390"/>
                <a:gd name="T11" fmla="*/ 352 h 352"/>
                <a:gd name="T12" fmla="*/ 292 w 390"/>
                <a:gd name="T13" fmla="*/ 314 h 352"/>
                <a:gd name="T14" fmla="*/ 304 w 390"/>
                <a:gd name="T15" fmla="*/ 268 h 352"/>
                <a:gd name="T16" fmla="*/ 306 w 390"/>
                <a:gd name="T17" fmla="*/ 236 h 352"/>
                <a:gd name="T18" fmla="*/ 300 w 390"/>
                <a:gd name="T19" fmla="*/ 186 h 352"/>
                <a:gd name="T20" fmla="*/ 284 w 390"/>
                <a:gd name="T21" fmla="*/ 144 h 352"/>
                <a:gd name="T22" fmla="*/ 270 w 390"/>
                <a:gd name="T23" fmla="*/ 118 h 352"/>
                <a:gd name="T24" fmla="*/ 266 w 390"/>
                <a:gd name="T25" fmla="*/ 310 h 352"/>
                <a:gd name="T26" fmla="*/ 282 w 390"/>
                <a:gd name="T27" fmla="*/ 254 h 352"/>
                <a:gd name="T28" fmla="*/ 282 w 390"/>
                <a:gd name="T29" fmla="*/ 214 h 352"/>
                <a:gd name="T30" fmla="*/ 264 w 390"/>
                <a:gd name="T31" fmla="*/ 156 h 352"/>
                <a:gd name="T32" fmla="*/ 216 w 390"/>
                <a:gd name="T33" fmla="*/ 146 h 352"/>
                <a:gd name="T34" fmla="*/ 174 w 390"/>
                <a:gd name="T35" fmla="*/ 104 h 352"/>
                <a:gd name="T36" fmla="*/ 150 w 390"/>
                <a:gd name="T37" fmla="*/ 48 h 352"/>
                <a:gd name="T38" fmla="*/ 146 w 390"/>
                <a:gd name="T39" fmla="*/ 22 h 352"/>
                <a:gd name="T40" fmla="*/ 128 w 390"/>
                <a:gd name="T41" fmla="*/ 2 h 352"/>
                <a:gd name="T42" fmla="*/ 116 w 390"/>
                <a:gd name="T43" fmla="*/ 0 h 352"/>
                <a:gd name="T44" fmla="*/ 96 w 390"/>
                <a:gd name="T45" fmla="*/ 10 h 352"/>
                <a:gd name="T46" fmla="*/ 88 w 390"/>
                <a:gd name="T47" fmla="*/ 32 h 352"/>
                <a:gd name="T48" fmla="*/ 96 w 390"/>
                <a:gd name="T49" fmla="*/ 80 h 352"/>
                <a:gd name="T50" fmla="*/ 114 w 390"/>
                <a:gd name="T51" fmla="*/ 124 h 352"/>
                <a:gd name="T52" fmla="*/ 114 w 390"/>
                <a:gd name="T53" fmla="*/ 130 h 352"/>
                <a:gd name="T54" fmla="*/ 102 w 390"/>
                <a:gd name="T55" fmla="*/ 144 h 352"/>
                <a:gd name="T56" fmla="*/ 16 w 390"/>
                <a:gd name="T57" fmla="*/ 146 h 352"/>
                <a:gd name="T58" fmla="*/ 0 w 390"/>
                <a:gd name="T59" fmla="*/ 170 h 352"/>
                <a:gd name="T60" fmla="*/ 8 w 390"/>
                <a:gd name="T61" fmla="*/ 190 h 352"/>
                <a:gd name="T62" fmla="*/ 24 w 390"/>
                <a:gd name="T63" fmla="*/ 198 h 352"/>
                <a:gd name="T64" fmla="*/ 2 w 390"/>
                <a:gd name="T65" fmla="*/ 214 h 352"/>
                <a:gd name="T66" fmla="*/ 2 w 390"/>
                <a:gd name="T67" fmla="*/ 236 h 352"/>
                <a:gd name="T68" fmla="*/ 26 w 390"/>
                <a:gd name="T69" fmla="*/ 252 h 352"/>
                <a:gd name="T70" fmla="*/ 20 w 390"/>
                <a:gd name="T71" fmla="*/ 256 h 352"/>
                <a:gd name="T72" fmla="*/ 6 w 390"/>
                <a:gd name="T73" fmla="*/ 280 h 352"/>
                <a:gd name="T74" fmla="*/ 14 w 390"/>
                <a:gd name="T75" fmla="*/ 298 h 352"/>
                <a:gd name="T76" fmla="*/ 44 w 390"/>
                <a:gd name="T77" fmla="*/ 306 h 352"/>
                <a:gd name="T78" fmla="*/ 34 w 390"/>
                <a:gd name="T79" fmla="*/ 320 h 352"/>
                <a:gd name="T80" fmla="*/ 36 w 390"/>
                <a:gd name="T81" fmla="*/ 334 h 352"/>
                <a:gd name="T82" fmla="*/ 58 w 390"/>
                <a:gd name="T83" fmla="*/ 350 h 352"/>
                <a:gd name="T84" fmla="*/ 144 w 390"/>
                <a:gd name="T85" fmla="*/ 350 h 352"/>
                <a:gd name="T86" fmla="*/ 148 w 390"/>
                <a:gd name="T87" fmla="*/ 350 h 352"/>
                <a:gd name="T88" fmla="*/ 182 w 390"/>
                <a:gd name="T89" fmla="*/ 344 h 352"/>
                <a:gd name="T90" fmla="*/ 212 w 390"/>
                <a:gd name="T91" fmla="*/ 326 h 352"/>
                <a:gd name="T92" fmla="*/ 228 w 390"/>
                <a:gd name="T93" fmla="*/ 31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0" h="352">
                  <a:moveTo>
                    <a:pt x="270" y="118"/>
                  </a:moveTo>
                  <a:lnTo>
                    <a:pt x="374" y="118"/>
                  </a:lnTo>
                  <a:lnTo>
                    <a:pt x="374" y="118"/>
                  </a:lnTo>
                  <a:lnTo>
                    <a:pt x="380" y="136"/>
                  </a:lnTo>
                  <a:lnTo>
                    <a:pt x="386" y="156"/>
                  </a:lnTo>
                  <a:lnTo>
                    <a:pt x="388" y="174"/>
                  </a:lnTo>
                  <a:lnTo>
                    <a:pt x="390" y="194"/>
                  </a:lnTo>
                  <a:lnTo>
                    <a:pt x="390" y="194"/>
                  </a:lnTo>
                  <a:lnTo>
                    <a:pt x="388" y="218"/>
                  </a:lnTo>
                  <a:lnTo>
                    <a:pt x="384" y="240"/>
                  </a:lnTo>
                  <a:lnTo>
                    <a:pt x="378" y="262"/>
                  </a:lnTo>
                  <a:lnTo>
                    <a:pt x="370" y="282"/>
                  </a:lnTo>
                  <a:lnTo>
                    <a:pt x="358" y="302"/>
                  </a:lnTo>
                  <a:lnTo>
                    <a:pt x="346" y="320"/>
                  </a:lnTo>
                  <a:lnTo>
                    <a:pt x="332" y="336"/>
                  </a:lnTo>
                  <a:lnTo>
                    <a:pt x="316" y="352"/>
                  </a:lnTo>
                  <a:lnTo>
                    <a:pt x="270" y="352"/>
                  </a:lnTo>
                  <a:lnTo>
                    <a:pt x="270" y="352"/>
                  </a:lnTo>
                  <a:lnTo>
                    <a:pt x="278" y="340"/>
                  </a:lnTo>
                  <a:lnTo>
                    <a:pt x="284" y="326"/>
                  </a:lnTo>
                  <a:lnTo>
                    <a:pt x="292" y="314"/>
                  </a:lnTo>
                  <a:lnTo>
                    <a:pt x="296" y="298"/>
                  </a:lnTo>
                  <a:lnTo>
                    <a:pt x="300" y="284"/>
                  </a:lnTo>
                  <a:lnTo>
                    <a:pt x="304" y="268"/>
                  </a:lnTo>
                  <a:lnTo>
                    <a:pt x="306" y="252"/>
                  </a:lnTo>
                  <a:lnTo>
                    <a:pt x="306" y="236"/>
                  </a:lnTo>
                  <a:lnTo>
                    <a:pt x="306" y="236"/>
                  </a:lnTo>
                  <a:lnTo>
                    <a:pt x="306" y="218"/>
                  </a:lnTo>
                  <a:lnTo>
                    <a:pt x="304" y="202"/>
                  </a:lnTo>
                  <a:lnTo>
                    <a:pt x="300" y="186"/>
                  </a:lnTo>
                  <a:lnTo>
                    <a:pt x="296" y="172"/>
                  </a:lnTo>
                  <a:lnTo>
                    <a:pt x="292" y="158"/>
                  </a:lnTo>
                  <a:lnTo>
                    <a:pt x="284" y="144"/>
                  </a:lnTo>
                  <a:lnTo>
                    <a:pt x="278" y="130"/>
                  </a:lnTo>
                  <a:lnTo>
                    <a:pt x="270" y="118"/>
                  </a:lnTo>
                  <a:lnTo>
                    <a:pt x="270" y="118"/>
                  </a:lnTo>
                  <a:close/>
                  <a:moveTo>
                    <a:pt x="228" y="310"/>
                  </a:moveTo>
                  <a:lnTo>
                    <a:pt x="266" y="310"/>
                  </a:lnTo>
                  <a:lnTo>
                    <a:pt x="266" y="310"/>
                  </a:lnTo>
                  <a:lnTo>
                    <a:pt x="274" y="292"/>
                  </a:lnTo>
                  <a:lnTo>
                    <a:pt x="278" y="274"/>
                  </a:lnTo>
                  <a:lnTo>
                    <a:pt x="282" y="254"/>
                  </a:lnTo>
                  <a:lnTo>
                    <a:pt x="282" y="236"/>
                  </a:lnTo>
                  <a:lnTo>
                    <a:pt x="282" y="236"/>
                  </a:lnTo>
                  <a:lnTo>
                    <a:pt x="282" y="214"/>
                  </a:lnTo>
                  <a:lnTo>
                    <a:pt x="278" y="194"/>
                  </a:lnTo>
                  <a:lnTo>
                    <a:pt x="272" y="174"/>
                  </a:lnTo>
                  <a:lnTo>
                    <a:pt x="264" y="156"/>
                  </a:lnTo>
                  <a:lnTo>
                    <a:pt x="236" y="156"/>
                  </a:lnTo>
                  <a:lnTo>
                    <a:pt x="236" y="156"/>
                  </a:lnTo>
                  <a:lnTo>
                    <a:pt x="216" y="146"/>
                  </a:lnTo>
                  <a:lnTo>
                    <a:pt x="200" y="134"/>
                  </a:lnTo>
                  <a:lnTo>
                    <a:pt x="186" y="120"/>
                  </a:lnTo>
                  <a:lnTo>
                    <a:pt x="174" y="104"/>
                  </a:lnTo>
                  <a:lnTo>
                    <a:pt x="164" y="88"/>
                  </a:lnTo>
                  <a:lnTo>
                    <a:pt x="156" y="68"/>
                  </a:lnTo>
                  <a:lnTo>
                    <a:pt x="150" y="4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6" y="22"/>
                  </a:lnTo>
                  <a:lnTo>
                    <a:pt x="144" y="16"/>
                  </a:lnTo>
                  <a:lnTo>
                    <a:pt x="138" y="8"/>
                  </a:lnTo>
                  <a:lnTo>
                    <a:pt x="128" y="2"/>
                  </a:lnTo>
                  <a:lnTo>
                    <a:pt x="122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0" y="0"/>
                  </a:lnTo>
                  <a:lnTo>
                    <a:pt x="104" y="2"/>
                  </a:lnTo>
                  <a:lnTo>
                    <a:pt x="96" y="10"/>
                  </a:lnTo>
                  <a:lnTo>
                    <a:pt x="90" y="20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90" y="56"/>
                  </a:lnTo>
                  <a:lnTo>
                    <a:pt x="96" y="80"/>
                  </a:lnTo>
                  <a:lnTo>
                    <a:pt x="104" y="102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4" y="130"/>
                  </a:lnTo>
                  <a:lnTo>
                    <a:pt x="112" y="136"/>
                  </a:lnTo>
                  <a:lnTo>
                    <a:pt x="108" y="140"/>
                  </a:lnTo>
                  <a:lnTo>
                    <a:pt x="102" y="144"/>
                  </a:lnTo>
                  <a:lnTo>
                    <a:pt x="28" y="144"/>
                  </a:lnTo>
                  <a:lnTo>
                    <a:pt x="28" y="144"/>
                  </a:lnTo>
                  <a:lnTo>
                    <a:pt x="16" y="146"/>
                  </a:lnTo>
                  <a:lnTo>
                    <a:pt x="8" y="152"/>
                  </a:lnTo>
                  <a:lnTo>
                    <a:pt x="2" y="160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2" y="180"/>
                  </a:lnTo>
                  <a:lnTo>
                    <a:pt x="8" y="190"/>
                  </a:lnTo>
                  <a:lnTo>
                    <a:pt x="16" y="194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14" y="200"/>
                  </a:lnTo>
                  <a:lnTo>
                    <a:pt x="6" y="206"/>
                  </a:lnTo>
                  <a:lnTo>
                    <a:pt x="2" y="214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2" y="236"/>
                  </a:lnTo>
                  <a:lnTo>
                    <a:pt x="8" y="244"/>
                  </a:lnTo>
                  <a:lnTo>
                    <a:pt x="16" y="250"/>
                  </a:lnTo>
                  <a:lnTo>
                    <a:pt x="26" y="252"/>
                  </a:lnTo>
                  <a:lnTo>
                    <a:pt x="28" y="252"/>
                  </a:lnTo>
                  <a:lnTo>
                    <a:pt x="28" y="252"/>
                  </a:lnTo>
                  <a:lnTo>
                    <a:pt x="20" y="256"/>
                  </a:lnTo>
                  <a:lnTo>
                    <a:pt x="12" y="262"/>
                  </a:lnTo>
                  <a:lnTo>
                    <a:pt x="8" y="270"/>
                  </a:lnTo>
                  <a:lnTo>
                    <a:pt x="6" y="280"/>
                  </a:lnTo>
                  <a:lnTo>
                    <a:pt x="6" y="280"/>
                  </a:lnTo>
                  <a:lnTo>
                    <a:pt x="8" y="290"/>
                  </a:lnTo>
                  <a:lnTo>
                    <a:pt x="14" y="298"/>
                  </a:lnTo>
                  <a:lnTo>
                    <a:pt x="22" y="304"/>
                  </a:lnTo>
                  <a:lnTo>
                    <a:pt x="32" y="306"/>
                  </a:lnTo>
                  <a:lnTo>
                    <a:pt x="44" y="306"/>
                  </a:lnTo>
                  <a:lnTo>
                    <a:pt x="44" y="306"/>
                  </a:lnTo>
                  <a:lnTo>
                    <a:pt x="36" y="314"/>
                  </a:lnTo>
                  <a:lnTo>
                    <a:pt x="34" y="320"/>
                  </a:lnTo>
                  <a:lnTo>
                    <a:pt x="34" y="326"/>
                  </a:lnTo>
                  <a:lnTo>
                    <a:pt x="34" y="326"/>
                  </a:lnTo>
                  <a:lnTo>
                    <a:pt x="36" y="334"/>
                  </a:lnTo>
                  <a:lnTo>
                    <a:pt x="42" y="342"/>
                  </a:lnTo>
                  <a:lnTo>
                    <a:pt x="48" y="348"/>
                  </a:lnTo>
                  <a:lnTo>
                    <a:pt x="58" y="350"/>
                  </a:lnTo>
                  <a:lnTo>
                    <a:pt x="142" y="350"/>
                  </a:lnTo>
                  <a:lnTo>
                    <a:pt x="142" y="350"/>
                  </a:lnTo>
                  <a:lnTo>
                    <a:pt x="144" y="350"/>
                  </a:lnTo>
                  <a:lnTo>
                    <a:pt x="144" y="350"/>
                  </a:lnTo>
                  <a:lnTo>
                    <a:pt x="148" y="350"/>
                  </a:lnTo>
                  <a:lnTo>
                    <a:pt x="148" y="350"/>
                  </a:lnTo>
                  <a:lnTo>
                    <a:pt x="160" y="348"/>
                  </a:lnTo>
                  <a:lnTo>
                    <a:pt x="172" y="346"/>
                  </a:lnTo>
                  <a:lnTo>
                    <a:pt x="182" y="344"/>
                  </a:lnTo>
                  <a:lnTo>
                    <a:pt x="194" y="338"/>
                  </a:lnTo>
                  <a:lnTo>
                    <a:pt x="204" y="332"/>
                  </a:lnTo>
                  <a:lnTo>
                    <a:pt x="212" y="326"/>
                  </a:lnTo>
                  <a:lnTo>
                    <a:pt x="220" y="318"/>
                  </a:lnTo>
                  <a:lnTo>
                    <a:pt x="228" y="310"/>
                  </a:lnTo>
                  <a:lnTo>
                    <a:pt x="228" y="3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B87CCBFA-D0C9-45CE-8015-B94A58110164}"/>
              </a:ext>
            </a:extLst>
          </p:cNvPr>
          <p:cNvGrpSpPr/>
          <p:nvPr/>
        </p:nvGrpSpPr>
        <p:grpSpPr>
          <a:xfrm>
            <a:off x="801964" y="1917449"/>
            <a:ext cx="612000" cy="612000"/>
            <a:chOff x="7573215" y="3474401"/>
            <a:chExt cx="612000" cy="61200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B3335AD8-3221-49B9-9FC5-622C46F276EC}"/>
                </a:ext>
              </a:extLst>
            </p:cNvPr>
            <p:cNvSpPr/>
            <p:nvPr/>
          </p:nvSpPr>
          <p:spPr bwMode="ltGray">
            <a:xfrm>
              <a:off x="7573215" y="3474401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4" name="Freeform 4992">
              <a:extLst>
                <a:ext uri="{FF2B5EF4-FFF2-40B4-BE49-F238E27FC236}">
                  <a16:creationId xmlns:a16="http://schemas.microsoft.com/office/drawing/2014/main" xmlns="" id="{979927E2-EF90-4E9C-BB28-6F6F29A468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5985" y="3601300"/>
              <a:ext cx="334377" cy="373145"/>
            </a:xfrm>
            <a:custGeom>
              <a:avLst/>
              <a:gdLst>
                <a:gd name="T0" fmla="*/ 14 w 276"/>
                <a:gd name="T1" fmla="*/ 26 h 308"/>
                <a:gd name="T2" fmla="*/ 36 w 276"/>
                <a:gd name="T3" fmla="*/ 30 h 308"/>
                <a:gd name="T4" fmla="*/ 2 w 276"/>
                <a:gd name="T5" fmla="*/ 52 h 308"/>
                <a:gd name="T6" fmla="*/ 6 w 276"/>
                <a:gd name="T7" fmla="*/ 30 h 308"/>
                <a:gd name="T8" fmla="*/ 176 w 276"/>
                <a:gd name="T9" fmla="*/ 202 h 308"/>
                <a:gd name="T10" fmla="*/ 174 w 276"/>
                <a:gd name="T11" fmla="*/ 194 h 308"/>
                <a:gd name="T12" fmla="*/ 100 w 276"/>
                <a:gd name="T13" fmla="*/ 132 h 308"/>
                <a:gd name="T14" fmla="*/ 50 w 276"/>
                <a:gd name="T15" fmla="*/ 80 h 308"/>
                <a:gd name="T16" fmla="*/ 30 w 276"/>
                <a:gd name="T17" fmla="*/ 58 h 308"/>
                <a:gd name="T18" fmla="*/ 22 w 276"/>
                <a:gd name="T19" fmla="*/ 64 h 308"/>
                <a:gd name="T20" fmla="*/ 42 w 276"/>
                <a:gd name="T21" fmla="*/ 88 h 308"/>
                <a:gd name="T22" fmla="*/ 92 w 276"/>
                <a:gd name="T23" fmla="*/ 140 h 308"/>
                <a:gd name="T24" fmla="*/ 168 w 276"/>
                <a:gd name="T25" fmla="*/ 204 h 308"/>
                <a:gd name="T26" fmla="*/ 172 w 276"/>
                <a:gd name="T27" fmla="*/ 206 h 308"/>
                <a:gd name="T28" fmla="*/ 176 w 276"/>
                <a:gd name="T29" fmla="*/ 202 h 308"/>
                <a:gd name="T30" fmla="*/ 276 w 276"/>
                <a:gd name="T31" fmla="*/ 292 h 308"/>
                <a:gd name="T32" fmla="*/ 266 w 276"/>
                <a:gd name="T33" fmla="*/ 308 h 308"/>
                <a:gd name="T34" fmla="*/ 62 w 276"/>
                <a:gd name="T35" fmla="*/ 308 h 308"/>
                <a:gd name="T36" fmla="*/ 46 w 276"/>
                <a:gd name="T37" fmla="*/ 298 h 308"/>
                <a:gd name="T38" fmla="*/ 46 w 276"/>
                <a:gd name="T39" fmla="*/ 112 h 308"/>
                <a:gd name="T40" fmla="*/ 88 w 276"/>
                <a:gd name="T41" fmla="*/ 156 h 308"/>
                <a:gd name="T42" fmla="*/ 168 w 276"/>
                <a:gd name="T43" fmla="*/ 220 h 308"/>
                <a:gd name="T44" fmla="*/ 182 w 276"/>
                <a:gd name="T45" fmla="*/ 214 h 308"/>
                <a:gd name="T46" fmla="*/ 200 w 276"/>
                <a:gd name="T47" fmla="*/ 196 h 308"/>
                <a:gd name="T48" fmla="*/ 204 w 276"/>
                <a:gd name="T49" fmla="*/ 182 h 308"/>
                <a:gd name="T50" fmla="*/ 136 w 276"/>
                <a:gd name="T51" fmla="*/ 106 h 308"/>
                <a:gd name="T52" fmla="*/ 86 w 276"/>
                <a:gd name="T53" fmla="*/ 62 h 308"/>
                <a:gd name="T54" fmla="*/ 62 w 276"/>
                <a:gd name="T55" fmla="*/ 34 h 308"/>
                <a:gd name="T56" fmla="*/ 116 w 276"/>
                <a:gd name="T57" fmla="*/ 68 h 308"/>
                <a:gd name="T58" fmla="*/ 150 w 276"/>
                <a:gd name="T59" fmla="*/ 106 h 308"/>
                <a:gd name="T60" fmla="*/ 162 w 276"/>
                <a:gd name="T61" fmla="*/ 126 h 308"/>
                <a:gd name="T62" fmla="*/ 168 w 276"/>
                <a:gd name="T63" fmla="*/ 126 h 308"/>
                <a:gd name="T64" fmla="*/ 170 w 276"/>
                <a:gd name="T65" fmla="*/ 118 h 308"/>
                <a:gd name="T66" fmla="*/ 144 w 276"/>
                <a:gd name="T67" fmla="*/ 80 h 308"/>
                <a:gd name="T68" fmla="*/ 102 w 276"/>
                <a:gd name="T69" fmla="*/ 40 h 308"/>
                <a:gd name="T70" fmla="*/ 62 w 276"/>
                <a:gd name="T71" fmla="*/ 20 h 308"/>
                <a:gd name="T72" fmla="*/ 46 w 276"/>
                <a:gd name="T73" fmla="*/ 16 h 308"/>
                <a:gd name="T74" fmla="*/ 50 w 276"/>
                <a:gd name="T75" fmla="*/ 4 h 308"/>
                <a:gd name="T76" fmla="*/ 194 w 276"/>
                <a:gd name="T77" fmla="*/ 0 h 308"/>
                <a:gd name="T78" fmla="*/ 276 w 276"/>
                <a:gd name="T79" fmla="*/ 82 h 308"/>
                <a:gd name="T80" fmla="*/ 220 w 276"/>
                <a:gd name="T81" fmla="*/ 206 h 308"/>
                <a:gd name="T82" fmla="*/ 220 w 276"/>
                <a:gd name="T83" fmla="*/ 206 h 308"/>
                <a:gd name="T84" fmla="*/ 202 w 276"/>
                <a:gd name="T85" fmla="*/ 214 h 308"/>
                <a:gd name="T86" fmla="*/ 194 w 276"/>
                <a:gd name="T87" fmla="*/ 226 h 308"/>
                <a:gd name="T88" fmla="*/ 240 w 276"/>
                <a:gd name="T89" fmla="*/ 272 h 308"/>
                <a:gd name="T90" fmla="*/ 238 w 276"/>
                <a:gd name="T91" fmla="*/ 266 h 308"/>
                <a:gd name="T92" fmla="*/ 88 w 276"/>
                <a:gd name="T93" fmla="*/ 264 h 308"/>
                <a:gd name="T94" fmla="*/ 84 w 276"/>
                <a:gd name="T95" fmla="*/ 266 h 308"/>
                <a:gd name="T96" fmla="*/ 80 w 276"/>
                <a:gd name="T97" fmla="*/ 272 h 308"/>
                <a:gd name="T98" fmla="*/ 86 w 276"/>
                <a:gd name="T99" fmla="*/ 280 h 308"/>
                <a:gd name="T100" fmla="*/ 232 w 276"/>
                <a:gd name="T101" fmla="*/ 280 h 308"/>
                <a:gd name="T102" fmla="*/ 240 w 276"/>
                <a:gd name="T103" fmla="*/ 274 h 308"/>
                <a:gd name="T104" fmla="*/ 262 w 276"/>
                <a:gd name="T105" fmla="*/ 84 h 308"/>
                <a:gd name="T106" fmla="*/ 220 w 276"/>
                <a:gd name="T107" fmla="*/ 42 h 308"/>
                <a:gd name="T108" fmla="*/ 262 w 276"/>
                <a:gd name="T109" fmla="*/ 8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6" h="308">
                  <a:moveTo>
                    <a:pt x="6" y="30"/>
                  </a:moveTo>
                  <a:lnTo>
                    <a:pt x="6" y="30"/>
                  </a:lnTo>
                  <a:lnTo>
                    <a:pt x="14" y="26"/>
                  </a:lnTo>
                  <a:lnTo>
                    <a:pt x="20" y="24"/>
                  </a:lnTo>
                  <a:lnTo>
                    <a:pt x="28" y="26"/>
                  </a:lnTo>
                  <a:lnTo>
                    <a:pt x="36" y="3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2" y="38"/>
                  </a:lnTo>
                  <a:lnTo>
                    <a:pt x="6" y="30"/>
                  </a:lnTo>
                  <a:lnTo>
                    <a:pt x="6" y="30"/>
                  </a:lnTo>
                  <a:close/>
                  <a:moveTo>
                    <a:pt x="176" y="202"/>
                  </a:moveTo>
                  <a:lnTo>
                    <a:pt x="176" y="202"/>
                  </a:lnTo>
                  <a:lnTo>
                    <a:pt x="176" y="198"/>
                  </a:lnTo>
                  <a:lnTo>
                    <a:pt x="174" y="194"/>
                  </a:lnTo>
                  <a:lnTo>
                    <a:pt x="174" y="194"/>
                  </a:lnTo>
                  <a:lnTo>
                    <a:pt x="154" y="178"/>
                  </a:lnTo>
                  <a:lnTo>
                    <a:pt x="130" y="158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70" y="102"/>
                  </a:lnTo>
                  <a:lnTo>
                    <a:pt x="50" y="8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0" y="58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2" y="64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42" y="88"/>
                  </a:lnTo>
                  <a:lnTo>
                    <a:pt x="62" y="110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122" y="168"/>
                  </a:lnTo>
                  <a:lnTo>
                    <a:pt x="146" y="188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4" y="204"/>
                  </a:lnTo>
                  <a:lnTo>
                    <a:pt x="176" y="202"/>
                  </a:lnTo>
                  <a:lnTo>
                    <a:pt x="176" y="202"/>
                  </a:lnTo>
                  <a:close/>
                  <a:moveTo>
                    <a:pt x="276" y="82"/>
                  </a:moveTo>
                  <a:lnTo>
                    <a:pt x="276" y="292"/>
                  </a:lnTo>
                  <a:lnTo>
                    <a:pt x="276" y="292"/>
                  </a:lnTo>
                  <a:lnTo>
                    <a:pt x="274" y="298"/>
                  </a:lnTo>
                  <a:lnTo>
                    <a:pt x="270" y="304"/>
                  </a:lnTo>
                  <a:lnTo>
                    <a:pt x="266" y="308"/>
                  </a:lnTo>
                  <a:lnTo>
                    <a:pt x="260" y="308"/>
                  </a:lnTo>
                  <a:lnTo>
                    <a:pt x="62" y="308"/>
                  </a:lnTo>
                  <a:lnTo>
                    <a:pt x="62" y="308"/>
                  </a:lnTo>
                  <a:lnTo>
                    <a:pt x="56" y="308"/>
                  </a:lnTo>
                  <a:lnTo>
                    <a:pt x="50" y="304"/>
                  </a:lnTo>
                  <a:lnTo>
                    <a:pt x="46" y="298"/>
                  </a:lnTo>
                  <a:lnTo>
                    <a:pt x="46" y="29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64" y="132"/>
                  </a:lnTo>
                  <a:lnTo>
                    <a:pt x="88" y="156"/>
                  </a:lnTo>
                  <a:lnTo>
                    <a:pt x="88" y="156"/>
                  </a:lnTo>
                  <a:lnTo>
                    <a:pt x="122" y="186"/>
                  </a:lnTo>
                  <a:lnTo>
                    <a:pt x="150" y="208"/>
                  </a:lnTo>
                  <a:lnTo>
                    <a:pt x="168" y="220"/>
                  </a:lnTo>
                  <a:lnTo>
                    <a:pt x="178" y="226"/>
                  </a:lnTo>
                  <a:lnTo>
                    <a:pt x="178" y="226"/>
                  </a:lnTo>
                  <a:lnTo>
                    <a:pt x="182" y="214"/>
                  </a:lnTo>
                  <a:lnTo>
                    <a:pt x="190" y="204"/>
                  </a:lnTo>
                  <a:lnTo>
                    <a:pt x="190" y="204"/>
                  </a:lnTo>
                  <a:lnTo>
                    <a:pt x="200" y="196"/>
                  </a:lnTo>
                  <a:lnTo>
                    <a:pt x="210" y="192"/>
                  </a:lnTo>
                  <a:lnTo>
                    <a:pt x="210" y="192"/>
                  </a:lnTo>
                  <a:lnTo>
                    <a:pt x="204" y="182"/>
                  </a:lnTo>
                  <a:lnTo>
                    <a:pt x="190" y="164"/>
                  </a:lnTo>
                  <a:lnTo>
                    <a:pt x="168" y="136"/>
                  </a:lnTo>
                  <a:lnTo>
                    <a:pt x="136" y="106"/>
                  </a:lnTo>
                  <a:lnTo>
                    <a:pt x="136" y="106"/>
                  </a:lnTo>
                  <a:lnTo>
                    <a:pt x="110" y="82"/>
                  </a:lnTo>
                  <a:lnTo>
                    <a:pt x="86" y="62"/>
                  </a:lnTo>
                  <a:lnTo>
                    <a:pt x="54" y="40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84" y="44"/>
                  </a:lnTo>
                  <a:lnTo>
                    <a:pt x="98" y="54"/>
                  </a:lnTo>
                  <a:lnTo>
                    <a:pt x="116" y="68"/>
                  </a:lnTo>
                  <a:lnTo>
                    <a:pt x="116" y="68"/>
                  </a:lnTo>
                  <a:lnTo>
                    <a:pt x="136" y="88"/>
                  </a:lnTo>
                  <a:lnTo>
                    <a:pt x="150" y="10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2" y="126"/>
                  </a:lnTo>
                  <a:lnTo>
                    <a:pt x="166" y="126"/>
                  </a:lnTo>
                  <a:lnTo>
                    <a:pt x="166" y="126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2" y="122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58" y="98"/>
                  </a:lnTo>
                  <a:lnTo>
                    <a:pt x="144" y="80"/>
                  </a:lnTo>
                  <a:lnTo>
                    <a:pt x="124" y="58"/>
                  </a:lnTo>
                  <a:lnTo>
                    <a:pt x="124" y="58"/>
                  </a:lnTo>
                  <a:lnTo>
                    <a:pt x="102" y="40"/>
                  </a:lnTo>
                  <a:lnTo>
                    <a:pt x="82" y="30"/>
                  </a:lnTo>
                  <a:lnTo>
                    <a:pt x="68" y="22"/>
                  </a:lnTo>
                  <a:lnTo>
                    <a:pt x="62" y="20"/>
                  </a:lnTo>
                  <a:lnTo>
                    <a:pt x="58" y="20"/>
                  </a:lnTo>
                  <a:lnTo>
                    <a:pt x="46" y="34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0"/>
                  </a:lnTo>
                  <a:lnTo>
                    <a:pt x="50" y="4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194" y="0"/>
                  </a:lnTo>
                  <a:lnTo>
                    <a:pt x="210" y="16"/>
                  </a:lnTo>
                  <a:lnTo>
                    <a:pt x="260" y="66"/>
                  </a:lnTo>
                  <a:lnTo>
                    <a:pt x="276" y="82"/>
                  </a:lnTo>
                  <a:close/>
                  <a:moveTo>
                    <a:pt x="194" y="234"/>
                  </a:moveTo>
                  <a:lnTo>
                    <a:pt x="234" y="246"/>
                  </a:lnTo>
                  <a:lnTo>
                    <a:pt x="220" y="206"/>
                  </a:lnTo>
                  <a:lnTo>
                    <a:pt x="220" y="206"/>
                  </a:lnTo>
                  <a:lnTo>
                    <a:pt x="220" y="206"/>
                  </a:lnTo>
                  <a:lnTo>
                    <a:pt x="220" y="206"/>
                  </a:lnTo>
                  <a:lnTo>
                    <a:pt x="212" y="208"/>
                  </a:lnTo>
                  <a:lnTo>
                    <a:pt x="206" y="210"/>
                  </a:lnTo>
                  <a:lnTo>
                    <a:pt x="202" y="214"/>
                  </a:lnTo>
                  <a:lnTo>
                    <a:pt x="202" y="214"/>
                  </a:lnTo>
                  <a:lnTo>
                    <a:pt x="198" y="220"/>
                  </a:lnTo>
                  <a:lnTo>
                    <a:pt x="194" y="226"/>
                  </a:lnTo>
                  <a:lnTo>
                    <a:pt x="194" y="234"/>
                  </a:lnTo>
                  <a:lnTo>
                    <a:pt x="194" y="234"/>
                  </a:lnTo>
                  <a:close/>
                  <a:moveTo>
                    <a:pt x="240" y="272"/>
                  </a:moveTo>
                  <a:lnTo>
                    <a:pt x="240" y="272"/>
                  </a:lnTo>
                  <a:lnTo>
                    <a:pt x="240" y="268"/>
                  </a:lnTo>
                  <a:lnTo>
                    <a:pt x="238" y="266"/>
                  </a:lnTo>
                  <a:lnTo>
                    <a:pt x="236" y="264"/>
                  </a:lnTo>
                  <a:lnTo>
                    <a:pt x="232" y="264"/>
                  </a:lnTo>
                  <a:lnTo>
                    <a:pt x="88" y="264"/>
                  </a:lnTo>
                  <a:lnTo>
                    <a:pt x="88" y="264"/>
                  </a:lnTo>
                  <a:lnTo>
                    <a:pt x="86" y="264"/>
                  </a:lnTo>
                  <a:lnTo>
                    <a:pt x="84" y="266"/>
                  </a:lnTo>
                  <a:lnTo>
                    <a:pt x="82" y="268"/>
                  </a:lnTo>
                  <a:lnTo>
                    <a:pt x="80" y="272"/>
                  </a:lnTo>
                  <a:lnTo>
                    <a:pt x="80" y="272"/>
                  </a:lnTo>
                  <a:lnTo>
                    <a:pt x="82" y="274"/>
                  </a:lnTo>
                  <a:lnTo>
                    <a:pt x="84" y="278"/>
                  </a:lnTo>
                  <a:lnTo>
                    <a:pt x="86" y="280"/>
                  </a:lnTo>
                  <a:lnTo>
                    <a:pt x="88" y="280"/>
                  </a:lnTo>
                  <a:lnTo>
                    <a:pt x="232" y="280"/>
                  </a:lnTo>
                  <a:lnTo>
                    <a:pt x="232" y="280"/>
                  </a:lnTo>
                  <a:lnTo>
                    <a:pt x="236" y="280"/>
                  </a:lnTo>
                  <a:lnTo>
                    <a:pt x="238" y="278"/>
                  </a:lnTo>
                  <a:lnTo>
                    <a:pt x="240" y="274"/>
                  </a:lnTo>
                  <a:lnTo>
                    <a:pt x="240" y="272"/>
                  </a:lnTo>
                  <a:lnTo>
                    <a:pt x="240" y="272"/>
                  </a:lnTo>
                  <a:close/>
                  <a:moveTo>
                    <a:pt x="262" y="84"/>
                  </a:moveTo>
                  <a:lnTo>
                    <a:pt x="244" y="66"/>
                  </a:lnTo>
                  <a:lnTo>
                    <a:pt x="220" y="66"/>
                  </a:lnTo>
                  <a:lnTo>
                    <a:pt x="220" y="42"/>
                  </a:lnTo>
                  <a:lnTo>
                    <a:pt x="202" y="24"/>
                  </a:lnTo>
                  <a:lnTo>
                    <a:pt x="202" y="84"/>
                  </a:lnTo>
                  <a:lnTo>
                    <a:pt x="26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5" name="Rectangle: Diagonal Corners Snipped 39">
            <a:extLst>
              <a:ext uri="{FF2B5EF4-FFF2-40B4-BE49-F238E27FC236}">
                <a16:creationId xmlns:a16="http://schemas.microsoft.com/office/drawing/2014/main" xmlns="" id="{13D730FD-C64A-4A15-A9E1-64C9E61C596F}"/>
              </a:ext>
            </a:extLst>
          </p:cNvPr>
          <p:cNvSpPr/>
          <p:nvPr/>
        </p:nvSpPr>
        <p:spPr>
          <a:xfrm>
            <a:off x="8178478" y="1711068"/>
            <a:ext cx="3399048" cy="4695249"/>
          </a:xfrm>
          <a:prstGeom prst="snip2DiagRect">
            <a:avLst/>
          </a:prstGeom>
          <a:solidFill>
            <a:srgbClr val="7F8FA9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612000" rIns="0" bIns="80669" anchor="t" anchorCtr="0">
            <a:no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sym typeface="Georgia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sym typeface="Georgia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A5B1F799-C11F-4407-8A2A-F54B7CA6EA63}"/>
              </a:ext>
            </a:extLst>
          </p:cNvPr>
          <p:cNvSpPr/>
          <p:nvPr/>
        </p:nvSpPr>
        <p:spPr>
          <a:xfrm>
            <a:off x="9026499" y="2054172"/>
            <a:ext cx="2596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l-GR" b="1" dirty="0">
                <a:solidFill>
                  <a:schemeClr val="bg1"/>
                </a:solidFill>
                <a:sym typeface="Georgia"/>
              </a:rPr>
              <a:t>Προώθηση προορισμού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7E3283DF-0949-4DF5-961B-86F13D4E92DE}"/>
              </a:ext>
            </a:extLst>
          </p:cNvPr>
          <p:cNvGrpSpPr/>
          <p:nvPr/>
        </p:nvGrpSpPr>
        <p:grpSpPr>
          <a:xfrm>
            <a:off x="8283770" y="1922073"/>
            <a:ext cx="602752" cy="602752"/>
            <a:chOff x="4019916" y="3216936"/>
            <a:chExt cx="737074" cy="737074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7E416D2F-0800-41E7-97FA-9127F24E3AD1}"/>
                </a:ext>
              </a:extLst>
            </p:cNvPr>
            <p:cNvSpPr/>
            <p:nvPr/>
          </p:nvSpPr>
          <p:spPr bwMode="ltGray">
            <a:xfrm>
              <a:off x="4019916" y="3216936"/>
              <a:ext cx="737074" cy="737074"/>
            </a:xfrm>
            <a:prstGeom prst="ellipse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9" name="Freeform 363">
              <a:extLst>
                <a:ext uri="{FF2B5EF4-FFF2-40B4-BE49-F238E27FC236}">
                  <a16:creationId xmlns:a16="http://schemas.microsoft.com/office/drawing/2014/main" xmlns="" id="{AC07E06E-A6B3-4B89-9F44-16B5B5AB83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3260" y="3474514"/>
              <a:ext cx="332724" cy="261442"/>
            </a:xfrm>
            <a:custGeom>
              <a:avLst/>
              <a:gdLst>
                <a:gd name="T0" fmla="*/ 1544 w 2922"/>
                <a:gd name="T1" fmla="*/ 468 h 2296"/>
                <a:gd name="T2" fmla="*/ 1544 w 2922"/>
                <a:gd name="T3" fmla="*/ 652 h 2296"/>
                <a:gd name="T4" fmla="*/ 2922 w 2922"/>
                <a:gd name="T5" fmla="*/ 412 h 2296"/>
                <a:gd name="T6" fmla="*/ 2922 w 2922"/>
                <a:gd name="T7" fmla="*/ 0 h 2296"/>
                <a:gd name="T8" fmla="*/ 1544 w 2922"/>
                <a:gd name="T9" fmla="*/ 468 h 2296"/>
                <a:gd name="T10" fmla="*/ 1544 w 2922"/>
                <a:gd name="T11" fmla="*/ 468 h 2296"/>
                <a:gd name="T12" fmla="*/ 664 w 2922"/>
                <a:gd name="T13" fmla="*/ 1576 h 2296"/>
                <a:gd name="T14" fmla="*/ 596 w 2922"/>
                <a:gd name="T15" fmla="*/ 1710 h 2296"/>
                <a:gd name="T16" fmla="*/ 892 w 2922"/>
                <a:gd name="T17" fmla="*/ 2296 h 2296"/>
                <a:gd name="T18" fmla="*/ 1008 w 2922"/>
                <a:gd name="T19" fmla="*/ 2296 h 2296"/>
                <a:gd name="T20" fmla="*/ 664 w 2922"/>
                <a:gd name="T21" fmla="*/ 1576 h 2296"/>
                <a:gd name="T22" fmla="*/ 664 w 2922"/>
                <a:gd name="T23" fmla="*/ 1576 h 2296"/>
                <a:gd name="T24" fmla="*/ 0 w 2922"/>
                <a:gd name="T25" fmla="*/ 400 h 2296"/>
                <a:gd name="T26" fmla="*/ 972 w 2922"/>
                <a:gd name="T27" fmla="*/ 400 h 2296"/>
                <a:gd name="T28" fmla="*/ 972 w 2922"/>
                <a:gd name="T29" fmla="*/ 608 h 2296"/>
                <a:gd name="T30" fmla="*/ 0 w 2922"/>
                <a:gd name="T31" fmla="*/ 608 h 2296"/>
                <a:gd name="T32" fmla="*/ 0 w 2922"/>
                <a:gd name="T33" fmla="*/ 40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22" h="2296">
                  <a:moveTo>
                    <a:pt x="1544" y="468"/>
                  </a:moveTo>
                  <a:lnTo>
                    <a:pt x="1544" y="652"/>
                  </a:lnTo>
                  <a:lnTo>
                    <a:pt x="2922" y="412"/>
                  </a:lnTo>
                  <a:lnTo>
                    <a:pt x="2922" y="0"/>
                  </a:lnTo>
                  <a:lnTo>
                    <a:pt x="1544" y="468"/>
                  </a:lnTo>
                  <a:lnTo>
                    <a:pt x="1544" y="468"/>
                  </a:lnTo>
                  <a:close/>
                  <a:moveTo>
                    <a:pt x="664" y="1576"/>
                  </a:moveTo>
                  <a:lnTo>
                    <a:pt x="596" y="1710"/>
                  </a:lnTo>
                  <a:lnTo>
                    <a:pt x="892" y="2296"/>
                  </a:lnTo>
                  <a:lnTo>
                    <a:pt x="1008" y="2296"/>
                  </a:lnTo>
                  <a:lnTo>
                    <a:pt x="664" y="1576"/>
                  </a:lnTo>
                  <a:lnTo>
                    <a:pt x="664" y="1576"/>
                  </a:lnTo>
                  <a:close/>
                  <a:moveTo>
                    <a:pt x="0" y="400"/>
                  </a:moveTo>
                  <a:lnTo>
                    <a:pt x="972" y="400"/>
                  </a:lnTo>
                  <a:lnTo>
                    <a:pt x="972" y="608"/>
                  </a:lnTo>
                  <a:lnTo>
                    <a:pt x="0" y="608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Rectangle 6">
              <a:extLst>
                <a:ext uri="{FF2B5EF4-FFF2-40B4-BE49-F238E27FC236}">
                  <a16:creationId xmlns:a16="http://schemas.microsoft.com/office/drawing/2014/main" xmlns="" id="{D80F0A23-34A9-4023-848A-DCB1DFA7D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1391" y="3507848"/>
              <a:ext cx="110574" cy="23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xmlns="" id="{7DDE208D-366C-46DB-ABFD-F635DAD47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368" y="3461006"/>
              <a:ext cx="26123" cy="165748"/>
            </a:xfrm>
            <a:custGeom>
              <a:avLst/>
              <a:gdLst>
                <a:gd name="T0" fmla="*/ 0 w 232"/>
                <a:gd name="T1" fmla="*/ 0 h 1472"/>
                <a:gd name="T2" fmla="*/ 0 w 232"/>
                <a:gd name="T3" fmla="*/ 1472 h 1472"/>
                <a:gd name="T4" fmla="*/ 0 w 232"/>
                <a:gd name="T5" fmla="*/ 1472 h 1472"/>
                <a:gd name="T6" fmla="*/ 24 w 232"/>
                <a:gd name="T7" fmla="*/ 1472 h 1472"/>
                <a:gd name="T8" fmla="*/ 46 w 232"/>
                <a:gd name="T9" fmla="*/ 1468 h 1472"/>
                <a:gd name="T10" fmla="*/ 68 w 232"/>
                <a:gd name="T11" fmla="*/ 1462 h 1472"/>
                <a:gd name="T12" fmla="*/ 90 w 232"/>
                <a:gd name="T13" fmla="*/ 1454 h 1472"/>
                <a:gd name="T14" fmla="*/ 110 w 232"/>
                <a:gd name="T15" fmla="*/ 1444 h 1472"/>
                <a:gd name="T16" fmla="*/ 130 w 232"/>
                <a:gd name="T17" fmla="*/ 1434 h 1472"/>
                <a:gd name="T18" fmla="*/ 148 w 232"/>
                <a:gd name="T19" fmla="*/ 1420 h 1472"/>
                <a:gd name="T20" fmla="*/ 164 w 232"/>
                <a:gd name="T21" fmla="*/ 1404 h 1472"/>
                <a:gd name="T22" fmla="*/ 178 w 232"/>
                <a:gd name="T23" fmla="*/ 1388 h 1472"/>
                <a:gd name="T24" fmla="*/ 192 w 232"/>
                <a:gd name="T25" fmla="*/ 1370 h 1472"/>
                <a:gd name="T26" fmla="*/ 204 w 232"/>
                <a:gd name="T27" fmla="*/ 1352 h 1472"/>
                <a:gd name="T28" fmla="*/ 214 w 232"/>
                <a:gd name="T29" fmla="*/ 1332 h 1472"/>
                <a:gd name="T30" fmla="*/ 222 w 232"/>
                <a:gd name="T31" fmla="*/ 1310 h 1472"/>
                <a:gd name="T32" fmla="*/ 226 w 232"/>
                <a:gd name="T33" fmla="*/ 1288 h 1472"/>
                <a:gd name="T34" fmla="*/ 230 w 232"/>
                <a:gd name="T35" fmla="*/ 1264 h 1472"/>
                <a:gd name="T36" fmla="*/ 232 w 232"/>
                <a:gd name="T37" fmla="*/ 1242 h 1472"/>
                <a:gd name="T38" fmla="*/ 232 w 232"/>
                <a:gd name="T39" fmla="*/ 230 h 1472"/>
                <a:gd name="T40" fmla="*/ 232 w 232"/>
                <a:gd name="T41" fmla="*/ 230 h 1472"/>
                <a:gd name="T42" fmla="*/ 230 w 232"/>
                <a:gd name="T43" fmla="*/ 208 h 1472"/>
                <a:gd name="T44" fmla="*/ 226 w 232"/>
                <a:gd name="T45" fmla="*/ 184 h 1472"/>
                <a:gd name="T46" fmla="*/ 222 w 232"/>
                <a:gd name="T47" fmla="*/ 162 h 1472"/>
                <a:gd name="T48" fmla="*/ 214 w 232"/>
                <a:gd name="T49" fmla="*/ 140 h 1472"/>
                <a:gd name="T50" fmla="*/ 204 w 232"/>
                <a:gd name="T51" fmla="*/ 120 h 1472"/>
                <a:gd name="T52" fmla="*/ 192 w 232"/>
                <a:gd name="T53" fmla="*/ 102 h 1472"/>
                <a:gd name="T54" fmla="*/ 178 w 232"/>
                <a:gd name="T55" fmla="*/ 84 h 1472"/>
                <a:gd name="T56" fmla="*/ 164 w 232"/>
                <a:gd name="T57" fmla="*/ 68 h 1472"/>
                <a:gd name="T58" fmla="*/ 148 w 232"/>
                <a:gd name="T59" fmla="*/ 52 h 1472"/>
                <a:gd name="T60" fmla="*/ 130 w 232"/>
                <a:gd name="T61" fmla="*/ 38 h 1472"/>
                <a:gd name="T62" fmla="*/ 110 w 232"/>
                <a:gd name="T63" fmla="*/ 28 h 1472"/>
                <a:gd name="T64" fmla="*/ 90 w 232"/>
                <a:gd name="T65" fmla="*/ 18 h 1472"/>
                <a:gd name="T66" fmla="*/ 68 w 232"/>
                <a:gd name="T67" fmla="*/ 10 h 1472"/>
                <a:gd name="T68" fmla="*/ 46 w 232"/>
                <a:gd name="T69" fmla="*/ 4 h 1472"/>
                <a:gd name="T70" fmla="*/ 24 w 232"/>
                <a:gd name="T71" fmla="*/ 0 h 1472"/>
                <a:gd name="T72" fmla="*/ 0 w 232"/>
                <a:gd name="T73" fmla="*/ 0 h 1472"/>
                <a:gd name="T74" fmla="*/ 0 w 232"/>
                <a:gd name="T75" fmla="*/ 0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1472">
                  <a:moveTo>
                    <a:pt x="0" y="0"/>
                  </a:moveTo>
                  <a:lnTo>
                    <a:pt x="0" y="1472"/>
                  </a:lnTo>
                  <a:lnTo>
                    <a:pt x="0" y="1472"/>
                  </a:lnTo>
                  <a:lnTo>
                    <a:pt x="24" y="1472"/>
                  </a:lnTo>
                  <a:lnTo>
                    <a:pt x="46" y="1468"/>
                  </a:lnTo>
                  <a:lnTo>
                    <a:pt x="68" y="1462"/>
                  </a:lnTo>
                  <a:lnTo>
                    <a:pt x="90" y="1454"/>
                  </a:lnTo>
                  <a:lnTo>
                    <a:pt x="110" y="1444"/>
                  </a:lnTo>
                  <a:lnTo>
                    <a:pt x="130" y="1434"/>
                  </a:lnTo>
                  <a:lnTo>
                    <a:pt x="148" y="1420"/>
                  </a:lnTo>
                  <a:lnTo>
                    <a:pt x="164" y="1404"/>
                  </a:lnTo>
                  <a:lnTo>
                    <a:pt x="178" y="1388"/>
                  </a:lnTo>
                  <a:lnTo>
                    <a:pt x="192" y="1370"/>
                  </a:lnTo>
                  <a:lnTo>
                    <a:pt x="204" y="1352"/>
                  </a:lnTo>
                  <a:lnTo>
                    <a:pt x="214" y="1332"/>
                  </a:lnTo>
                  <a:lnTo>
                    <a:pt x="222" y="1310"/>
                  </a:lnTo>
                  <a:lnTo>
                    <a:pt x="226" y="1288"/>
                  </a:lnTo>
                  <a:lnTo>
                    <a:pt x="230" y="1264"/>
                  </a:lnTo>
                  <a:lnTo>
                    <a:pt x="232" y="1242"/>
                  </a:lnTo>
                  <a:lnTo>
                    <a:pt x="232" y="230"/>
                  </a:lnTo>
                  <a:lnTo>
                    <a:pt x="232" y="230"/>
                  </a:lnTo>
                  <a:lnTo>
                    <a:pt x="230" y="208"/>
                  </a:lnTo>
                  <a:lnTo>
                    <a:pt x="226" y="184"/>
                  </a:lnTo>
                  <a:lnTo>
                    <a:pt x="222" y="162"/>
                  </a:lnTo>
                  <a:lnTo>
                    <a:pt x="214" y="140"/>
                  </a:lnTo>
                  <a:lnTo>
                    <a:pt x="204" y="120"/>
                  </a:lnTo>
                  <a:lnTo>
                    <a:pt x="192" y="102"/>
                  </a:lnTo>
                  <a:lnTo>
                    <a:pt x="178" y="84"/>
                  </a:lnTo>
                  <a:lnTo>
                    <a:pt x="164" y="68"/>
                  </a:lnTo>
                  <a:lnTo>
                    <a:pt x="148" y="52"/>
                  </a:lnTo>
                  <a:lnTo>
                    <a:pt x="130" y="38"/>
                  </a:lnTo>
                  <a:lnTo>
                    <a:pt x="110" y="28"/>
                  </a:lnTo>
                  <a:lnTo>
                    <a:pt x="90" y="18"/>
                  </a:lnTo>
                  <a:lnTo>
                    <a:pt x="68" y="10"/>
                  </a:lnTo>
                  <a:lnTo>
                    <a:pt x="46" y="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xmlns="" id="{C8FB915B-6510-4B53-85F3-7E47D98E86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2748" y="3389167"/>
              <a:ext cx="426531" cy="366177"/>
            </a:xfrm>
            <a:custGeom>
              <a:avLst/>
              <a:gdLst>
                <a:gd name="T0" fmla="*/ 3758 w 3788"/>
                <a:gd name="T1" fmla="*/ 52 h 3252"/>
                <a:gd name="T2" fmla="*/ 3704 w 3788"/>
                <a:gd name="T3" fmla="*/ 12 h 3252"/>
                <a:gd name="T4" fmla="*/ 3638 w 3788"/>
                <a:gd name="T5" fmla="*/ 0 h 3252"/>
                <a:gd name="T6" fmla="*/ 1722 w 3788"/>
                <a:gd name="T7" fmla="*/ 748 h 3252"/>
                <a:gd name="T8" fmla="*/ 1560 w 3788"/>
                <a:gd name="T9" fmla="*/ 662 h 3252"/>
                <a:gd name="T10" fmla="*/ 426 w 3788"/>
                <a:gd name="T11" fmla="*/ 646 h 3252"/>
                <a:gd name="T12" fmla="*/ 224 w 3788"/>
                <a:gd name="T13" fmla="*/ 698 h 3252"/>
                <a:gd name="T14" fmla="*/ 126 w 3788"/>
                <a:gd name="T15" fmla="*/ 772 h 3252"/>
                <a:gd name="T16" fmla="*/ 34 w 3788"/>
                <a:gd name="T17" fmla="*/ 908 h 3252"/>
                <a:gd name="T18" fmla="*/ 0 w 3788"/>
                <a:gd name="T19" fmla="*/ 1670 h 3252"/>
                <a:gd name="T20" fmla="*/ 34 w 3788"/>
                <a:gd name="T21" fmla="*/ 1836 h 3252"/>
                <a:gd name="T22" fmla="*/ 126 w 3788"/>
                <a:gd name="T23" fmla="*/ 1972 h 3252"/>
                <a:gd name="T24" fmla="*/ 292 w 3788"/>
                <a:gd name="T25" fmla="*/ 2074 h 3252"/>
                <a:gd name="T26" fmla="*/ 922 w 3788"/>
                <a:gd name="T27" fmla="*/ 3160 h 3252"/>
                <a:gd name="T28" fmla="*/ 990 w 3788"/>
                <a:gd name="T29" fmla="*/ 3238 h 3252"/>
                <a:gd name="T30" fmla="*/ 1676 w 3788"/>
                <a:gd name="T31" fmla="*/ 3252 h 3252"/>
                <a:gd name="T32" fmla="*/ 1736 w 3788"/>
                <a:gd name="T33" fmla="*/ 3238 h 3252"/>
                <a:gd name="T34" fmla="*/ 1780 w 3788"/>
                <a:gd name="T35" fmla="*/ 3204 h 3252"/>
                <a:gd name="T36" fmla="*/ 1812 w 3788"/>
                <a:gd name="T37" fmla="*/ 3146 h 3252"/>
                <a:gd name="T38" fmla="*/ 1812 w 3788"/>
                <a:gd name="T39" fmla="*/ 3078 h 3252"/>
                <a:gd name="T40" fmla="*/ 1446 w 3788"/>
                <a:gd name="T41" fmla="*/ 2096 h 3252"/>
                <a:gd name="T42" fmla="*/ 1606 w 3788"/>
                <a:gd name="T43" fmla="*/ 2064 h 3252"/>
                <a:gd name="T44" fmla="*/ 3588 w 3788"/>
                <a:gd name="T45" fmla="*/ 2766 h 3252"/>
                <a:gd name="T46" fmla="*/ 3648 w 3788"/>
                <a:gd name="T47" fmla="*/ 2778 h 3252"/>
                <a:gd name="T48" fmla="*/ 3714 w 3788"/>
                <a:gd name="T49" fmla="*/ 2762 h 3252"/>
                <a:gd name="T50" fmla="*/ 3764 w 3788"/>
                <a:gd name="T51" fmla="*/ 2716 h 3252"/>
                <a:gd name="T52" fmla="*/ 3788 w 3788"/>
                <a:gd name="T53" fmla="*/ 2652 h 3252"/>
                <a:gd name="T54" fmla="*/ 3788 w 3788"/>
                <a:gd name="T55" fmla="*/ 128 h 3252"/>
                <a:gd name="T56" fmla="*/ 1452 w 3788"/>
                <a:gd name="T57" fmla="*/ 2970 h 3252"/>
                <a:gd name="T58" fmla="*/ 1592 w 3788"/>
                <a:gd name="T59" fmla="*/ 1070 h 3252"/>
                <a:gd name="T60" fmla="*/ 1592 w 3788"/>
                <a:gd name="T61" fmla="*/ 1670 h 3252"/>
                <a:gd name="T62" fmla="*/ 1592 w 3788"/>
                <a:gd name="T63" fmla="*/ 1672 h 3252"/>
                <a:gd name="T64" fmla="*/ 1592 w 3788"/>
                <a:gd name="T65" fmla="*/ 1676 h 3252"/>
                <a:gd name="T66" fmla="*/ 1586 w 3788"/>
                <a:gd name="T67" fmla="*/ 1704 h 3252"/>
                <a:gd name="T68" fmla="*/ 1548 w 3788"/>
                <a:gd name="T69" fmla="*/ 1772 h 3252"/>
                <a:gd name="T70" fmla="*/ 1486 w 3788"/>
                <a:gd name="T71" fmla="*/ 1808 h 3252"/>
                <a:gd name="T72" fmla="*/ 500 w 3788"/>
                <a:gd name="T73" fmla="*/ 1814 h 3252"/>
                <a:gd name="T74" fmla="*/ 384 w 3788"/>
                <a:gd name="T75" fmla="*/ 1808 h 3252"/>
                <a:gd name="T76" fmla="*/ 324 w 3788"/>
                <a:gd name="T77" fmla="*/ 1772 h 3252"/>
                <a:gd name="T78" fmla="*/ 294 w 3788"/>
                <a:gd name="T79" fmla="*/ 1726 h 3252"/>
                <a:gd name="T80" fmla="*/ 282 w 3788"/>
                <a:gd name="T81" fmla="*/ 1072 h 3252"/>
                <a:gd name="T82" fmla="*/ 294 w 3788"/>
                <a:gd name="T83" fmla="*/ 1016 h 3252"/>
                <a:gd name="T84" fmla="*/ 324 w 3788"/>
                <a:gd name="T85" fmla="*/ 970 h 3252"/>
                <a:gd name="T86" fmla="*/ 370 w 3788"/>
                <a:gd name="T87" fmla="*/ 940 h 3252"/>
                <a:gd name="T88" fmla="*/ 1446 w 3788"/>
                <a:gd name="T89" fmla="*/ 928 h 3252"/>
                <a:gd name="T90" fmla="*/ 1502 w 3788"/>
                <a:gd name="T91" fmla="*/ 940 h 3252"/>
                <a:gd name="T92" fmla="*/ 1548 w 3788"/>
                <a:gd name="T93" fmla="*/ 970 h 3252"/>
                <a:gd name="T94" fmla="*/ 1584 w 3788"/>
                <a:gd name="T95" fmla="*/ 1028 h 3252"/>
                <a:gd name="T96" fmla="*/ 1592 w 3788"/>
                <a:gd name="T97" fmla="*/ 1070 h 3252"/>
                <a:gd name="T98" fmla="*/ 1868 w 3788"/>
                <a:gd name="T99" fmla="*/ 1738 h 3252"/>
                <a:gd name="T100" fmla="*/ 1872 w 3788"/>
                <a:gd name="T101" fmla="*/ 1688 h 3252"/>
                <a:gd name="T102" fmla="*/ 1872 w 3788"/>
                <a:gd name="T103" fmla="*/ 1682 h 3252"/>
                <a:gd name="T104" fmla="*/ 1872 w 3788"/>
                <a:gd name="T105" fmla="*/ 1676 h 3252"/>
                <a:gd name="T106" fmla="*/ 1874 w 3788"/>
                <a:gd name="T107" fmla="*/ 1072 h 3252"/>
                <a:gd name="T108" fmla="*/ 1872 w 3788"/>
                <a:gd name="T109" fmla="*/ 1066 h 3252"/>
                <a:gd name="T110" fmla="*/ 1872 w 3788"/>
                <a:gd name="T111" fmla="*/ 1062 h 3252"/>
                <a:gd name="T112" fmla="*/ 1870 w 3788"/>
                <a:gd name="T113" fmla="*/ 1024 h 3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88" h="3252">
                  <a:moveTo>
                    <a:pt x="3778" y="90"/>
                  </a:moveTo>
                  <a:lnTo>
                    <a:pt x="3778" y="90"/>
                  </a:lnTo>
                  <a:lnTo>
                    <a:pt x="3772" y="76"/>
                  </a:lnTo>
                  <a:lnTo>
                    <a:pt x="3766" y="64"/>
                  </a:lnTo>
                  <a:lnTo>
                    <a:pt x="3758" y="52"/>
                  </a:lnTo>
                  <a:lnTo>
                    <a:pt x="3748" y="42"/>
                  </a:lnTo>
                  <a:lnTo>
                    <a:pt x="3738" y="32"/>
                  </a:lnTo>
                  <a:lnTo>
                    <a:pt x="3728" y="24"/>
                  </a:lnTo>
                  <a:lnTo>
                    <a:pt x="3716" y="18"/>
                  </a:lnTo>
                  <a:lnTo>
                    <a:pt x="3704" y="12"/>
                  </a:lnTo>
                  <a:lnTo>
                    <a:pt x="3692" y="6"/>
                  </a:lnTo>
                  <a:lnTo>
                    <a:pt x="3678" y="4"/>
                  </a:lnTo>
                  <a:lnTo>
                    <a:pt x="3664" y="0"/>
                  </a:lnTo>
                  <a:lnTo>
                    <a:pt x="3652" y="0"/>
                  </a:lnTo>
                  <a:lnTo>
                    <a:pt x="3638" y="0"/>
                  </a:lnTo>
                  <a:lnTo>
                    <a:pt x="3624" y="2"/>
                  </a:lnTo>
                  <a:lnTo>
                    <a:pt x="3610" y="4"/>
                  </a:lnTo>
                  <a:lnTo>
                    <a:pt x="3596" y="10"/>
                  </a:lnTo>
                  <a:lnTo>
                    <a:pt x="1722" y="748"/>
                  </a:lnTo>
                  <a:lnTo>
                    <a:pt x="1722" y="748"/>
                  </a:lnTo>
                  <a:lnTo>
                    <a:pt x="1692" y="726"/>
                  </a:lnTo>
                  <a:lnTo>
                    <a:pt x="1662" y="706"/>
                  </a:lnTo>
                  <a:lnTo>
                    <a:pt x="1630" y="688"/>
                  </a:lnTo>
                  <a:lnTo>
                    <a:pt x="1596" y="674"/>
                  </a:lnTo>
                  <a:lnTo>
                    <a:pt x="1560" y="662"/>
                  </a:lnTo>
                  <a:lnTo>
                    <a:pt x="1524" y="652"/>
                  </a:lnTo>
                  <a:lnTo>
                    <a:pt x="1486" y="648"/>
                  </a:lnTo>
                  <a:lnTo>
                    <a:pt x="1446" y="646"/>
                  </a:lnTo>
                  <a:lnTo>
                    <a:pt x="426" y="646"/>
                  </a:lnTo>
                  <a:lnTo>
                    <a:pt x="426" y="646"/>
                  </a:lnTo>
                  <a:lnTo>
                    <a:pt x="384" y="648"/>
                  </a:lnTo>
                  <a:lnTo>
                    <a:pt x="342" y="654"/>
                  </a:lnTo>
                  <a:lnTo>
                    <a:pt x="300" y="666"/>
                  </a:lnTo>
                  <a:lnTo>
                    <a:pt x="260" y="680"/>
                  </a:lnTo>
                  <a:lnTo>
                    <a:pt x="224" y="698"/>
                  </a:lnTo>
                  <a:lnTo>
                    <a:pt x="188" y="720"/>
                  </a:lnTo>
                  <a:lnTo>
                    <a:pt x="156" y="744"/>
                  </a:lnTo>
                  <a:lnTo>
                    <a:pt x="126" y="772"/>
                  </a:lnTo>
                  <a:lnTo>
                    <a:pt x="126" y="772"/>
                  </a:lnTo>
                  <a:lnTo>
                    <a:pt x="126" y="772"/>
                  </a:lnTo>
                  <a:lnTo>
                    <a:pt x="126" y="772"/>
                  </a:lnTo>
                  <a:lnTo>
                    <a:pt x="98" y="802"/>
                  </a:lnTo>
                  <a:lnTo>
                    <a:pt x="74" y="834"/>
                  </a:lnTo>
                  <a:lnTo>
                    <a:pt x="52" y="870"/>
                  </a:lnTo>
                  <a:lnTo>
                    <a:pt x="34" y="908"/>
                  </a:lnTo>
                  <a:lnTo>
                    <a:pt x="20" y="946"/>
                  </a:lnTo>
                  <a:lnTo>
                    <a:pt x="8" y="988"/>
                  </a:lnTo>
                  <a:lnTo>
                    <a:pt x="2" y="1030"/>
                  </a:lnTo>
                  <a:lnTo>
                    <a:pt x="0" y="1072"/>
                  </a:lnTo>
                  <a:lnTo>
                    <a:pt x="0" y="1670"/>
                  </a:lnTo>
                  <a:lnTo>
                    <a:pt x="0" y="1670"/>
                  </a:lnTo>
                  <a:lnTo>
                    <a:pt x="2" y="1714"/>
                  </a:lnTo>
                  <a:lnTo>
                    <a:pt x="8" y="1756"/>
                  </a:lnTo>
                  <a:lnTo>
                    <a:pt x="20" y="1796"/>
                  </a:lnTo>
                  <a:lnTo>
                    <a:pt x="34" y="1836"/>
                  </a:lnTo>
                  <a:lnTo>
                    <a:pt x="52" y="1872"/>
                  </a:lnTo>
                  <a:lnTo>
                    <a:pt x="74" y="1908"/>
                  </a:lnTo>
                  <a:lnTo>
                    <a:pt x="98" y="1940"/>
                  </a:lnTo>
                  <a:lnTo>
                    <a:pt x="126" y="1972"/>
                  </a:lnTo>
                  <a:lnTo>
                    <a:pt x="126" y="1972"/>
                  </a:lnTo>
                  <a:lnTo>
                    <a:pt x="154" y="1998"/>
                  </a:lnTo>
                  <a:lnTo>
                    <a:pt x="186" y="2022"/>
                  </a:lnTo>
                  <a:lnTo>
                    <a:pt x="220" y="2042"/>
                  </a:lnTo>
                  <a:lnTo>
                    <a:pt x="254" y="2060"/>
                  </a:lnTo>
                  <a:lnTo>
                    <a:pt x="292" y="2074"/>
                  </a:lnTo>
                  <a:lnTo>
                    <a:pt x="330" y="2086"/>
                  </a:lnTo>
                  <a:lnTo>
                    <a:pt x="370" y="2092"/>
                  </a:lnTo>
                  <a:lnTo>
                    <a:pt x="412" y="2096"/>
                  </a:lnTo>
                  <a:lnTo>
                    <a:pt x="922" y="3160"/>
                  </a:lnTo>
                  <a:lnTo>
                    <a:pt x="922" y="3160"/>
                  </a:lnTo>
                  <a:lnTo>
                    <a:pt x="930" y="3180"/>
                  </a:lnTo>
                  <a:lnTo>
                    <a:pt x="942" y="3198"/>
                  </a:lnTo>
                  <a:lnTo>
                    <a:pt x="956" y="3212"/>
                  </a:lnTo>
                  <a:lnTo>
                    <a:pt x="972" y="3226"/>
                  </a:lnTo>
                  <a:lnTo>
                    <a:pt x="990" y="3238"/>
                  </a:lnTo>
                  <a:lnTo>
                    <a:pt x="1010" y="3246"/>
                  </a:lnTo>
                  <a:lnTo>
                    <a:pt x="1032" y="3250"/>
                  </a:lnTo>
                  <a:lnTo>
                    <a:pt x="1054" y="3252"/>
                  </a:lnTo>
                  <a:lnTo>
                    <a:pt x="1676" y="3252"/>
                  </a:lnTo>
                  <a:lnTo>
                    <a:pt x="1676" y="3252"/>
                  </a:lnTo>
                  <a:lnTo>
                    <a:pt x="1676" y="3252"/>
                  </a:lnTo>
                  <a:lnTo>
                    <a:pt x="1690" y="3250"/>
                  </a:lnTo>
                  <a:lnTo>
                    <a:pt x="1706" y="3248"/>
                  </a:lnTo>
                  <a:lnTo>
                    <a:pt x="1720" y="3244"/>
                  </a:lnTo>
                  <a:lnTo>
                    <a:pt x="1736" y="3238"/>
                  </a:lnTo>
                  <a:lnTo>
                    <a:pt x="1736" y="3238"/>
                  </a:lnTo>
                  <a:lnTo>
                    <a:pt x="1748" y="3232"/>
                  </a:lnTo>
                  <a:lnTo>
                    <a:pt x="1760" y="3224"/>
                  </a:lnTo>
                  <a:lnTo>
                    <a:pt x="1770" y="3214"/>
                  </a:lnTo>
                  <a:lnTo>
                    <a:pt x="1780" y="3204"/>
                  </a:lnTo>
                  <a:lnTo>
                    <a:pt x="1788" y="3194"/>
                  </a:lnTo>
                  <a:lnTo>
                    <a:pt x="1796" y="3182"/>
                  </a:lnTo>
                  <a:lnTo>
                    <a:pt x="1802" y="3170"/>
                  </a:lnTo>
                  <a:lnTo>
                    <a:pt x="1808" y="3158"/>
                  </a:lnTo>
                  <a:lnTo>
                    <a:pt x="1812" y="3146"/>
                  </a:lnTo>
                  <a:lnTo>
                    <a:pt x="1814" y="3132"/>
                  </a:lnTo>
                  <a:lnTo>
                    <a:pt x="1816" y="3118"/>
                  </a:lnTo>
                  <a:lnTo>
                    <a:pt x="1816" y="3104"/>
                  </a:lnTo>
                  <a:lnTo>
                    <a:pt x="1814" y="3092"/>
                  </a:lnTo>
                  <a:lnTo>
                    <a:pt x="1812" y="3078"/>
                  </a:lnTo>
                  <a:lnTo>
                    <a:pt x="1808" y="3064"/>
                  </a:lnTo>
                  <a:lnTo>
                    <a:pt x="1802" y="3050"/>
                  </a:lnTo>
                  <a:lnTo>
                    <a:pt x="1344" y="2096"/>
                  </a:lnTo>
                  <a:lnTo>
                    <a:pt x="1446" y="2096"/>
                  </a:lnTo>
                  <a:lnTo>
                    <a:pt x="1446" y="2096"/>
                  </a:lnTo>
                  <a:lnTo>
                    <a:pt x="1480" y="2094"/>
                  </a:lnTo>
                  <a:lnTo>
                    <a:pt x="1512" y="2092"/>
                  </a:lnTo>
                  <a:lnTo>
                    <a:pt x="1544" y="2084"/>
                  </a:lnTo>
                  <a:lnTo>
                    <a:pt x="1576" y="2076"/>
                  </a:lnTo>
                  <a:lnTo>
                    <a:pt x="1606" y="2064"/>
                  </a:lnTo>
                  <a:lnTo>
                    <a:pt x="1636" y="2052"/>
                  </a:lnTo>
                  <a:lnTo>
                    <a:pt x="1664" y="2036"/>
                  </a:lnTo>
                  <a:lnTo>
                    <a:pt x="1690" y="2020"/>
                  </a:lnTo>
                  <a:lnTo>
                    <a:pt x="3588" y="2766"/>
                  </a:lnTo>
                  <a:lnTo>
                    <a:pt x="3588" y="2766"/>
                  </a:lnTo>
                  <a:lnTo>
                    <a:pt x="3602" y="2772"/>
                  </a:lnTo>
                  <a:lnTo>
                    <a:pt x="3616" y="2776"/>
                  </a:lnTo>
                  <a:lnTo>
                    <a:pt x="3632" y="2778"/>
                  </a:lnTo>
                  <a:lnTo>
                    <a:pt x="3648" y="2778"/>
                  </a:lnTo>
                  <a:lnTo>
                    <a:pt x="3648" y="2778"/>
                  </a:lnTo>
                  <a:lnTo>
                    <a:pt x="3662" y="2778"/>
                  </a:lnTo>
                  <a:lnTo>
                    <a:pt x="3676" y="2776"/>
                  </a:lnTo>
                  <a:lnTo>
                    <a:pt x="3690" y="2772"/>
                  </a:lnTo>
                  <a:lnTo>
                    <a:pt x="3702" y="2768"/>
                  </a:lnTo>
                  <a:lnTo>
                    <a:pt x="3714" y="2762"/>
                  </a:lnTo>
                  <a:lnTo>
                    <a:pt x="3726" y="2754"/>
                  </a:lnTo>
                  <a:lnTo>
                    <a:pt x="3738" y="2746"/>
                  </a:lnTo>
                  <a:lnTo>
                    <a:pt x="3748" y="2738"/>
                  </a:lnTo>
                  <a:lnTo>
                    <a:pt x="3756" y="2728"/>
                  </a:lnTo>
                  <a:lnTo>
                    <a:pt x="3764" y="2716"/>
                  </a:lnTo>
                  <a:lnTo>
                    <a:pt x="3772" y="2706"/>
                  </a:lnTo>
                  <a:lnTo>
                    <a:pt x="3778" y="2692"/>
                  </a:lnTo>
                  <a:lnTo>
                    <a:pt x="3782" y="2680"/>
                  </a:lnTo>
                  <a:lnTo>
                    <a:pt x="3786" y="2666"/>
                  </a:lnTo>
                  <a:lnTo>
                    <a:pt x="3788" y="2652"/>
                  </a:lnTo>
                  <a:lnTo>
                    <a:pt x="3788" y="2638"/>
                  </a:lnTo>
                  <a:lnTo>
                    <a:pt x="3788" y="140"/>
                  </a:lnTo>
                  <a:lnTo>
                    <a:pt x="3788" y="140"/>
                  </a:lnTo>
                  <a:lnTo>
                    <a:pt x="3788" y="140"/>
                  </a:lnTo>
                  <a:lnTo>
                    <a:pt x="3788" y="128"/>
                  </a:lnTo>
                  <a:lnTo>
                    <a:pt x="3786" y="114"/>
                  </a:lnTo>
                  <a:lnTo>
                    <a:pt x="3782" y="102"/>
                  </a:lnTo>
                  <a:lnTo>
                    <a:pt x="3778" y="90"/>
                  </a:lnTo>
                  <a:lnTo>
                    <a:pt x="3778" y="90"/>
                  </a:lnTo>
                  <a:close/>
                  <a:moveTo>
                    <a:pt x="1452" y="2970"/>
                  </a:moveTo>
                  <a:lnTo>
                    <a:pt x="1334" y="2970"/>
                  </a:lnTo>
                  <a:lnTo>
                    <a:pt x="1036" y="2378"/>
                  </a:lnTo>
                  <a:lnTo>
                    <a:pt x="1104" y="2244"/>
                  </a:lnTo>
                  <a:lnTo>
                    <a:pt x="1452" y="2970"/>
                  </a:lnTo>
                  <a:close/>
                  <a:moveTo>
                    <a:pt x="1592" y="1070"/>
                  </a:moveTo>
                  <a:lnTo>
                    <a:pt x="1592" y="1070"/>
                  </a:lnTo>
                  <a:lnTo>
                    <a:pt x="1592" y="1072"/>
                  </a:lnTo>
                  <a:lnTo>
                    <a:pt x="1592" y="1072"/>
                  </a:lnTo>
                  <a:lnTo>
                    <a:pt x="1592" y="1072"/>
                  </a:lnTo>
                  <a:lnTo>
                    <a:pt x="1592" y="1670"/>
                  </a:lnTo>
                  <a:lnTo>
                    <a:pt x="1592" y="1670"/>
                  </a:lnTo>
                  <a:lnTo>
                    <a:pt x="1592" y="1672"/>
                  </a:lnTo>
                  <a:lnTo>
                    <a:pt x="1592" y="1672"/>
                  </a:lnTo>
                  <a:lnTo>
                    <a:pt x="1592" y="1672"/>
                  </a:lnTo>
                  <a:lnTo>
                    <a:pt x="1592" y="1672"/>
                  </a:lnTo>
                  <a:lnTo>
                    <a:pt x="1592" y="1674"/>
                  </a:lnTo>
                  <a:lnTo>
                    <a:pt x="1592" y="1674"/>
                  </a:lnTo>
                  <a:lnTo>
                    <a:pt x="1592" y="1676"/>
                  </a:lnTo>
                  <a:lnTo>
                    <a:pt x="1592" y="1676"/>
                  </a:lnTo>
                  <a:lnTo>
                    <a:pt x="1592" y="1676"/>
                  </a:lnTo>
                  <a:lnTo>
                    <a:pt x="1590" y="1676"/>
                  </a:lnTo>
                  <a:lnTo>
                    <a:pt x="1590" y="1678"/>
                  </a:lnTo>
                  <a:lnTo>
                    <a:pt x="1590" y="1678"/>
                  </a:lnTo>
                  <a:lnTo>
                    <a:pt x="1590" y="1690"/>
                  </a:lnTo>
                  <a:lnTo>
                    <a:pt x="1586" y="1704"/>
                  </a:lnTo>
                  <a:lnTo>
                    <a:pt x="1584" y="1716"/>
                  </a:lnTo>
                  <a:lnTo>
                    <a:pt x="1578" y="1730"/>
                  </a:lnTo>
                  <a:lnTo>
                    <a:pt x="1566" y="1752"/>
                  </a:lnTo>
                  <a:lnTo>
                    <a:pt x="1548" y="1772"/>
                  </a:lnTo>
                  <a:lnTo>
                    <a:pt x="1548" y="1772"/>
                  </a:lnTo>
                  <a:lnTo>
                    <a:pt x="1544" y="1776"/>
                  </a:lnTo>
                  <a:lnTo>
                    <a:pt x="1544" y="1776"/>
                  </a:lnTo>
                  <a:lnTo>
                    <a:pt x="1522" y="1792"/>
                  </a:lnTo>
                  <a:lnTo>
                    <a:pt x="1500" y="1804"/>
                  </a:lnTo>
                  <a:lnTo>
                    <a:pt x="1486" y="1808"/>
                  </a:lnTo>
                  <a:lnTo>
                    <a:pt x="1474" y="1812"/>
                  </a:lnTo>
                  <a:lnTo>
                    <a:pt x="1460" y="1814"/>
                  </a:lnTo>
                  <a:lnTo>
                    <a:pt x="1446" y="1814"/>
                  </a:lnTo>
                  <a:lnTo>
                    <a:pt x="1122" y="1814"/>
                  </a:lnTo>
                  <a:lnTo>
                    <a:pt x="500" y="1814"/>
                  </a:lnTo>
                  <a:lnTo>
                    <a:pt x="426" y="1814"/>
                  </a:lnTo>
                  <a:lnTo>
                    <a:pt x="426" y="1814"/>
                  </a:lnTo>
                  <a:lnTo>
                    <a:pt x="412" y="1814"/>
                  </a:lnTo>
                  <a:lnTo>
                    <a:pt x="398" y="1812"/>
                  </a:lnTo>
                  <a:lnTo>
                    <a:pt x="384" y="1808"/>
                  </a:lnTo>
                  <a:lnTo>
                    <a:pt x="370" y="1802"/>
                  </a:lnTo>
                  <a:lnTo>
                    <a:pt x="358" y="1796"/>
                  </a:lnTo>
                  <a:lnTo>
                    <a:pt x="346" y="1790"/>
                  </a:lnTo>
                  <a:lnTo>
                    <a:pt x="334" y="1782"/>
                  </a:lnTo>
                  <a:lnTo>
                    <a:pt x="324" y="1772"/>
                  </a:lnTo>
                  <a:lnTo>
                    <a:pt x="324" y="1772"/>
                  </a:lnTo>
                  <a:lnTo>
                    <a:pt x="316" y="1762"/>
                  </a:lnTo>
                  <a:lnTo>
                    <a:pt x="306" y="1750"/>
                  </a:lnTo>
                  <a:lnTo>
                    <a:pt x="300" y="1738"/>
                  </a:lnTo>
                  <a:lnTo>
                    <a:pt x="294" y="1726"/>
                  </a:lnTo>
                  <a:lnTo>
                    <a:pt x="288" y="1712"/>
                  </a:lnTo>
                  <a:lnTo>
                    <a:pt x="284" y="1698"/>
                  </a:lnTo>
                  <a:lnTo>
                    <a:pt x="282" y="1684"/>
                  </a:lnTo>
                  <a:lnTo>
                    <a:pt x="282" y="1670"/>
                  </a:lnTo>
                  <a:lnTo>
                    <a:pt x="282" y="1072"/>
                  </a:lnTo>
                  <a:lnTo>
                    <a:pt x="282" y="1072"/>
                  </a:lnTo>
                  <a:lnTo>
                    <a:pt x="282" y="1058"/>
                  </a:lnTo>
                  <a:lnTo>
                    <a:pt x="284" y="1044"/>
                  </a:lnTo>
                  <a:lnTo>
                    <a:pt x="288" y="1030"/>
                  </a:lnTo>
                  <a:lnTo>
                    <a:pt x="294" y="1016"/>
                  </a:lnTo>
                  <a:lnTo>
                    <a:pt x="300" y="1004"/>
                  </a:lnTo>
                  <a:lnTo>
                    <a:pt x="306" y="992"/>
                  </a:lnTo>
                  <a:lnTo>
                    <a:pt x="316" y="980"/>
                  </a:lnTo>
                  <a:lnTo>
                    <a:pt x="324" y="970"/>
                  </a:lnTo>
                  <a:lnTo>
                    <a:pt x="324" y="970"/>
                  </a:lnTo>
                  <a:lnTo>
                    <a:pt x="324" y="970"/>
                  </a:lnTo>
                  <a:lnTo>
                    <a:pt x="334" y="962"/>
                  </a:lnTo>
                  <a:lnTo>
                    <a:pt x="346" y="952"/>
                  </a:lnTo>
                  <a:lnTo>
                    <a:pt x="358" y="946"/>
                  </a:lnTo>
                  <a:lnTo>
                    <a:pt x="370" y="940"/>
                  </a:lnTo>
                  <a:lnTo>
                    <a:pt x="384" y="934"/>
                  </a:lnTo>
                  <a:lnTo>
                    <a:pt x="398" y="930"/>
                  </a:lnTo>
                  <a:lnTo>
                    <a:pt x="412" y="928"/>
                  </a:lnTo>
                  <a:lnTo>
                    <a:pt x="426" y="928"/>
                  </a:lnTo>
                  <a:lnTo>
                    <a:pt x="1446" y="928"/>
                  </a:lnTo>
                  <a:lnTo>
                    <a:pt x="1446" y="928"/>
                  </a:lnTo>
                  <a:lnTo>
                    <a:pt x="1462" y="928"/>
                  </a:lnTo>
                  <a:lnTo>
                    <a:pt x="1476" y="930"/>
                  </a:lnTo>
                  <a:lnTo>
                    <a:pt x="1490" y="934"/>
                  </a:lnTo>
                  <a:lnTo>
                    <a:pt x="1502" y="940"/>
                  </a:lnTo>
                  <a:lnTo>
                    <a:pt x="1516" y="946"/>
                  </a:lnTo>
                  <a:lnTo>
                    <a:pt x="1528" y="952"/>
                  </a:lnTo>
                  <a:lnTo>
                    <a:pt x="1538" y="960"/>
                  </a:lnTo>
                  <a:lnTo>
                    <a:pt x="1548" y="970"/>
                  </a:lnTo>
                  <a:lnTo>
                    <a:pt x="1548" y="970"/>
                  </a:lnTo>
                  <a:lnTo>
                    <a:pt x="1558" y="980"/>
                  </a:lnTo>
                  <a:lnTo>
                    <a:pt x="1566" y="992"/>
                  </a:lnTo>
                  <a:lnTo>
                    <a:pt x="1572" y="1002"/>
                  </a:lnTo>
                  <a:lnTo>
                    <a:pt x="1580" y="1014"/>
                  </a:lnTo>
                  <a:lnTo>
                    <a:pt x="1584" y="1028"/>
                  </a:lnTo>
                  <a:lnTo>
                    <a:pt x="1588" y="1040"/>
                  </a:lnTo>
                  <a:lnTo>
                    <a:pt x="1590" y="1054"/>
                  </a:lnTo>
                  <a:lnTo>
                    <a:pt x="1592" y="1070"/>
                  </a:lnTo>
                  <a:lnTo>
                    <a:pt x="1592" y="1070"/>
                  </a:lnTo>
                  <a:lnTo>
                    <a:pt x="1592" y="1070"/>
                  </a:lnTo>
                  <a:close/>
                  <a:moveTo>
                    <a:pt x="3506" y="2432"/>
                  </a:moveTo>
                  <a:lnTo>
                    <a:pt x="1858" y="1782"/>
                  </a:lnTo>
                  <a:lnTo>
                    <a:pt x="1858" y="1782"/>
                  </a:lnTo>
                  <a:lnTo>
                    <a:pt x="1864" y="1760"/>
                  </a:lnTo>
                  <a:lnTo>
                    <a:pt x="1868" y="1738"/>
                  </a:lnTo>
                  <a:lnTo>
                    <a:pt x="1870" y="1714"/>
                  </a:lnTo>
                  <a:lnTo>
                    <a:pt x="1872" y="1692"/>
                  </a:lnTo>
                  <a:lnTo>
                    <a:pt x="1872" y="1692"/>
                  </a:lnTo>
                  <a:lnTo>
                    <a:pt x="1872" y="1690"/>
                  </a:lnTo>
                  <a:lnTo>
                    <a:pt x="1872" y="1688"/>
                  </a:lnTo>
                  <a:lnTo>
                    <a:pt x="1872" y="1686"/>
                  </a:lnTo>
                  <a:lnTo>
                    <a:pt x="1872" y="1686"/>
                  </a:lnTo>
                  <a:lnTo>
                    <a:pt x="1872" y="1684"/>
                  </a:lnTo>
                  <a:lnTo>
                    <a:pt x="1872" y="1682"/>
                  </a:lnTo>
                  <a:lnTo>
                    <a:pt x="1872" y="1682"/>
                  </a:lnTo>
                  <a:lnTo>
                    <a:pt x="1872" y="1678"/>
                  </a:lnTo>
                  <a:lnTo>
                    <a:pt x="1872" y="1678"/>
                  </a:lnTo>
                  <a:lnTo>
                    <a:pt x="1872" y="1676"/>
                  </a:lnTo>
                  <a:lnTo>
                    <a:pt x="1872" y="1676"/>
                  </a:lnTo>
                  <a:lnTo>
                    <a:pt x="1872" y="1676"/>
                  </a:lnTo>
                  <a:lnTo>
                    <a:pt x="1874" y="1674"/>
                  </a:lnTo>
                  <a:lnTo>
                    <a:pt x="1874" y="1672"/>
                  </a:lnTo>
                  <a:lnTo>
                    <a:pt x="1874" y="1670"/>
                  </a:lnTo>
                  <a:lnTo>
                    <a:pt x="1874" y="1072"/>
                  </a:lnTo>
                  <a:lnTo>
                    <a:pt x="1874" y="1072"/>
                  </a:lnTo>
                  <a:lnTo>
                    <a:pt x="1874" y="1070"/>
                  </a:lnTo>
                  <a:lnTo>
                    <a:pt x="1874" y="1070"/>
                  </a:lnTo>
                  <a:lnTo>
                    <a:pt x="1872" y="1068"/>
                  </a:lnTo>
                  <a:lnTo>
                    <a:pt x="1872" y="1068"/>
                  </a:lnTo>
                  <a:lnTo>
                    <a:pt x="1872" y="1066"/>
                  </a:lnTo>
                  <a:lnTo>
                    <a:pt x="1872" y="1066"/>
                  </a:lnTo>
                  <a:lnTo>
                    <a:pt x="1872" y="1064"/>
                  </a:lnTo>
                  <a:lnTo>
                    <a:pt x="1872" y="1062"/>
                  </a:lnTo>
                  <a:lnTo>
                    <a:pt x="1872" y="1062"/>
                  </a:lnTo>
                  <a:lnTo>
                    <a:pt x="1872" y="1062"/>
                  </a:lnTo>
                  <a:lnTo>
                    <a:pt x="1872" y="1060"/>
                  </a:lnTo>
                  <a:lnTo>
                    <a:pt x="1872" y="1056"/>
                  </a:lnTo>
                  <a:lnTo>
                    <a:pt x="1872" y="1054"/>
                  </a:lnTo>
                  <a:lnTo>
                    <a:pt x="1872" y="1054"/>
                  </a:lnTo>
                  <a:lnTo>
                    <a:pt x="1870" y="1024"/>
                  </a:lnTo>
                  <a:lnTo>
                    <a:pt x="1866" y="994"/>
                  </a:lnTo>
                  <a:lnTo>
                    <a:pt x="3506" y="348"/>
                  </a:lnTo>
                  <a:lnTo>
                    <a:pt x="3506" y="24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xmlns="" id="{363161EB-EFBF-4476-A3D1-C88F5A8F8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048" y="3462357"/>
              <a:ext cx="156965" cy="74316"/>
            </a:xfrm>
            <a:custGeom>
              <a:avLst/>
              <a:gdLst>
                <a:gd name="T0" fmla="*/ 1394 w 1394"/>
                <a:gd name="T1" fmla="*/ 0 h 660"/>
                <a:gd name="T2" fmla="*/ 0 w 1394"/>
                <a:gd name="T3" fmla="*/ 472 h 660"/>
                <a:gd name="T4" fmla="*/ 0 w 1394"/>
                <a:gd name="T5" fmla="*/ 660 h 660"/>
                <a:gd name="T6" fmla="*/ 1394 w 1394"/>
                <a:gd name="T7" fmla="*/ 416 h 660"/>
                <a:gd name="T8" fmla="*/ 1394 w 1394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4" h="660">
                  <a:moveTo>
                    <a:pt x="1394" y="0"/>
                  </a:moveTo>
                  <a:lnTo>
                    <a:pt x="0" y="472"/>
                  </a:lnTo>
                  <a:lnTo>
                    <a:pt x="0" y="660"/>
                  </a:lnTo>
                  <a:lnTo>
                    <a:pt x="1394" y="416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A359403-E64A-41B8-84D0-09E14419810C}"/>
              </a:ext>
            </a:extLst>
          </p:cNvPr>
          <p:cNvSpPr/>
          <p:nvPr/>
        </p:nvSpPr>
        <p:spPr>
          <a:xfrm>
            <a:off x="8377609" y="3313163"/>
            <a:ext cx="319991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  <a:sym typeface="Georgia"/>
              </a:rPr>
              <a:t>Ενίσχυση κονδυλίων για διαφήμιση </a:t>
            </a:r>
            <a:r>
              <a:rPr lang="el-GR" dirty="0">
                <a:solidFill>
                  <a:schemeClr val="bg1"/>
                </a:solidFill>
                <a:sym typeface="Georgia"/>
              </a:rPr>
              <a:t>(€23 εκ. ΕΟΤ)</a:t>
            </a:r>
            <a:r>
              <a:rPr lang="el-GR" b="1" dirty="0">
                <a:solidFill>
                  <a:schemeClr val="bg1"/>
                </a:solidFill>
                <a:sym typeface="Georgia"/>
              </a:rPr>
              <a:t> 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 err="1">
                <a:solidFill>
                  <a:schemeClr val="bg1"/>
                </a:solidFill>
                <a:sym typeface="Georgia"/>
              </a:rPr>
              <a:t>Στοχευμένη</a:t>
            </a:r>
            <a:r>
              <a:rPr lang="el-GR" b="1" dirty="0">
                <a:solidFill>
                  <a:schemeClr val="bg1"/>
                </a:solidFill>
                <a:sym typeface="Georgia"/>
              </a:rPr>
              <a:t> διαφήμιση </a:t>
            </a:r>
            <a:r>
              <a:rPr lang="el-GR" dirty="0">
                <a:solidFill>
                  <a:schemeClr val="bg1"/>
                </a:solidFill>
                <a:sym typeface="Georgia"/>
              </a:rPr>
              <a:t>στις αγορές που ανοίγουμε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sym typeface="Georgia"/>
              </a:rPr>
              <a:t>Brand </a:t>
            </a:r>
            <a:r>
              <a:rPr lang="el-GR" b="1" dirty="0">
                <a:solidFill>
                  <a:schemeClr val="bg1"/>
                </a:solidFill>
                <a:sym typeface="Georgia"/>
              </a:rPr>
              <a:t>καμπάνια </a:t>
            </a:r>
            <a:r>
              <a:rPr lang="el-GR" dirty="0">
                <a:solidFill>
                  <a:schemeClr val="bg1"/>
                </a:solidFill>
                <a:sym typeface="Georgia"/>
              </a:rPr>
              <a:t>και  καμπάνια κρατήσεων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  <a:sym typeface="Georgia"/>
              </a:rPr>
              <a:t>Συν-διαφήμιση</a:t>
            </a:r>
            <a:endParaRPr lang="el-GR" dirty="0">
              <a:solidFill>
                <a:schemeClr val="bg1"/>
              </a:solidFill>
              <a:sym typeface="Georgia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sym typeface="Georgia"/>
              </a:rPr>
              <a:t>Συμφωνίες με </a:t>
            </a:r>
            <a:r>
              <a:rPr lang="en-US" b="1" dirty="0">
                <a:solidFill>
                  <a:schemeClr val="bg1"/>
                </a:solidFill>
                <a:sym typeface="Georgia"/>
              </a:rPr>
              <a:t>Tour</a:t>
            </a:r>
            <a:r>
              <a:rPr lang="el-GR" b="1" dirty="0">
                <a:solidFill>
                  <a:schemeClr val="bg1"/>
                </a:solidFill>
                <a:sym typeface="Georgia"/>
              </a:rPr>
              <a:t> </a:t>
            </a:r>
            <a:r>
              <a:rPr lang="en-US" b="1" dirty="0">
                <a:solidFill>
                  <a:schemeClr val="bg1"/>
                </a:solidFill>
                <a:sym typeface="Georgia"/>
              </a:rPr>
              <a:t>Operators</a:t>
            </a:r>
            <a:endParaRPr lang="el-GR" b="1" dirty="0">
              <a:solidFill>
                <a:schemeClr val="bg1"/>
              </a:solidFill>
              <a:sym typeface="Georgia"/>
            </a:endParaRP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xmlns="" id="{44E0B8F0-BCFE-48EF-B489-3814694B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41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8166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49550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“</a:t>
            </a:r>
            <a:r>
              <a:rPr lang="en-US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Restart Tourism</a:t>
            </a: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”</a:t>
            </a:r>
          </a:p>
        </p:txBody>
      </p:sp>
      <p:sp>
        <p:nvSpPr>
          <p:cNvPr id="6" name="Google Shape;1808;p278">
            <a:extLst>
              <a:ext uri="{FF2B5EF4-FFF2-40B4-BE49-F238E27FC236}">
                <a16:creationId xmlns:a16="http://schemas.microsoft.com/office/drawing/2014/main" xmlns="" id="{672D6E58-0CBC-4F5B-91DF-6AF5850AABC3}"/>
              </a:ext>
            </a:extLst>
          </p:cNvPr>
          <p:cNvSpPr txBox="1"/>
          <p:nvPr/>
        </p:nvSpPr>
        <p:spPr>
          <a:xfrm>
            <a:off x="1233715" y="3362102"/>
            <a:ext cx="4652662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/>
              <a:t>Πρωτόκολλα λειτουργίας </a:t>
            </a:r>
            <a:r>
              <a:rPr lang="el-GR" dirty="0"/>
              <a:t>των τουριστικών επιχειρήσεων</a:t>
            </a:r>
            <a:endParaRPr lang="el-GR" sz="1400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1808;p278">
            <a:extLst>
              <a:ext uri="{FF2B5EF4-FFF2-40B4-BE49-F238E27FC236}">
                <a16:creationId xmlns:a16="http://schemas.microsoft.com/office/drawing/2014/main" xmlns="" id="{A13E048B-52CE-4694-8116-69283EDCA559}"/>
              </a:ext>
            </a:extLst>
          </p:cNvPr>
          <p:cNvSpPr txBox="1"/>
          <p:nvPr/>
        </p:nvSpPr>
        <p:spPr>
          <a:xfrm>
            <a:off x="1190046" y="5022229"/>
            <a:ext cx="4652662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/>
              <a:t>Στήριξη επιχειρήσεων και ενίσχυση </a:t>
            </a:r>
            <a:r>
              <a:rPr lang="el-GR" dirty="0"/>
              <a:t>εσωτερικού τουρισμού </a:t>
            </a:r>
            <a:endParaRPr lang="el-GR" sz="1400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1808;p278">
            <a:extLst>
              <a:ext uri="{FF2B5EF4-FFF2-40B4-BE49-F238E27FC236}">
                <a16:creationId xmlns:a16="http://schemas.microsoft.com/office/drawing/2014/main" xmlns="" id="{B47CBC40-F177-40C2-97E7-C5433A313EAC}"/>
              </a:ext>
            </a:extLst>
          </p:cNvPr>
          <p:cNvSpPr txBox="1"/>
          <p:nvPr/>
        </p:nvSpPr>
        <p:spPr>
          <a:xfrm>
            <a:off x="6493824" y="5022229"/>
            <a:ext cx="4819065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/>
              <a:t>Επικοινωνία </a:t>
            </a:r>
            <a:r>
              <a:rPr lang="el-GR" dirty="0"/>
              <a:t>και ενίσχυση αισθήματος ασφάλειας των τουριστών</a:t>
            </a:r>
            <a:endParaRPr lang="el-GR" sz="1400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808;p278">
            <a:extLst>
              <a:ext uri="{FF2B5EF4-FFF2-40B4-BE49-F238E27FC236}">
                <a16:creationId xmlns:a16="http://schemas.microsoft.com/office/drawing/2014/main" xmlns="" id="{7818DD9D-F085-4B0A-BD7A-C6C6B953FA6D}"/>
              </a:ext>
            </a:extLst>
          </p:cNvPr>
          <p:cNvSpPr txBox="1"/>
          <p:nvPr/>
        </p:nvSpPr>
        <p:spPr>
          <a:xfrm>
            <a:off x="8093751" y="1736233"/>
            <a:ext cx="3377754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/>
              <a:t>Διασφάλιση ροών τουριστών από το εξωτερικό</a:t>
            </a:r>
            <a:endParaRPr lang="el-GR" sz="1400" b="1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808;p278">
            <a:extLst>
              <a:ext uri="{FF2B5EF4-FFF2-40B4-BE49-F238E27FC236}">
                <a16:creationId xmlns:a16="http://schemas.microsoft.com/office/drawing/2014/main" xmlns="" id="{FCD2FEE7-43EC-4576-B456-2ABF585199D9}"/>
              </a:ext>
            </a:extLst>
          </p:cNvPr>
          <p:cNvSpPr txBox="1"/>
          <p:nvPr/>
        </p:nvSpPr>
        <p:spPr>
          <a:xfrm>
            <a:off x="6493824" y="3329481"/>
            <a:ext cx="4820219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/>
              <a:t>Πρωτόκολλα </a:t>
            </a:r>
            <a:r>
              <a:rPr lang="el-GR" b="1" dirty="0" err="1"/>
              <a:t>ταξιδίου</a:t>
            </a:r>
            <a:r>
              <a:rPr lang="el-GR" b="1" dirty="0"/>
              <a:t> </a:t>
            </a:r>
            <a:r>
              <a:rPr lang="el-GR" dirty="0"/>
              <a:t>και μεταφοράς επισκεπτών</a:t>
            </a:r>
            <a:endParaRPr lang="el-GR" sz="1400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808;p278">
            <a:extLst>
              <a:ext uri="{FF2B5EF4-FFF2-40B4-BE49-F238E27FC236}">
                <a16:creationId xmlns:a16="http://schemas.microsoft.com/office/drawing/2014/main" xmlns="" id="{3409F0BD-BA68-4D2D-9C09-931626CAD712}"/>
              </a:ext>
            </a:extLst>
          </p:cNvPr>
          <p:cNvSpPr txBox="1"/>
          <p:nvPr/>
        </p:nvSpPr>
        <p:spPr>
          <a:xfrm>
            <a:off x="1180395" y="1746378"/>
            <a:ext cx="2477205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72000" bIns="80669" anchor="ctr" anchorCtr="0">
            <a:noAutofit/>
          </a:bodyPr>
          <a:lstStyle/>
          <a:p>
            <a:pPr marL="269875"/>
            <a:r>
              <a:rPr lang="el-GR" b="1" dirty="0">
                <a:solidFill>
                  <a:prstClr val="black"/>
                </a:solidFill>
                <a:cs typeface="Arial"/>
              </a:rPr>
              <a:t>Ρεαλιστικό χρονοδιάγραμμα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6C7EBE5-C8B2-4DC2-92AE-CD94986089D9}"/>
              </a:ext>
            </a:extLst>
          </p:cNvPr>
          <p:cNvSpPr/>
          <p:nvPr/>
        </p:nvSpPr>
        <p:spPr>
          <a:xfrm>
            <a:off x="906367" y="1611396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A7A26FE8-3726-4F6E-B634-C5E8BEC3DBAE}"/>
              </a:ext>
            </a:extLst>
          </p:cNvPr>
          <p:cNvSpPr/>
          <p:nvPr/>
        </p:nvSpPr>
        <p:spPr>
          <a:xfrm>
            <a:off x="949630" y="3240637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08B204D-C761-4135-8F08-F44918F2609B}"/>
              </a:ext>
            </a:extLst>
          </p:cNvPr>
          <p:cNvSpPr/>
          <p:nvPr/>
        </p:nvSpPr>
        <p:spPr>
          <a:xfrm>
            <a:off x="6308744" y="3252210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5</a:t>
            </a:r>
          </a:p>
        </p:txBody>
      </p:sp>
      <p:sp>
        <p:nvSpPr>
          <p:cNvPr id="16" name="Google Shape;1808;p278">
            <a:extLst>
              <a:ext uri="{FF2B5EF4-FFF2-40B4-BE49-F238E27FC236}">
                <a16:creationId xmlns:a16="http://schemas.microsoft.com/office/drawing/2014/main" xmlns="" id="{AE110156-1AC0-4AA2-8FB8-2B51B9A2BF1B}"/>
              </a:ext>
            </a:extLst>
          </p:cNvPr>
          <p:cNvSpPr txBox="1"/>
          <p:nvPr/>
        </p:nvSpPr>
        <p:spPr>
          <a:xfrm>
            <a:off x="4588232" y="1736233"/>
            <a:ext cx="3134474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>
                <a:sym typeface="Helvetica Neue"/>
              </a:rPr>
              <a:t>Ικανότητα διαχείρισης κρούσματος στους προορισμούς</a:t>
            </a:r>
            <a:endParaRPr lang="el-GR" dirty="0">
              <a:sym typeface="Helvetica Neue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F132CEC-41DF-4881-93C4-ACB53528A0A3}"/>
              </a:ext>
            </a:extLst>
          </p:cNvPr>
          <p:cNvSpPr/>
          <p:nvPr/>
        </p:nvSpPr>
        <p:spPr>
          <a:xfrm>
            <a:off x="4409434" y="1611043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53C89AB-9550-4D07-AEC3-4C4CDFFFE0EA}"/>
              </a:ext>
            </a:extLst>
          </p:cNvPr>
          <p:cNvSpPr/>
          <p:nvPr/>
        </p:nvSpPr>
        <p:spPr>
          <a:xfrm>
            <a:off x="1019203" y="4788064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69446B9-A831-4375-AB98-F7F59962D704}"/>
              </a:ext>
            </a:extLst>
          </p:cNvPr>
          <p:cNvSpPr/>
          <p:nvPr/>
        </p:nvSpPr>
        <p:spPr>
          <a:xfrm>
            <a:off x="7922909" y="1558968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445463E-D94C-4573-8F71-9236DED853CA}"/>
              </a:ext>
            </a:extLst>
          </p:cNvPr>
          <p:cNvSpPr/>
          <p:nvPr/>
        </p:nvSpPr>
        <p:spPr>
          <a:xfrm rot="16200000">
            <a:off x="-131578" y="1996748"/>
            <a:ext cx="1401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ea typeface="Georgia"/>
                <a:cs typeface="Georgia"/>
                <a:sym typeface="Georgia"/>
              </a:rPr>
              <a:t>Προϋποθέσεις</a:t>
            </a:r>
            <a:endParaRPr lang="el-GR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95E7FCE-CA52-4763-9421-F74D5A868697}"/>
              </a:ext>
            </a:extLst>
          </p:cNvPr>
          <p:cNvSpPr/>
          <p:nvPr/>
        </p:nvSpPr>
        <p:spPr>
          <a:xfrm rot="16200000">
            <a:off x="42315" y="3616669"/>
            <a:ext cx="1198470" cy="483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500"/>
              </a:lnSpc>
            </a:pPr>
            <a:r>
              <a:rPr lang="el-GR" sz="1600" dirty="0">
                <a:sym typeface="Georgia"/>
              </a:rPr>
              <a:t>Κανόνες</a:t>
            </a:r>
          </a:p>
          <a:p>
            <a:pPr algn="ctr">
              <a:lnSpc>
                <a:spcPts val="1500"/>
              </a:lnSpc>
            </a:pPr>
            <a:r>
              <a:rPr lang="el-GR" sz="1600" dirty="0">
                <a:sym typeface="Georgia"/>
              </a:rPr>
              <a:t>Λειτουργίας</a:t>
            </a:r>
            <a:endParaRPr lang="el-GR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94273D9-DC5A-4918-9A02-6714FC6543A4}"/>
              </a:ext>
            </a:extLst>
          </p:cNvPr>
          <p:cNvSpPr/>
          <p:nvPr/>
        </p:nvSpPr>
        <p:spPr>
          <a:xfrm rot="16200000">
            <a:off x="-30896" y="5204958"/>
            <a:ext cx="1446586" cy="58477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sym typeface="Georgia"/>
              </a:rPr>
              <a:t>Ενεργοποίηση Αγοράς</a:t>
            </a:r>
            <a:endParaRPr lang="el-GR" sz="16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7B6C6BD-F45D-457D-AEB1-283FF04C3B08}"/>
              </a:ext>
            </a:extLst>
          </p:cNvPr>
          <p:cNvCxnSpPr/>
          <p:nvPr/>
        </p:nvCxnSpPr>
        <p:spPr>
          <a:xfrm>
            <a:off x="379749" y="3180970"/>
            <a:ext cx="1105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8A0D631-2CD8-43DC-AC10-FDEC0F479DA1}"/>
              </a:ext>
            </a:extLst>
          </p:cNvPr>
          <p:cNvCxnSpPr/>
          <p:nvPr/>
        </p:nvCxnSpPr>
        <p:spPr>
          <a:xfrm>
            <a:off x="411677" y="4734296"/>
            <a:ext cx="1105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15">
            <a:extLst>
              <a:ext uri="{FF2B5EF4-FFF2-40B4-BE49-F238E27FC236}">
                <a16:creationId xmlns:a16="http://schemas.microsoft.com/office/drawing/2014/main" xmlns="" id="{E613CF05-C98C-4855-8726-BF02A0488B53}"/>
              </a:ext>
            </a:extLst>
          </p:cNvPr>
          <p:cNvSpPr/>
          <p:nvPr/>
        </p:nvSpPr>
        <p:spPr>
          <a:xfrm>
            <a:off x="6308744" y="4947707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7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xmlns="" id="{6D03887B-8B0A-4E76-AA13-6345D3994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42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091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3CC8B8F-1493-4B27-9D43-168E6C3FB59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871F6690-D96F-A84F-8FC5-868AD0558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: Diagonal Corners Snipped 3">
              <a:extLst>
                <a:ext uri="{FF2B5EF4-FFF2-40B4-BE49-F238E27FC236}">
                  <a16:creationId xmlns:a16="http://schemas.microsoft.com/office/drawing/2014/main" xmlns="" id="{14142FEC-0363-491F-8FF0-2B96DDFEF22C}"/>
                </a:ext>
              </a:extLst>
            </p:cNvPr>
            <p:cNvSpPr/>
            <p:nvPr/>
          </p:nvSpPr>
          <p:spPr>
            <a:xfrm>
              <a:off x="1063358" y="5513438"/>
              <a:ext cx="3126035" cy="302272"/>
            </a:xfrm>
            <a:prstGeom prst="snip2DiagRect">
              <a:avLst/>
            </a:prstGeom>
            <a:solidFill>
              <a:srgbClr val="013476"/>
            </a:solidFill>
            <a:ln>
              <a:noFill/>
            </a:ln>
          </p:spPr>
          <p:txBody>
            <a:bodyPr spcFirstLastPara="1" wrap="square" lIns="111176" tIns="15860" rIns="111176" bIns="1586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Georgia"/>
                </a:rPr>
                <a:t>Κυβέρνηση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F8EB136-5C8C-44A3-9D10-BD283CB5D3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43</a:t>
            </a:fld>
            <a:endParaRPr lang="en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21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29078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Σχέδιο για τη στήριξη της οικονομίας </a:t>
            </a:r>
          </a:p>
        </p:txBody>
      </p:sp>
      <p:sp>
        <p:nvSpPr>
          <p:cNvPr id="8" name="Google Shape;703;p5">
            <a:extLst>
              <a:ext uri="{FF2B5EF4-FFF2-40B4-BE49-F238E27FC236}">
                <a16:creationId xmlns:a16="http://schemas.microsoft.com/office/drawing/2014/main" xmlns="" id="{E650E3AB-38BE-4E97-90D8-BB2D4615B764}"/>
              </a:ext>
            </a:extLst>
          </p:cNvPr>
          <p:cNvSpPr/>
          <p:nvPr/>
        </p:nvSpPr>
        <p:spPr>
          <a:xfrm>
            <a:off x="1387458" y="2267933"/>
            <a:ext cx="4499379" cy="36090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L="342900" lvl="0" indent="-342900">
              <a:spcAft>
                <a:spcPts val="1200"/>
              </a:spcAft>
              <a:buClr>
                <a:prstClr val="white"/>
              </a:buClr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Συνεκτικό</a:t>
            </a:r>
          </a:p>
          <a:p>
            <a:pPr marL="342900" lvl="0" indent="-342900">
              <a:spcAft>
                <a:spcPts val="1200"/>
              </a:spcAft>
              <a:buClr>
                <a:prstClr val="white"/>
              </a:buClr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Ολοκληρωμένο</a:t>
            </a:r>
          </a:p>
          <a:p>
            <a:pPr marL="342900" lvl="0" indent="-342900">
              <a:spcAft>
                <a:spcPts val="1200"/>
              </a:spcAft>
              <a:buClr>
                <a:prstClr val="white"/>
              </a:buClr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Δυναμικό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930DF1F-3AC8-4BC7-93B2-17B3C002EAFA}"/>
              </a:ext>
            </a:extLst>
          </p:cNvPr>
          <p:cNvSpPr/>
          <p:nvPr/>
        </p:nvSpPr>
        <p:spPr>
          <a:xfrm>
            <a:off x="1267292" y="1992203"/>
            <a:ext cx="3600000" cy="515867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2400" b="1" dirty="0">
                <a:solidFill>
                  <a:prstClr val="white"/>
                </a:solidFill>
                <a:cs typeface="Arial"/>
                <a:sym typeface="Georgia"/>
              </a:rPr>
              <a:t>Αναπτύσσουμε σχέδιο:</a:t>
            </a:r>
          </a:p>
        </p:txBody>
      </p:sp>
      <p:sp>
        <p:nvSpPr>
          <p:cNvPr id="10" name="Google Shape;703;p5">
            <a:extLst>
              <a:ext uri="{FF2B5EF4-FFF2-40B4-BE49-F238E27FC236}">
                <a16:creationId xmlns:a16="http://schemas.microsoft.com/office/drawing/2014/main" xmlns="" id="{0A75E681-9239-490C-9767-7ACE411D9839}"/>
              </a:ext>
            </a:extLst>
          </p:cNvPr>
          <p:cNvSpPr/>
          <p:nvPr/>
        </p:nvSpPr>
        <p:spPr>
          <a:xfrm>
            <a:off x="6872915" y="2285689"/>
            <a:ext cx="4499379" cy="36090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L="285750" lvl="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dirty="0">
                <a:cs typeface="Arial"/>
                <a:sym typeface="Arial"/>
              </a:rPr>
              <a:t>Στην προστασία της δημόσιας υγείας</a:t>
            </a:r>
          </a:p>
          <a:p>
            <a:pPr marL="285750" lvl="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dirty="0">
                <a:cs typeface="Arial"/>
                <a:sym typeface="Arial"/>
              </a:rPr>
              <a:t>Στη στήριξη της απασχόλησης</a:t>
            </a:r>
          </a:p>
          <a:p>
            <a:pPr marL="285750" lvl="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dirty="0">
                <a:cs typeface="Arial"/>
                <a:sym typeface="Arial"/>
              </a:rPr>
              <a:t>Στην ενίσχυση της ρευστότητας των επιχειρήσεων</a:t>
            </a:r>
          </a:p>
          <a:p>
            <a:pPr marL="285750" lvl="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dirty="0">
                <a:cs typeface="Arial"/>
                <a:sym typeface="Arial"/>
              </a:rPr>
              <a:t>Στην τόνωση της κοινωνικής συνοχής</a:t>
            </a:r>
          </a:p>
        </p:txBody>
      </p:sp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xmlns="" id="{1C94C118-2FEB-4E3F-9A06-A238D33015AE}"/>
              </a:ext>
            </a:extLst>
          </p:cNvPr>
          <p:cNvSpPr/>
          <p:nvPr/>
        </p:nvSpPr>
        <p:spPr>
          <a:xfrm>
            <a:off x="6734772" y="1992203"/>
            <a:ext cx="3600000" cy="515867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2400" b="1" dirty="0">
                <a:solidFill>
                  <a:prstClr val="white"/>
                </a:solidFill>
                <a:cs typeface="Arial"/>
                <a:sym typeface="Georgia"/>
              </a:rPr>
              <a:t>Στοχεύουμε:</a:t>
            </a: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xmlns="" id="{A0A05642-76E3-429D-88C9-D70D69C7FB1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508111" y="2663218"/>
            <a:ext cx="702945" cy="702945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105 w 396"/>
              <a:gd name="T5" fmla="*/ 16 h 396"/>
              <a:gd name="T6" fmla="*/ 16 w 396"/>
              <a:gd name="T7" fmla="*/ 169 h 396"/>
              <a:gd name="T8" fmla="*/ 105 w 396"/>
              <a:gd name="T9" fmla="*/ 16 h 396"/>
              <a:gd name="T10" fmla="*/ 29 w 396"/>
              <a:gd name="T11" fmla="*/ 296 h 396"/>
              <a:gd name="T12" fmla="*/ 16 w 396"/>
              <a:gd name="T13" fmla="*/ 278 h 396"/>
              <a:gd name="T14" fmla="*/ 121 w 396"/>
              <a:gd name="T15" fmla="*/ 186 h 396"/>
              <a:gd name="T16" fmla="*/ 379 w 396"/>
              <a:gd name="T17" fmla="*/ 16 h 396"/>
              <a:gd name="T18" fmla="*/ 279 w 396"/>
              <a:gd name="T19" fmla="*/ 210 h 396"/>
              <a:gd name="T20" fmla="*/ 16 w 396"/>
              <a:gd name="T21" fmla="*/ 379 h 396"/>
              <a:gd name="T22" fmla="*/ 296 w 396"/>
              <a:gd name="T23" fmla="*/ 379 h 396"/>
              <a:gd name="T24" fmla="*/ 379 w 396"/>
              <a:gd name="T25" fmla="*/ 227 h 396"/>
              <a:gd name="T26" fmla="*/ 296 w 396"/>
              <a:gd name="T27" fmla="*/ 379 h 396"/>
              <a:gd name="T28" fmla="*/ 96 w 396"/>
              <a:gd name="T29" fmla="*/ 278 h 396"/>
              <a:gd name="T30" fmla="*/ 79 w 396"/>
              <a:gd name="T31" fmla="*/ 296 h 396"/>
              <a:gd name="T32" fmla="*/ 113 w 396"/>
              <a:gd name="T33" fmla="*/ 278 h 396"/>
              <a:gd name="T34" fmla="*/ 129 w 396"/>
              <a:gd name="T35" fmla="*/ 296 h 396"/>
              <a:gd name="T36" fmla="*/ 113 w 396"/>
              <a:gd name="T37" fmla="*/ 278 h 396"/>
              <a:gd name="T38" fmla="*/ 164 w 396"/>
              <a:gd name="T39" fmla="*/ 278 h 396"/>
              <a:gd name="T40" fmla="*/ 146 w 396"/>
              <a:gd name="T41" fmla="*/ 296 h 396"/>
              <a:gd name="T42" fmla="*/ 46 w 396"/>
              <a:gd name="T43" fmla="*/ 278 h 396"/>
              <a:gd name="T44" fmla="*/ 62 w 396"/>
              <a:gd name="T45" fmla="*/ 296 h 396"/>
              <a:gd name="T46" fmla="*/ 46 w 396"/>
              <a:gd name="T47" fmla="*/ 278 h 396"/>
              <a:gd name="T48" fmla="*/ 272 w 396"/>
              <a:gd name="T49" fmla="*/ 117 h 396"/>
              <a:gd name="T50" fmla="*/ 289 w 396"/>
              <a:gd name="T51" fmla="*/ 100 h 396"/>
              <a:gd name="T52" fmla="*/ 191 w 396"/>
              <a:gd name="T53" fmla="*/ 155 h 396"/>
              <a:gd name="T54" fmla="*/ 208 w 396"/>
              <a:gd name="T55" fmla="*/ 171 h 396"/>
              <a:gd name="T56" fmla="*/ 191 w 396"/>
              <a:gd name="T57" fmla="*/ 155 h 396"/>
              <a:gd name="T58" fmla="*/ 208 w 396"/>
              <a:gd name="T59" fmla="*/ 120 h 396"/>
              <a:gd name="T60" fmla="*/ 191 w 396"/>
              <a:gd name="T61" fmla="*/ 138 h 396"/>
              <a:gd name="T62" fmla="*/ 205 w 396"/>
              <a:gd name="T63" fmla="*/ 100 h 396"/>
              <a:gd name="T64" fmla="*/ 222 w 396"/>
              <a:gd name="T65" fmla="*/ 117 h 396"/>
              <a:gd name="T66" fmla="*/ 205 w 396"/>
              <a:gd name="T67" fmla="*/ 100 h 396"/>
              <a:gd name="T68" fmla="*/ 197 w 396"/>
              <a:gd name="T69" fmla="*/ 278 h 396"/>
              <a:gd name="T70" fmla="*/ 181 w 396"/>
              <a:gd name="T71" fmla="*/ 296 h 396"/>
              <a:gd name="T72" fmla="*/ 238 w 396"/>
              <a:gd name="T73" fmla="*/ 100 h 396"/>
              <a:gd name="T74" fmla="*/ 255 w 396"/>
              <a:gd name="T75" fmla="*/ 117 h 396"/>
              <a:gd name="T76" fmla="*/ 238 w 396"/>
              <a:gd name="T77" fmla="*/ 100 h 396"/>
              <a:gd name="T78" fmla="*/ 208 w 396"/>
              <a:gd name="T79" fmla="*/ 222 h 396"/>
              <a:gd name="T80" fmla="*/ 191 w 396"/>
              <a:gd name="T81" fmla="*/ 238 h 396"/>
              <a:gd name="T82" fmla="*/ 191 w 396"/>
              <a:gd name="T83" fmla="*/ 188 h 396"/>
              <a:gd name="T84" fmla="*/ 208 w 396"/>
              <a:gd name="T85" fmla="*/ 205 h 396"/>
              <a:gd name="T86" fmla="*/ 191 w 396"/>
              <a:gd name="T87" fmla="*/ 188 h 396"/>
              <a:gd name="T88" fmla="*/ 208 w 396"/>
              <a:gd name="T89" fmla="*/ 255 h 396"/>
              <a:gd name="T90" fmla="*/ 191 w 396"/>
              <a:gd name="T91" fmla="*/ 273 h 396"/>
              <a:gd name="T92" fmla="*/ 307 w 396"/>
              <a:gd name="T93" fmla="*/ 152 h 396"/>
              <a:gd name="T94" fmla="*/ 307 w 396"/>
              <a:gd name="T95" fmla="*/ 69 h 396"/>
              <a:gd name="T96" fmla="*/ 315 w 396"/>
              <a:gd name="T97" fmla="*/ 100 h 396"/>
              <a:gd name="T98" fmla="*/ 305 w 396"/>
              <a:gd name="T99" fmla="*/ 117 h 396"/>
              <a:gd name="T100" fmla="*/ 294 w 396"/>
              <a:gd name="T101" fmla="*/ 140 h 396"/>
              <a:gd name="T102" fmla="*/ 323 w 396"/>
              <a:gd name="T103" fmla="*/ 109 h 396"/>
              <a:gd name="T104" fmla="*/ 323 w 396"/>
              <a:gd name="T105" fmla="*/ 111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105" y="16"/>
                </a:moveTo>
                <a:lnTo>
                  <a:pt x="105" y="169"/>
                </a:lnTo>
                <a:lnTo>
                  <a:pt x="16" y="169"/>
                </a:lnTo>
                <a:lnTo>
                  <a:pt x="16" y="16"/>
                </a:lnTo>
                <a:lnTo>
                  <a:pt x="105" y="16"/>
                </a:lnTo>
                <a:close/>
                <a:moveTo>
                  <a:pt x="16" y="296"/>
                </a:moveTo>
                <a:lnTo>
                  <a:pt x="29" y="296"/>
                </a:lnTo>
                <a:lnTo>
                  <a:pt x="29" y="278"/>
                </a:lnTo>
                <a:lnTo>
                  <a:pt x="16" y="278"/>
                </a:lnTo>
                <a:lnTo>
                  <a:pt x="16" y="186"/>
                </a:lnTo>
                <a:lnTo>
                  <a:pt x="121" y="186"/>
                </a:lnTo>
                <a:lnTo>
                  <a:pt x="121" y="16"/>
                </a:lnTo>
                <a:lnTo>
                  <a:pt x="379" y="16"/>
                </a:lnTo>
                <a:lnTo>
                  <a:pt x="379" y="210"/>
                </a:lnTo>
                <a:lnTo>
                  <a:pt x="279" y="210"/>
                </a:lnTo>
                <a:lnTo>
                  <a:pt x="279" y="379"/>
                </a:lnTo>
                <a:lnTo>
                  <a:pt x="16" y="379"/>
                </a:lnTo>
                <a:lnTo>
                  <a:pt x="16" y="296"/>
                </a:lnTo>
                <a:close/>
                <a:moveTo>
                  <a:pt x="296" y="379"/>
                </a:moveTo>
                <a:lnTo>
                  <a:pt x="296" y="227"/>
                </a:lnTo>
                <a:lnTo>
                  <a:pt x="379" y="227"/>
                </a:lnTo>
                <a:lnTo>
                  <a:pt x="379" y="379"/>
                </a:lnTo>
                <a:lnTo>
                  <a:pt x="296" y="379"/>
                </a:lnTo>
                <a:close/>
                <a:moveTo>
                  <a:pt x="79" y="278"/>
                </a:moveTo>
                <a:lnTo>
                  <a:pt x="96" y="278"/>
                </a:lnTo>
                <a:lnTo>
                  <a:pt x="96" y="296"/>
                </a:lnTo>
                <a:lnTo>
                  <a:pt x="79" y="296"/>
                </a:lnTo>
                <a:lnTo>
                  <a:pt x="79" y="278"/>
                </a:lnTo>
                <a:close/>
                <a:moveTo>
                  <a:pt x="113" y="278"/>
                </a:moveTo>
                <a:lnTo>
                  <a:pt x="129" y="278"/>
                </a:lnTo>
                <a:lnTo>
                  <a:pt x="129" y="296"/>
                </a:lnTo>
                <a:lnTo>
                  <a:pt x="113" y="296"/>
                </a:lnTo>
                <a:lnTo>
                  <a:pt x="113" y="278"/>
                </a:lnTo>
                <a:close/>
                <a:moveTo>
                  <a:pt x="146" y="278"/>
                </a:moveTo>
                <a:lnTo>
                  <a:pt x="164" y="278"/>
                </a:lnTo>
                <a:lnTo>
                  <a:pt x="164" y="296"/>
                </a:lnTo>
                <a:lnTo>
                  <a:pt x="146" y="296"/>
                </a:lnTo>
                <a:lnTo>
                  <a:pt x="146" y="278"/>
                </a:lnTo>
                <a:close/>
                <a:moveTo>
                  <a:pt x="46" y="278"/>
                </a:moveTo>
                <a:lnTo>
                  <a:pt x="62" y="278"/>
                </a:lnTo>
                <a:lnTo>
                  <a:pt x="62" y="296"/>
                </a:lnTo>
                <a:lnTo>
                  <a:pt x="46" y="296"/>
                </a:lnTo>
                <a:lnTo>
                  <a:pt x="46" y="278"/>
                </a:lnTo>
                <a:close/>
                <a:moveTo>
                  <a:pt x="289" y="117"/>
                </a:moveTo>
                <a:lnTo>
                  <a:pt x="272" y="117"/>
                </a:lnTo>
                <a:lnTo>
                  <a:pt x="272" y="100"/>
                </a:lnTo>
                <a:lnTo>
                  <a:pt x="289" y="100"/>
                </a:lnTo>
                <a:lnTo>
                  <a:pt x="289" y="117"/>
                </a:lnTo>
                <a:close/>
                <a:moveTo>
                  <a:pt x="191" y="155"/>
                </a:moveTo>
                <a:lnTo>
                  <a:pt x="208" y="155"/>
                </a:lnTo>
                <a:lnTo>
                  <a:pt x="208" y="171"/>
                </a:lnTo>
                <a:lnTo>
                  <a:pt x="191" y="171"/>
                </a:lnTo>
                <a:lnTo>
                  <a:pt x="191" y="155"/>
                </a:lnTo>
                <a:close/>
                <a:moveTo>
                  <a:pt x="191" y="120"/>
                </a:moveTo>
                <a:lnTo>
                  <a:pt x="208" y="120"/>
                </a:lnTo>
                <a:lnTo>
                  <a:pt x="208" y="138"/>
                </a:lnTo>
                <a:lnTo>
                  <a:pt x="191" y="138"/>
                </a:lnTo>
                <a:lnTo>
                  <a:pt x="191" y="120"/>
                </a:lnTo>
                <a:close/>
                <a:moveTo>
                  <a:pt x="205" y="100"/>
                </a:moveTo>
                <a:lnTo>
                  <a:pt x="222" y="100"/>
                </a:lnTo>
                <a:lnTo>
                  <a:pt x="222" y="117"/>
                </a:lnTo>
                <a:lnTo>
                  <a:pt x="205" y="117"/>
                </a:lnTo>
                <a:lnTo>
                  <a:pt x="205" y="100"/>
                </a:lnTo>
                <a:close/>
                <a:moveTo>
                  <a:pt x="181" y="278"/>
                </a:moveTo>
                <a:lnTo>
                  <a:pt x="197" y="278"/>
                </a:lnTo>
                <a:lnTo>
                  <a:pt x="197" y="296"/>
                </a:lnTo>
                <a:lnTo>
                  <a:pt x="181" y="296"/>
                </a:lnTo>
                <a:lnTo>
                  <a:pt x="181" y="278"/>
                </a:lnTo>
                <a:close/>
                <a:moveTo>
                  <a:pt x="238" y="100"/>
                </a:moveTo>
                <a:lnTo>
                  <a:pt x="255" y="100"/>
                </a:lnTo>
                <a:lnTo>
                  <a:pt x="255" y="117"/>
                </a:lnTo>
                <a:lnTo>
                  <a:pt x="238" y="117"/>
                </a:lnTo>
                <a:lnTo>
                  <a:pt x="238" y="100"/>
                </a:lnTo>
                <a:close/>
                <a:moveTo>
                  <a:pt x="191" y="222"/>
                </a:moveTo>
                <a:lnTo>
                  <a:pt x="208" y="222"/>
                </a:lnTo>
                <a:lnTo>
                  <a:pt x="208" y="238"/>
                </a:lnTo>
                <a:lnTo>
                  <a:pt x="191" y="238"/>
                </a:lnTo>
                <a:lnTo>
                  <a:pt x="191" y="222"/>
                </a:lnTo>
                <a:close/>
                <a:moveTo>
                  <a:pt x="191" y="188"/>
                </a:moveTo>
                <a:lnTo>
                  <a:pt x="208" y="188"/>
                </a:lnTo>
                <a:lnTo>
                  <a:pt x="208" y="205"/>
                </a:lnTo>
                <a:lnTo>
                  <a:pt x="191" y="205"/>
                </a:lnTo>
                <a:lnTo>
                  <a:pt x="191" y="188"/>
                </a:lnTo>
                <a:close/>
                <a:moveTo>
                  <a:pt x="191" y="255"/>
                </a:moveTo>
                <a:lnTo>
                  <a:pt x="208" y="255"/>
                </a:lnTo>
                <a:lnTo>
                  <a:pt x="208" y="273"/>
                </a:lnTo>
                <a:lnTo>
                  <a:pt x="191" y="273"/>
                </a:lnTo>
                <a:lnTo>
                  <a:pt x="191" y="255"/>
                </a:lnTo>
                <a:close/>
                <a:moveTo>
                  <a:pt x="307" y="152"/>
                </a:moveTo>
                <a:lnTo>
                  <a:pt x="348" y="110"/>
                </a:lnTo>
                <a:lnTo>
                  <a:pt x="307" y="69"/>
                </a:lnTo>
                <a:lnTo>
                  <a:pt x="295" y="82"/>
                </a:lnTo>
                <a:lnTo>
                  <a:pt x="315" y="100"/>
                </a:lnTo>
                <a:lnTo>
                  <a:pt x="305" y="100"/>
                </a:lnTo>
                <a:lnTo>
                  <a:pt x="305" y="117"/>
                </a:lnTo>
                <a:lnTo>
                  <a:pt x="317" y="117"/>
                </a:lnTo>
                <a:lnTo>
                  <a:pt x="294" y="140"/>
                </a:lnTo>
                <a:lnTo>
                  <a:pt x="307" y="152"/>
                </a:lnTo>
                <a:close/>
                <a:moveTo>
                  <a:pt x="323" y="109"/>
                </a:moveTo>
                <a:lnTo>
                  <a:pt x="325" y="110"/>
                </a:lnTo>
                <a:lnTo>
                  <a:pt x="323" y="111"/>
                </a:lnTo>
                <a:lnTo>
                  <a:pt x="323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1000" kern="1200">
              <a:solidFill>
                <a:srgbClr val="D04A02"/>
              </a:solidFill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86A4FEB9-2C40-4DCC-B90F-677CFBF9C7D3}"/>
              </a:ext>
            </a:extLst>
          </p:cNvPr>
          <p:cNvGrpSpPr>
            <a:grpSpLocks noChangeAspect="1"/>
          </p:cNvGrpSpPr>
          <p:nvPr/>
        </p:nvGrpSpPr>
        <p:grpSpPr>
          <a:xfrm>
            <a:off x="7016862" y="2663219"/>
            <a:ext cx="702945" cy="702945"/>
            <a:chOff x="3902075" y="1958975"/>
            <a:chExt cx="122238" cy="122238"/>
          </a:xfrm>
          <a:solidFill>
            <a:schemeClr val="tx1"/>
          </a:solidFill>
        </p:grpSpPr>
        <p:sp>
          <p:nvSpPr>
            <p:cNvPr id="23" name="Freeform 136">
              <a:extLst>
                <a:ext uri="{FF2B5EF4-FFF2-40B4-BE49-F238E27FC236}">
                  <a16:creationId xmlns:a16="http://schemas.microsoft.com/office/drawing/2014/main" xmlns="" id="{24DA069E-A5BC-4ACC-AE3E-B8095C191C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9700" y="2006600"/>
              <a:ext cx="26988" cy="26988"/>
            </a:xfrm>
            <a:custGeom>
              <a:avLst/>
              <a:gdLst>
                <a:gd name="T0" fmla="*/ 64 w 128"/>
                <a:gd name="T1" fmla="*/ 0 h 128"/>
                <a:gd name="T2" fmla="*/ 0 w 128"/>
                <a:gd name="T3" fmla="*/ 64 h 128"/>
                <a:gd name="T4" fmla="*/ 64 w 128"/>
                <a:gd name="T5" fmla="*/ 128 h 128"/>
                <a:gd name="T6" fmla="*/ 128 w 128"/>
                <a:gd name="T7" fmla="*/ 64 h 128"/>
                <a:gd name="T8" fmla="*/ 64 w 128"/>
                <a:gd name="T9" fmla="*/ 0 h 128"/>
                <a:gd name="T10" fmla="*/ 103 w 128"/>
                <a:gd name="T11" fmla="*/ 64 h 128"/>
                <a:gd name="T12" fmla="*/ 64 w 128"/>
                <a:gd name="T13" fmla="*/ 103 h 128"/>
                <a:gd name="T14" fmla="*/ 25 w 128"/>
                <a:gd name="T15" fmla="*/ 64 h 128"/>
                <a:gd name="T16" fmla="*/ 64 w 128"/>
                <a:gd name="T17" fmla="*/ 25 h 128"/>
                <a:gd name="T18" fmla="*/ 103 w 128"/>
                <a:gd name="T19" fmla="*/ 6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99" y="128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103" y="64"/>
                  </a:moveTo>
                  <a:cubicBezTo>
                    <a:pt x="103" y="86"/>
                    <a:pt x="86" y="103"/>
                    <a:pt x="64" y="103"/>
                  </a:cubicBezTo>
                  <a:cubicBezTo>
                    <a:pt x="42" y="103"/>
                    <a:pt x="25" y="86"/>
                    <a:pt x="25" y="64"/>
                  </a:cubicBezTo>
                  <a:cubicBezTo>
                    <a:pt x="25" y="42"/>
                    <a:pt x="42" y="25"/>
                    <a:pt x="64" y="25"/>
                  </a:cubicBezTo>
                  <a:cubicBezTo>
                    <a:pt x="86" y="25"/>
                    <a:pt x="103" y="42"/>
                    <a:pt x="103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24" name="Freeform 137">
              <a:extLst>
                <a:ext uri="{FF2B5EF4-FFF2-40B4-BE49-F238E27FC236}">
                  <a16:creationId xmlns:a16="http://schemas.microsoft.com/office/drawing/2014/main" xmlns="" id="{954637CC-BDBD-45F1-964C-3C194AA9B7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2713" y="1979613"/>
              <a:ext cx="80963" cy="80963"/>
            </a:xfrm>
            <a:custGeom>
              <a:avLst/>
              <a:gdLst>
                <a:gd name="T0" fmla="*/ 382 w 382"/>
                <a:gd name="T1" fmla="*/ 191 h 382"/>
                <a:gd name="T2" fmla="*/ 326 w 382"/>
                <a:gd name="T3" fmla="*/ 56 h 382"/>
                <a:gd name="T4" fmla="*/ 191 w 382"/>
                <a:gd name="T5" fmla="*/ 0 h 382"/>
                <a:gd name="T6" fmla="*/ 56 w 382"/>
                <a:gd name="T7" fmla="*/ 56 h 382"/>
                <a:gd name="T8" fmla="*/ 0 w 382"/>
                <a:gd name="T9" fmla="*/ 191 h 382"/>
                <a:gd name="T10" fmla="*/ 48 w 382"/>
                <a:gd name="T11" fmla="*/ 317 h 382"/>
                <a:gd name="T12" fmla="*/ 16 w 382"/>
                <a:gd name="T13" fmla="*/ 349 h 382"/>
                <a:gd name="T14" fmla="*/ 16 w 382"/>
                <a:gd name="T15" fmla="*/ 349 h 382"/>
                <a:gd name="T16" fmla="*/ 33 w 382"/>
                <a:gd name="T17" fmla="*/ 366 h 382"/>
                <a:gd name="T18" fmla="*/ 33 w 382"/>
                <a:gd name="T19" fmla="*/ 366 h 382"/>
                <a:gd name="T20" fmla="*/ 65 w 382"/>
                <a:gd name="T21" fmla="*/ 334 h 382"/>
                <a:gd name="T22" fmla="*/ 191 w 382"/>
                <a:gd name="T23" fmla="*/ 382 h 382"/>
                <a:gd name="T24" fmla="*/ 317 w 382"/>
                <a:gd name="T25" fmla="*/ 334 h 382"/>
                <a:gd name="T26" fmla="*/ 349 w 382"/>
                <a:gd name="T27" fmla="*/ 366 h 382"/>
                <a:gd name="T28" fmla="*/ 349 w 382"/>
                <a:gd name="T29" fmla="*/ 366 h 382"/>
                <a:gd name="T30" fmla="*/ 366 w 382"/>
                <a:gd name="T31" fmla="*/ 349 h 382"/>
                <a:gd name="T32" fmla="*/ 367 w 382"/>
                <a:gd name="T33" fmla="*/ 349 h 382"/>
                <a:gd name="T34" fmla="*/ 334 w 382"/>
                <a:gd name="T35" fmla="*/ 317 h 382"/>
                <a:gd name="T36" fmla="*/ 382 w 382"/>
                <a:gd name="T37" fmla="*/ 191 h 382"/>
                <a:gd name="T38" fmla="*/ 357 w 382"/>
                <a:gd name="T39" fmla="*/ 191 h 382"/>
                <a:gd name="T40" fmla="*/ 191 w 382"/>
                <a:gd name="T41" fmla="*/ 357 h 382"/>
                <a:gd name="T42" fmla="*/ 25 w 382"/>
                <a:gd name="T43" fmla="*/ 191 h 382"/>
                <a:gd name="T44" fmla="*/ 191 w 382"/>
                <a:gd name="T45" fmla="*/ 25 h 382"/>
                <a:gd name="T46" fmla="*/ 357 w 382"/>
                <a:gd name="T47" fmla="*/ 19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2" h="382">
                  <a:moveTo>
                    <a:pt x="382" y="191"/>
                  </a:moveTo>
                  <a:cubicBezTo>
                    <a:pt x="382" y="140"/>
                    <a:pt x="362" y="92"/>
                    <a:pt x="326" y="56"/>
                  </a:cubicBezTo>
                  <a:cubicBezTo>
                    <a:pt x="290" y="20"/>
                    <a:pt x="242" y="0"/>
                    <a:pt x="191" y="0"/>
                  </a:cubicBezTo>
                  <a:cubicBezTo>
                    <a:pt x="140" y="0"/>
                    <a:pt x="92" y="20"/>
                    <a:pt x="56" y="56"/>
                  </a:cubicBezTo>
                  <a:cubicBezTo>
                    <a:pt x="20" y="92"/>
                    <a:pt x="0" y="140"/>
                    <a:pt x="0" y="191"/>
                  </a:cubicBezTo>
                  <a:cubicBezTo>
                    <a:pt x="0" y="237"/>
                    <a:pt x="17" y="282"/>
                    <a:pt x="48" y="317"/>
                  </a:cubicBezTo>
                  <a:cubicBezTo>
                    <a:pt x="16" y="349"/>
                    <a:pt x="16" y="349"/>
                    <a:pt x="16" y="349"/>
                  </a:cubicBezTo>
                  <a:cubicBezTo>
                    <a:pt x="16" y="349"/>
                    <a:pt x="16" y="349"/>
                    <a:pt x="16" y="349"/>
                  </a:cubicBezTo>
                  <a:cubicBezTo>
                    <a:pt x="33" y="366"/>
                    <a:pt x="33" y="366"/>
                    <a:pt x="33" y="366"/>
                  </a:cubicBezTo>
                  <a:cubicBezTo>
                    <a:pt x="33" y="366"/>
                    <a:pt x="33" y="366"/>
                    <a:pt x="33" y="366"/>
                  </a:cubicBezTo>
                  <a:cubicBezTo>
                    <a:pt x="65" y="334"/>
                    <a:pt x="65" y="334"/>
                    <a:pt x="65" y="334"/>
                  </a:cubicBezTo>
                  <a:cubicBezTo>
                    <a:pt x="100" y="365"/>
                    <a:pt x="145" y="382"/>
                    <a:pt x="191" y="382"/>
                  </a:cubicBezTo>
                  <a:cubicBezTo>
                    <a:pt x="237" y="382"/>
                    <a:pt x="282" y="365"/>
                    <a:pt x="317" y="334"/>
                  </a:cubicBezTo>
                  <a:cubicBezTo>
                    <a:pt x="349" y="366"/>
                    <a:pt x="349" y="366"/>
                    <a:pt x="349" y="366"/>
                  </a:cubicBezTo>
                  <a:cubicBezTo>
                    <a:pt x="349" y="366"/>
                    <a:pt x="349" y="366"/>
                    <a:pt x="349" y="366"/>
                  </a:cubicBezTo>
                  <a:cubicBezTo>
                    <a:pt x="366" y="349"/>
                    <a:pt x="366" y="349"/>
                    <a:pt x="366" y="349"/>
                  </a:cubicBezTo>
                  <a:cubicBezTo>
                    <a:pt x="367" y="349"/>
                    <a:pt x="367" y="349"/>
                    <a:pt x="367" y="349"/>
                  </a:cubicBezTo>
                  <a:cubicBezTo>
                    <a:pt x="334" y="317"/>
                    <a:pt x="334" y="317"/>
                    <a:pt x="334" y="317"/>
                  </a:cubicBezTo>
                  <a:cubicBezTo>
                    <a:pt x="365" y="282"/>
                    <a:pt x="382" y="237"/>
                    <a:pt x="382" y="191"/>
                  </a:cubicBezTo>
                  <a:close/>
                  <a:moveTo>
                    <a:pt x="357" y="191"/>
                  </a:moveTo>
                  <a:cubicBezTo>
                    <a:pt x="357" y="283"/>
                    <a:pt x="283" y="357"/>
                    <a:pt x="191" y="357"/>
                  </a:cubicBezTo>
                  <a:cubicBezTo>
                    <a:pt x="99" y="357"/>
                    <a:pt x="25" y="283"/>
                    <a:pt x="25" y="191"/>
                  </a:cubicBezTo>
                  <a:cubicBezTo>
                    <a:pt x="25" y="99"/>
                    <a:pt x="99" y="25"/>
                    <a:pt x="191" y="25"/>
                  </a:cubicBezTo>
                  <a:cubicBezTo>
                    <a:pt x="283" y="25"/>
                    <a:pt x="357" y="99"/>
                    <a:pt x="357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25" name="Freeform 138">
              <a:extLst>
                <a:ext uri="{FF2B5EF4-FFF2-40B4-BE49-F238E27FC236}">
                  <a16:creationId xmlns:a16="http://schemas.microsoft.com/office/drawing/2014/main" xmlns="" id="{22BF8751-D292-4F8A-94D2-3A5D945F8D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413" y="1992313"/>
              <a:ext cx="55563" cy="55563"/>
            </a:xfrm>
            <a:custGeom>
              <a:avLst/>
              <a:gdLst>
                <a:gd name="T0" fmla="*/ 127 w 254"/>
                <a:gd name="T1" fmla="*/ 0 h 254"/>
                <a:gd name="T2" fmla="*/ 0 w 254"/>
                <a:gd name="T3" fmla="*/ 127 h 254"/>
                <a:gd name="T4" fmla="*/ 127 w 254"/>
                <a:gd name="T5" fmla="*/ 254 h 254"/>
                <a:gd name="T6" fmla="*/ 254 w 254"/>
                <a:gd name="T7" fmla="*/ 127 h 254"/>
                <a:gd name="T8" fmla="*/ 127 w 254"/>
                <a:gd name="T9" fmla="*/ 0 h 254"/>
                <a:gd name="T10" fmla="*/ 230 w 254"/>
                <a:gd name="T11" fmla="*/ 127 h 254"/>
                <a:gd name="T12" fmla="*/ 127 w 254"/>
                <a:gd name="T13" fmla="*/ 230 h 254"/>
                <a:gd name="T14" fmla="*/ 24 w 254"/>
                <a:gd name="T15" fmla="*/ 127 h 254"/>
                <a:gd name="T16" fmla="*/ 127 w 254"/>
                <a:gd name="T17" fmla="*/ 24 h 254"/>
                <a:gd name="T18" fmla="*/ 230 w 254"/>
                <a:gd name="T19" fmla="*/ 12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254">
                  <a:moveTo>
                    <a:pt x="127" y="0"/>
                  </a:move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4"/>
                    <a:pt x="127" y="254"/>
                  </a:cubicBezTo>
                  <a:cubicBezTo>
                    <a:pt x="197" y="254"/>
                    <a:pt x="254" y="197"/>
                    <a:pt x="254" y="127"/>
                  </a:cubicBezTo>
                  <a:cubicBezTo>
                    <a:pt x="254" y="57"/>
                    <a:pt x="197" y="0"/>
                    <a:pt x="127" y="0"/>
                  </a:cubicBezTo>
                  <a:close/>
                  <a:moveTo>
                    <a:pt x="230" y="127"/>
                  </a:moveTo>
                  <a:cubicBezTo>
                    <a:pt x="230" y="184"/>
                    <a:pt x="184" y="230"/>
                    <a:pt x="127" y="230"/>
                  </a:cubicBezTo>
                  <a:cubicBezTo>
                    <a:pt x="70" y="230"/>
                    <a:pt x="24" y="184"/>
                    <a:pt x="24" y="127"/>
                  </a:cubicBezTo>
                  <a:cubicBezTo>
                    <a:pt x="24" y="70"/>
                    <a:pt x="70" y="24"/>
                    <a:pt x="127" y="24"/>
                  </a:cubicBezTo>
                  <a:cubicBezTo>
                    <a:pt x="184" y="24"/>
                    <a:pt x="230" y="70"/>
                    <a:pt x="230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26" name="Freeform 139">
              <a:extLst>
                <a:ext uri="{FF2B5EF4-FFF2-40B4-BE49-F238E27FC236}">
                  <a16:creationId xmlns:a16="http://schemas.microsoft.com/office/drawing/2014/main" xmlns="" id="{AAC95B4F-A84B-4AE9-A063-F00969F4FE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2075" y="1958975"/>
              <a:ext cx="122238" cy="122238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77 h 77"/>
                <a:gd name="T4" fmla="*/ 77 w 77"/>
                <a:gd name="T5" fmla="*/ 77 h 77"/>
                <a:gd name="T6" fmla="*/ 77 w 77"/>
                <a:gd name="T7" fmla="*/ 0 h 77"/>
                <a:gd name="T8" fmla="*/ 0 w 77"/>
                <a:gd name="T9" fmla="*/ 0 h 77"/>
                <a:gd name="T10" fmla="*/ 74 w 77"/>
                <a:gd name="T11" fmla="*/ 74 h 77"/>
                <a:gd name="T12" fmla="*/ 3 w 77"/>
                <a:gd name="T13" fmla="*/ 74 h 77"/>
                <a:gd name="T14" fmla="*/ 3 w 77"/>
                <a:gd name="T15" fmla="*/ 3 h 77"/>
                <a:gd name="T16" fmla="*/ 74 w 77"/>
                <a:gd name="T17" fmla="*/ 3 h 77"/>
                <a:gd name="T18" fmla="*/ 74 w 77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0" y="77"/>
                  </a:lnTo>
                  <a:lnTo>
                    <a:pt x="77" y="77"/>
                  </a:lnTo>
                  <a:lnTo>
                    <a:pt x="77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1F42D27-2040-4F1C-A12E-3B2CE840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400" smtClean="0"/>
              <a:pPr algn="r"/>
              <a:t>5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xmlns="" val="103716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30102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Georgia"/>
              </a:rPr>
              <a:t>Οι φάσεις του σχεδίου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xmlns="" id="{DC55FFBB-4BD1-48B3-A9AE-C3A55628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Google Shape;1799;p278">
            <a:extLst>
              <a:ext uri="{FF2B5EF4-FFF2-40B4-BE49-F238E27FC236}">
                <a16:creationId xmlns:a16="http://schemas.microsoft.com/office/drawing/2014/main" xmlns="" id="{3E93B4EA-DFA0-422A-839B-E1649073B1D5}"/>
              </a:ext>
            </a:extLst>
          </p:cNvPr>
          <p:cNvSpPr/>
          <p:nvPr/>
        </p:nvSpPr>
        <p:spPr>
          <a:xfrm>
            <a:off x="3407813" y="2053648"/>
            <a:ext cx="3234798" cy="2686758"/>
          </a:xfrm>
          <a:prstGeom prst="chevron">
            <a:avLst>
              <a:gd name="adj" fmla="val 28291"/>
            </a:avLst>
          </a:prstGeom>
          <a:solidFill>
            <a:srgbClr val="9CC7CE"/>
          </a:solidFill>
          <a:ln>
            <a:solidFill>
              <a:schemeClr val="bg1"/>
            </a:solidFill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799;p278">
            <a:extLst>
              <a:ext uri="{FF2B5EF4-FFF2-40B4-BE49-F238E27FC236}">
                <a16:creationId xmlns:a16="http://schemas.microsoft.com/office/drawing/2014/main" xmlns="" id="{274D8557-C8F8-41EC-B9B2-3FA8C1CE03FA}"/>
              </a:ext>
            </a:extLst>
          </p:cNvPr>
          <p:cNvSpPr/>
          <p:nvPr/>
        </p:nvSpPr>
        <p:spPr>
          <a:xfrm>
            <a:off x="5985850" y="2054141"/>
            <a:ext cx="3008628" cy="2686758"/>
          </a:xfrm>
          <a:prstGeom prst="chevron">
            <a:avLst>
              <a:gd name="adj" fmla="val 273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1800;p278">
            <a:extLst>
              <a:ext uri="{FF2B5EF4-FFF2-40B4-BE49-F238E27FC236}">
                <a16:creationId xmlns:a16="http://schemas.microsoft.com/office/drawing/2014/main" xmlns="" id="{3D88EE79-F38F-4E95-8EEF-DC051ED47675}"/>
              </a:ext>
            </a:extLst>
          </p:cNvPr>
          <p:cNvSpPr/>
          <p:nvPr/>
        </p:nvSpPr>
        <p:spPr>
          <a:xfrm>
            <a:off x="1614520" y="2054141"/>
            <a:ext cx="2450054" cy="2686758"/>
          </a:xfrm>
          <a:prstGeom prst="homePlate">
            <a:avLst>
              <a:gd name="adj" fmla="val 31469"/>
            </a:avLst>
          </a:prstGeom>
          <a:solidFill>
            <a:srgbClr val="417B85"/>
          </a:solidFill>
          <a:ln>
            <a:solidFill>
              <a:schemeClr val="bg1"/>
            </a:solidFill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3" name="Google Shape;1801;p278">
            <a:extLst>
              <a:ext uri="{FF2B5EF4-FFF2-40B4-BE49-F238E27FC236}">
                <a16:creationId xmlns:a16="http://schemas.microsoft.com/office/drawing/2014/main" xmlns="" id="{06891282-244C-4A00-AC48-00AF83D444E8}"/>
              </a:ext>
            </a:extLst>
          </p:cNvPr>
          <p:cNvSpPr/>
          <p:nvPr/>
        </p:nvSpPr>
        <p:spPr>
          <a:xfrm>
            <a:off x="8337717" y="2053648"/>
            <a:ext cx="3071786" cy="2686758"/>
          </a:xfrm>
          <a:prstGeom prst="chevron">
            <a:avLst>
              <a:gd name="adj" fmla="val 2763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1805;p278">
            <a:extLst>
              <a:ext uri="{FF2B5EF4-FFF2-40B4-BE49-F238E27FC236}">
                <a16:creationId xmlns:a16="http://schemas.microsoft.com/office/drawing/2014/main" xmlns="" id="{9251F238-3E99-4436-8697-987DEE3EA4D5}"/>
              </a:ext>
            </a:extLst>
          </p:cNvPr>
          <p:cNvSpPr txBox="1"/>
          <p:nvPr/>
        </p:nvSpPr>
        <p:spPr>
          <a:xfrm>
            <a:off x="1707993" y="2340758"/>
            <a:ext cx="1878797" cy="2083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97" tIns="67897" rIns="54309" bIns="6789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Φάση 1: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Περιορισμός της οικονομικής δραστηριότητας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Google Shape;1806;p278">
            <a:extLst>
              <a:ext uri="{FF2B5EF4-FFF2-40B4-BE49-F238E27FC236}">
                <a16:creationId xmlns:a16="http://schemas.microsoft.com/office/drawing/2014/main" xmlns="" id="{4013B770-9413-4D38-9456-E8FFFC395773}"/>
              </a:ext>
            </a:extLst>
          </p:cNvPr>
          <p:cNvSpPr txBox="1"/>
          <p:nvPr/>
        </p:nvSpPr>
        <p:spPr>
          <a:xfrm>
            <a:off x="4212348" y="2215314"/>
            <a:ext cx="1974350" cy="21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97" tIns="67897" rIns="54309" bIns="6789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Φάση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Σταδιακή επαναλειτουργία των επιχειρήσεων</a:t>
            </a:r>
          </a:p>
        </p:txBody>
      </p:sp>
      <p:sp>
        <p:nvSpPr>
          <p:cNvPr id="16" name="Google Shape;1807;p278">
            <a:extLst>
              <a:ext uri="{FF2B5EF4-FFF2-40B4-BE49-F238E27FC236}">
                <a16:creationId xmlns:a16="http://schemas.microsoft.com/office/drawing/2014/main" xmlns="" id="{6D672C6B-98E4-4201-B6F6-D53EB6A8CBBD}"/>
              </a:ext>
            </a:extLst>
          </p:cNvPr>
          <p:cNvSpPr txBox="1"/>
          <p:nvPr/>
        </p:nvSpPr>
        <p:spPr>
          <a:xfrm>
            <a:off x="9105613" y="2273021"/>
            <a:ext cx="1907739" cy="174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97" tIns="67897" rIns="54309" bIns="6789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Φάση 4: </a:t>
            </a:r>
          </a:p>
          <a:p>
            <a:pPr lvl="0" algn="ctr">
              <a:buClr>
                <a:srgbClr val="000000"/>
              </a:buClr>
              <a:buSzPts val="1800"/>
              <a:defRPr/>
            </a:pPr>
            <a:r>
              <a:rPr lang="el-GR" b="1" kern="0" dirty="0">
                <a:solidFill>
                  <a:prstClr val="black"/>
                </a:solidFill>
                <a:ea typeface="Helvetica Neue"/>
                <a:cs typeface="Helvetica Neue"/>
                <a:sym typeface="Helvetica Neue"/>
              </a:rPr>
              <a:t>Ανάταξη </a:t>
            </a: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της οικονομίας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1808;p278">
            <a:extLst>
              <a:ext uri="{FF2B5EF4-FFF2-40B4-BE49-F238E27FC236}">
                <a16:creationId xmlns:a16="http://schemas.microsoft.com/office/drawing/2014/main" xmlns="" id="{1D538801-534F-4C6F-A20C-30B937118B61}"/>
              </a:ext>
            </a:extLst>
          </p:cNvPr>
          <p:cNvSpPr txBox="1"/>
          <p:nvPr/>
        </p:nvSpPr>
        <p:spPr>
          <a:xfrm>
            <a:off x="947905" y="2053648"/>
            <a:ext cx="591730" cy="268675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Φάσεις</a:t>
            </a:r>
          </a:p>
        </p:txBody>
      </p:sp>
      <p:sp>
        <p:nvSpPr>
          <p:cNvPr id="22" name="Google Shape;1812;p278">
            <a:extLst>
              <a:ext uri="{FF2B5EF4-FFF2-40B4-BE49-F238E27FC236}">
                <a16:creationId xmlns:a16="http://schemas.microsoft.com/office/drawing/2014/main" xmlns="" id="{16B08540-1996-43EA-9DD7-A4778393E586}"/>
              </a:ext>
            </a:extLst>
          </p:cNvPr>
          <p:cNvSpPr txBox="1"/>
          <p:nvPr/>
        </p:nvSpPr>
        <p:spPr>
          <a:xfrm>
            <a:off x="1414749" y="4716581"/>
            <a:ext cx="2092745" cy="72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80669" rIns="80669" bIns="80669" anchor="ctr" anchorCtr="0">
            <a:noAutofit/>
          </a:bodyPr>
          <a:lstStyle/>
          <a:p>
            <a:pPr marL="123271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l-G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Μάρτιος -Απρίλιος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1812;p278">
            <a:extLst>
              <a:ext uri="{FF2B5EF4-FFF2-40B4-BE49-F238E27FC236}">
                <a16:creationId xmlns:a16="http://schemas.microsoft.com/office/drawing/2014/main" xmlns="" id="{DB4A1185-3256-4AA8-85F2-2981C9A1BA8F}"/>
              </a:ext>
            </a:extLst>
          </p:cNvPr>
          <p:cNvSpPr txBox="1"/>
          <p:nvPr/>
        </p:nvSpPr>
        <p:spPr>
          <a:xfrm>
            <a:off x="3623963" y="4728247"/>
            <a:ext cx="2233904" cy="72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80669" rIns="80669" bIns="80669" anchor="ctr" anchorCtr="0">
            <a:noAutofit/>
          </a:bodyPr>
          <a:lstStyle/>
          <a:p>
            <a:pPr marL="123271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l-G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Σήμερα </a:t>
            </a:r>
          </a:p>
        </p:txBody>
      </p:sp>
      <p:sp>
        <p:nvSpPr>
          <p:cNvPr id="24" name="Google Shape;1812;p278">
            <a:extLst>
              <a:ext uri="{FF2B5EF4-FFF2-40B4-BE49-F238E27FC236}">
                <a16:creationId xmlns:a16="http://schemas.microsoft.com/office/drawing/2014/main" xmlns="" id="{467847D3-4648-43DF-83AC-9027AE5EE8BB}"/>
              </a:ext>
            </a:extLst>
          </p:cNvPr>
          <p:cNvSpPr txBox="1"/>
          <p:nvPr/>
        </p:nvSpPr>
        <p:spPr>
          <a:xfrm>
            <a:off x="8710059" y="4704914"/>
            <a:ext cx="2119182" cy="72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80669" rIns="80669" bIns="80669" anchor="ctr" anchorCtr="0">
            <a:noAutofit/>
          </a:bodyPr>
          <a:lstStyle/>
          <a:p>
            <a:pPr marL="123271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l-G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Μετέπειτα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" name="Google Shape;1812;p278">
            <a:extLst>
              <a:ext uri="{FF2B5EF4-FFF2-40B4-BE49-F238E27FC236}">
                <a16:creationId xmlns:a16="http://schemas.microsoft.com/office/drawing/2014/main" xmlns="" id="{21BAAA92-2A71-45C6-974B-147C77027711}"/>
              </a:ext>
            </a:extLst>
          </p:cNvPr>
          <p:cNvSpPr txBox="1"/>
          <p:nvPr/>
        </p:nvSpPr>
        <p:spPr>
          <a:xfrm>
            <a:off x="5419779" y="4716581"/>
            <a:ext cx="3296575" cy="72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80669" rIns="80669" bIns="80669" anchor="ctr" anchorCtr="0">
            <a:noAutofit/>
          </a:bodyPr>
          <a:lstStyle/>
          <a:p>
            <a:pPr marL="123271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l-G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Ιούνιος-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l-G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Οκτώβριος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Google Shape;1806;p278">
            <a:extLst>
              <a:ext uri="{FF2B5EF4-FFF2-40B4-BE49-F238E27FC236}">
                <a16:creationId xmlns:a16="http://schemas.microsoft.com/office/drawing/2014/main" xmlns="" id="{EF6EC17E-0348-4378-9163-5DEE5CE0E25C}"/>
              </a:ext>
            </a:extLst>
          </p:cNvPr>
          <p:cNvSpPr txBox="1"/>
          <p:nvPr/>
        </p:nvSpPr>
        <p:spPr>
          <a:xfrm>
            <a:off x="6620482" y="2229897"/>
            <a:ext cx="2051347" cy="2083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97" tIns="67897" rIns="54309" bIns="6789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Φάση 3: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Προοδευτική ανάκαμψη της οικονομίας</a:t>
            </a:r>
          </a:p>
        </p:txBody>
      </p:sp>
    </p:spTree>
    <p:extLst>
      <p:ext uri="{BB962C8B-B14F-4D97-AF65-F5344CB8AC3E}">
        <p14:creationId xmlns:p14="http://schemas.microsoft.com/office/powerpoint/2010/main" xmlns="" val="190992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31127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prstClr val="white"/>
                </a:solidFill>
                <a:cs typeface="Arial"/>
                <a:sym typeface="Georgia"/>
              </a:rPr>
              <a:t>Φάση 1</a:t>
            </a:r>
            <a:endParaRPr kumimoji="0" lang="el-GR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Georgia"/>
              <a:cs typeface="Georgia"/>
              <a:sym typeface="Georgia"/>
            </a:endParaRPr>
          </a:p>
        </p:txBody>
      </p:sp>
      <p:sp>
        <p:nvSpPr>
          <p:cNvPr id="6" name="Google Shape;703;p5">
            <a:extLst>
              <a:ext uri="{FF2B5EF4-FFF2-40B4-BE49-F238E27FC236}">
                <a16:creationId xmlns:a16="http://schemas.microsoft.com/office/drawing/2014/main" xmlns="" id="{A41B95DF-C189-487C-A6B8-6334F56EFB7E}"/>
              </a:ext>
            </a:extLst>
          </p:cNvPr>
          <p:cNvSpPr/>
          <p:nvPr/>
        </p:nvSpPr>
        <p:spPr>
          <a:xfrm>
            <a:off x="654095" y="1879127"/>
            <a:ext cx="5441905" cy="45473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08000" tIns="504000" rIns="72000" bIns="36000" anchor="t" anchorCtr="0">
            <a:noAutofit/>
          </a:bodyPr>
          <a:lstStyle/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Ενίσχυση προϋπολογισμού του Υπουργείου Υγείας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Αναστολές πληρωμής φορολογικών και ασφαλιστικών υποχρεώσεων 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Μείωση ενοικίων σε επιχειρήσεις, εργαζόμενους και φοιτητές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Αποζημίωση ειδικού σκοπού σε μισθωτούς, επαγγελματίες και επιχειρηματίες 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Επίδομα ανεργίας και υποστήριξη των μακροχρόνια ανέργων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39772980-FC68-473B-A286-2C027AA07242}"/>
              </a:ext>
            </a:extLst>
          </p:cNvPr>
          <p:cNvSpPr/>
          <p:nvPr/>
        </p:nvSpPr>
        <p:spPr>
          <a:xfrm>
            <a:off x="593034" y="1651059"/>
            <a:ext cx="3892339" cy="442406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Georgia"/>
              </a:rPr>
              <a:t>Μάρτιος - Απρίλιος</a:t>
            </a:r>
          </a:p>
        </p:txBody>
      </p:sp>
      <p:sp>
        <p:nvSpPr>
          <p:cNvPr id="31" name="Rectangle: Diagonal Corners Snipped 38">
            <a:extLst>
              <a:ext uri="{FF2B5EF4-FFF2-40B4-BE49-F238E27FC236}">
                <a16:creationId xmlns:a16="http://schemas.microsoft.com/office/drawing/2014/main" xmlns="" id="{852BF46F-9B1D-409A-AF27-2E1FFFD48A63}"/>
              </a:ext>
            </a:extLst>
          </p:cNvPr>
          <p:cNvSpPr/>
          <p:nvPr/>
        </p:nvSpPr>
        <p:spPr>
          <a:xfrm>
            <a:off x="6833486" y="1171852"/>
            <a:ext cx="4230819" cy="3140745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35560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560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560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560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Τα μέτρα στήριξης της πρώτης φάσης βοήθησαν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116C662-A371-4BCA-835B-4B0958D460A0}"/>
              </a:ext>
            </a:extLst>
          </p:cNvPr>
          <p:cNvGrpSpPr>
            <a:grpSpLocks noChangeAspect="1"/>
          </p:cNvGrpSpPr>
          <p:nvPr/>
        </p:nvGrpSpPr>
        <p:grpSpPr>
          <a:xfrm>
            <a:off x="7341601" y="4020705"/>
            <a:ext cx="864000" cy="864000"/>
            <a:chOff x="4175125" y="284163"/>
            <a:chExt cx="938213" cy="939800"/>
          </a:xfrm>
          <a:solidFill>
            <a:schemeClr val="tx1"/>
          </a:solidFill>
        </p:grpSpPr>
        <p:sp>
          <p:nvSpPr>
            <p:cNvPr id="33" name="Freeform 195">
              <a:extLst>
                <a:ext uri="{FF2B5EF4-FFF2-40B4-BE49-F238E27FC236}">
                  <a16:creationId xmlns:a16="http://schemas.microsoft.com/office/drawing/2014/main" xmlns="" id="{EC5D7605-F6A1-4976-AF99-10B1271EB2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5" y="284163"/>
              <a:ext cx="938213" cy="939800"/>
            </a:xfrm>
            <a:custGeom>
              <a:avLst/>
              <a:gdLst>
                <a:gd name="T0" fmla="*/ 0 w 576"/>
                <a:gd name="T1" fmla="*/ 576 h 576"/>
                <a:gd name="T2" fmla="*/ 576 w 576"/>
                <a:gd name="T3" fmla="*/ 0 h 576"/>
                <a:gd name="T4" fmla="*/ 551 w 576"/>
                <a:gd name="T5" fmla="*/ 25 h 576"/>
                <a:gd name="T6" fmla="*/ 540 w 576"/>
                <a:gd name="T7" fmla="*/ 401 h 576"/>
                <a:gd name="T8" fmla="*/ 503 w 576"/>
                <a:gd name="T9" fmla="*/ 388 h 576"/>
                <a:gd name="T10" fmla="*/ 472 w 576"/>
                <a:gd name="T11" fmla="*/ 398 h 576"/>
                <a:gd name="T12" fmla="*/ 440 w 576"/>
                <a:gd name="T13" fmla="*/ 388 h 576"/>
                <a:gd name="T14" fmla="*/ 404 w 576"/>
                <a:gd name="T15" fmla="*/ 401 h 576"/>
                <a:gd name="T16" fmla="*/ 356 w 576"/>
                <a:gd name="T17" fmla="*/ 401 h 576"/>
                <a:gd name="T18" fmla="*/ 319 w 576"/>
                <a:gd name="T19" fmla="*/ 388 h 576"/>
                <a:gd name="T20" fmla="*/ 288 w 576"/>
                <a:gd name="T21" fmla="*/ 398 h 576"/>
                <a:gd name="T22" fmla="*/ 257 w 576"/>
                <a:gd name="T23" fmla="*/ 388 h 576"/>
                <a:gd name="T24" fmla="*/ 220 w 576"/>
                <a:gd name="T25" fmla="*/ 401 h 576"/>
                <a:gd name="T26" fmla="*/ 172 w 576"/>
                <a:gd name="T27" fmla="*/ 401 h 576"/>
                <a:gd name="T28" fmla="*/ 136 w 576"/>
                <a:gd name="T29" fmla="*/ 388 h 576"/>
                <a:gd name="T30" fmla="*/ 104 w 576"/>
                <a:gd name="T31" fmla="*/ 398 h 576"/>
                <a:gd name="T32" fmla="*/ 73 w 576"/>
                <a:gd name="T33" fmla="*/ 388 h 576"/>
                <a:gd name="T34" fmla="*/ 36 w 576"/>
                <a:gd name="T35" fmla="*/ 401 h 576"/>
                <a:gd name="T36" fmla="*/ 25 w 576"/>
                <a:gd name="T37" fmla="*/ 25 h 576"/>
                <a:gd name="T38" fmla="*/ 208 w 576"/>
                <a:gd name="T39" fmla="*/ 471 h 576"/>
                <a:gd name="T40" fmla="*/ 228 w 576"/>
                <a:gd name="T41" fmla="*/ 424 h 576"/>
                <a:gd name="T42" fmla="*/ 264 w 576"/>
                <a:gd name="T43" fmla="*/ 411 h 576"/>
                <a:gd name="T44" fmla="*/ 312 w 576"/>
                <a:gd name="T45" fmla="*/ 411 h 576"/>
                <a:gd name="T46" fmla="*/ 348 w 576"/>
                <a:gd name="T47" fmla="*/ 424 h 576"/>
                <a:gd name="T48" fmla="*/ 368 w 576"/>
                <a:gd name="T49" fmla="*/ 471 h 576"/>
                <a:gd name="T50" fmla="*/ 208 w 576"/>
                <a:gd name="T51" fmla="*/ 552 h 576"/>
                <a:gd name="T52" fmla="*/ 25 w 576"/>
                <a:gd name="T53" fmla="*/ 471 h 576"/>
                <a:gd name="T54" fmla="*/ 44 w 576"/>
                <a:gd name="T55" fmla="*/ 424 h 576"/>
                <a:gd name="T56" fmla="*/ 80 w 576"/>
                <a:gd name="T57" fmla="*/ 411 h 576"/>
                <a:gd name="T58" fmla="*/ 128 w 576"/>
                <a:gd name="T59" fmla="*/ 411 h 576"/>
                <a:gd name="T60" fmla="*/ 164 w 576"/>
                <a:gd name="T61" fmla="*/ 424 h 576"/>
                <a:gd name="T62" fmla="*/ 184 w 576"/>
                <a:gd name="T63" fmla="*/ 471 h 576"/>
                <a:gd name="T64" fmla="*/ 25 w 576"/>
                <a:gd name="T65" fmla="*/ 552 h 576"/>
                <a:gd name="T66" fmla="*/ 392 w 576"/>
                <a:gd name="T67" fmla="*/ 552 h 576"/>
                <a:gd name="T68" fmla="*/ 396 w 576"/>
                <a:gd name="T69" fmla="*/ 440 h 576"/>
                <a:gd name="T70" fmla="*/ 447 w 576"/>
                <a:gd name="T71" fmla="*/ 412 h 576"/>
                <a:gd name="T72" fmla="*/ 472 w 576"/>
                <a:gd name="T73" fmla="*/ 422 h 576"/>
                <a:gd name="T74" fmla="*/ 496 w 576"/>
                <a:gd name="T75" fmla="*/ 412 h 576"/>
                <a:gd name="T76" fmla="*/ 547 w 576"/>
                <a:gd name="T77" fmla="*/ 440 h 576"/>
                <a:gd name="T78" fmla="*/ 551 w 576"/>
                <a:gd name="T79" fmla="*/ 552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25"/>
                  </a:moveTo>
                  <a:cubicBezTo>
                    <a:pt x="551" y="406"/>
                    <a:pt x="551" y="406"/>
                    <a:pt x="551" y="406"/>
                  </a:cubicBezTo>
                  <a:cubicBezTo>
                    <a:pt x="548" y="404"/>
                    <a:pt x="544" y="402"/>
                    <a:pt x="540" y="401"/>
                  </a:cubicBezTo>
                  <a:cubicBezTo>
                    <a:pt x="531" y="397"/>
                    <a:pt x="519" y="393"/>
                    <a:pt x="504" y="388"/>
                  </a:cubicBezTo>
                  <a:cubicBezTo>
                    <a:pt x="503" y="388"/>
                    <a:pt x="503" y="388"/>
                    <a:pt x="503" y="388"/>
                  </a:cubicBezTo>
                  <a:cubicBezTo>
                    <a:pt x="489" y="383"/>
                    <a:pt x="481" y="390"/>
                    <a:pt x="477" y="396"/>
                  </a:cubicBezTo>
                  <a:cubicBezTo>
                    <a:pt x="476" y="397"/>
                    <a:pt x="475" y="398"/>
                    <a:pt x="472" y="398"/>
                  </a:cubicBezTo>
                  <a:cubicBezTo>
                    <a:pt x="469" y="398"/>
                    <a:pt x="468" y="397"/>
                    <a:pt x="467" y="396"/>
                  </a:cubicBezTo>
                  <a:cubicBezTo>
                    <a:pt x="463" y="390"/>
                    <a:pt x="455" y="383"/>
                    <a:pt x="440" y="388"/>
                  </a:cubicBezTo>
                  <a:cubicBezTo>
                    <a:pt x="439" y="388"/>
                    <a:pt x="439" y="388"/>
                    <a:pt x="439" y="388"/>
                  </a:cubicBezTo>
                  <a:cubicBezTo>
                    <a:pt x="425" y="393"/>
                    <a:pt x="413" y="397"/>
                    <a:pt x="404" y="401"/>
                  </a:cubicBezTo>
                  <a:cubicBezTo>
                    <a:pt x="394" y="404"/>
                    <a:pt x="386" y="410"/>
                    <a:pt x="380" y="418"/>
                  </a:cubicBezTo>
                  <a:cubicBezTo>
                    <a:pt x="374" y="410"/>
                    <a:pt x="366" y="404"/>
                    <a:pt x="356" y="401"/>
                  </a:cubicBezTo>
                  <a:cubicBezTo>
                    <a:pt x="347" y="397"/>
                    <a:pt x="335" y="393"/>
                    <a:pt x="320" y="388"/>
                  </a:cubicBezTo>
                  <a:cubicBezTo>
                    <a:pt x="319" y="388"/>
                    <a:pt x="319" y="388"/>
                    <a:pt x="319" y="388"/>
                  </a:cubicBezTo>
                  <a:cubicBezTo>
                    <a:pt x="305" y="383"/>
                    <a:pt x="297" y="390"/>
                    <a:pt x="293" y="396"/>
                  </a:cubicBezTo>
                  <a:cubicBezTo>
                    <a:pt x="292" y="397"/>
                    <a:pt x="291" y="398"/>
                    <a:pt x="288" y="398"/>
                  </a:cubicBezTo>
                  <a:cubicBezTo>
                    <a:pt x="285" y="398"/>
                    <a:pt x="284" y="397"/>
                    <a:pt x="283" y="396"/>
                  </a:cubicBezTo>
                  <a:cubicBezTo>
                    <a:pt x="279" y="390"/>
                    <a:pt x="271" y="383"/>
                    <a:pt x="257" y="388"/>
                  </a:cubicBezTo>
                  <a:cubicBezTo>
                    <a:pt x="256" y="388"/>
                    <a:pt x="256" y="388"/>
                    <a:pt x="256" y="388"/>
                  </a:cubicBezTo>
                  <a:cubicBezTo>
                    <a:pt x="241" y="393"/>
                    <a:pt x="229" y="397"/>
                    <a:pt x="220" y="401"/>
                  </a:cubicBezTo>
                  <a:cubicBezTo>
                    <a:pt x="210" y="404"/>
                    <a:pt x="202" y="410"/>
                    <a:pt x="196" y="418"/>
                  </a:cubicBezTo>
                  <a:cubicBezTo>
                    <a:pt x="190" y="410"/>
                    <a:pt x="182" y="404"/>
                    <a:pt x="172" y="401"/>
                  </a:cubicBezTo>
                  <a:cubicBezTo>
                    <a:pt x="163" y="397"/>
                    <a:pt x="151" y="393"/>
                    <a:pt x="136" y="388"/>
                  </a:cubicBezTo>
                  <a:cubicBezTo>
                    <a:pt x="136" y="388"/>
                    <a:pt x="136" y="388"/>
                    <a:pt x="136" y="388"/>
                  </a:cubicBezTo>
                  <a:cubicBezTo>
                    <a:pt x="121" y="383"/>
                    <a:pt x="113" y="390"/>
                    <a:pt x="109" y="396"/>
                  </a:cubicBezTo>
                  <a:cubicBezTo>
                    <a:pt x="108" y="397"/>
                    <a:pt x="107" y="398"/>
                    <a:pt x="104" y="398"/>
                  </a:cubicBezTo>
                  <a:cubicBezTo>
                    <a:pt x="101" y="398"/>
                    <a:pt x="100" y="397"/>
                    <a:pt x="100" y="396"/>
                  </a:cubicBezTo>
                  <a:cubicBezTo>
                    <a:pt x="95" y="390"/>
                    <a:pt x="87" y="383"/>
                    <a:pt x="73" y="388"/>
                  </a:cubicBezTo>
                  <a:cubicBezTo>
                    <a:pt x="72" y="388"/>
                    <a:pt x="72" y="388"/>
                    <a:pt x="72" y="388"/>
                  </a:cubicBezTo>
                  <a:cubicBezTo>
                    <a:pt x="58" y="393"/>
                    <a:pt x="45" y="397"/>
                    <a:pt x="36" y="401"/>
                  </a:cubicBezTo>
                  <a:cubicBezTo>
                    <a:pt x="32" y="402"/>
                    <a:pt x="28" y="404"/>
                    <a:pt x="25" y="406"/>
                  </a:cubicBezTo>
                  <a:cubicBezTo>
                    <a:pt x="25" y="25"/>
                    <a:pt x="25" y="25"/>
                    <a:pt x="25" y="25"/>
                  </a:cubicBezTo>
                  <a:lnTo>
                    <a:pt x="551" y="25"/>
                  </a:lnTo>
                  <a:close/>
                  <a:moveTo>
                    <a:pt x="208" y="471"/>
                  </a:moveTo>
                  <a:cubicBezTo>
                    <a:pt x="209" y="467"/>
                    <a:pt x="211" y="450"/>
                    <a:pt x="213" y="440"/>
                  </a:cubicBezTo>
                  <a:cubicBezTo>
                    <a:pt x="213" y="435"/>
                    <a:pt x="218" y="428"/>
                    <a:pt x="228" y="424"/>
                  </a:cubicBezTo>
                  <a:cubicBezTo>
                    <a:pt x="237" y="421"/>
                    <a:pt x="249" y="417"/>
                    <a:pt x="264" y="412"/>
                  </a:cubicBezTo>
                  <a:cubicBezTo>
                    <a:pt x="264" y="411"/>
                    <a:pt x="264" y="411"/>
                    <a:pt x="264" y="411"/>
                  </a:cubicBezTo>
                  <a:cubicBezTo>
                    <a:pt x="270" y="419"/>
                    <a:pt x="278" y="422"/>
                    <a:pt x="288" y="422"/>
                  </a:cubicBezTo>
                  <a:cubicBezTo>
                    <a:pt x="298" y="422"/>
                    <a:pt x="306" y="419"/>
                    <a:pt x="312" y="411"/>
                  </a:cubicBezTo>
                  <a:cubicBezTo>
                    <a:pt x="313" y="412"/>
                    <a:pt x="313" y="412"/>
                    <a:pt x="313" y="412"/>
                  </a:cubicBezTo>
                  <a:cubicBezTo>
                    <a:pt x="327" y="417"/>
                    <a:pt x="339" y="421"/>
                    <a:pt x="348" y="424"/>
                  </a:cubicBezTo>
                  <a:cubicBezTo>
                    <a:pt x="358" y="428"/>
                    <a:pt x="363" y="435"/>
                    <a:pt x="364" y="440"/>
                  </a:cubicBezTo>
                  <a:cubicBezTo>
                    <a:pt x="365" y="450"/>
                    <a:pt x="367" y="467"/>
                    <a:pt x="368" y="471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208" y="552"/>
                    <a:pt x="208" y="552"/>
                    <a:pt x="208" y="552"/>
                  </a:cubicBezTo>
                  <a:lnTo>
                    <a:pt x="208" y="471"/>
                  </a:lnTo>
                  <a:close/>
                  <a:moveTo>
                    <a:pt x="25" y="471"/>
                  </a:moveTo>
                  <a:cubicBezTo>
                    <a:pt x="25" y="467"/>
                    <a:pt x="28" y="450"/>
                    <a:pt x="29" y="440"/>
                  </a:cubicBezTo>
                  <a:cubicBezTo>
                    <a:pt x="29" y="435"/>
                    <a:pt x="34" y="428"/>
                    <a:pt x="44" y="424"/>
                  </a:cubicBezTo>
                  <a:cubicBezTo>
                    <a:pt x="51" y="422"/>
                    <a:pt x="62" y="418"/>
                    <a:pt x="80" y="412"/>
                  </a:cubicBezTo>
                  <a:cubicBezTo>
                    <a:pt x="80" y="411"/>
                    <a:pt x="80" y="411"/>
                    <a:pt x="80" y="411"/>
                  </a:cubicBezTo>
                  <a:cubicBezTo>
                    <a:pt x="86" y="419"/>
                    <a:pt x="94" y="422"/>
                    <a:pt x="104" y="422"/>
                  </a:cubicBezTo>
                  <a:cubicBezTo>
                    <a:pt x="114" y="422"/>
                    <a:pt x="122" y="419"/>
                    <a:pt x="128" y="411"/>
                  </a:cubicBezTo>
                  <a:cubicBezTo>
                    <a:pt x="129" y="412"/>
                    <a:pt x="129" y="412"/>
                    <a:pt x="129" y="412"/>
                  </a:cubicBezTo>
                  <a:cubicBezTo>
                    <a:pt x="143" y="417"/>
                    <a:pt x="155" y="421"/>
                    <a:pt x="164" y="424"/>
                  </a:cubicBezTo>
                  <a:cubicBezTo>
                    <a:pt x="175" y="428"/>
                    <a:pt x="179" y="435"/>
                    <a:pt x="180" y="440"/>
                  </a:cubicBezTo>
                  <a:cubicBezTo>
                    <a:pt x="181" y="450"/>
                    <a:pt x="183" y="467"/>
                    <a:pt x="184" y="471"/>
                  </a:cubicBezTo>
                  <a:cubicBezTo>
                    <a:pt x="184" y="552"/>
                    <a:pt x="184" y="552"/>
                    <a:pt x="184" y="552"/>
                  </a:cubicBezTo>
                  <a:cubicBezTo>
                    <a:pt x="25" y="552"/>
                    <a:pt x="25" y="552"/>
                    <a:pt x="25" y="552"/>
                  </a:cubicBezTo>
                  <a:lnTo>
                    <a:pt x="25" y="471"/>
                  </a:lnTo>
                  <a:close/>
                  <a:moveTo>
                    <a:pt x="392" y="552"/>
                  </a:moveTo>
                  <a:cubicBezTo>
                    <a:pt x="392" y="471"/>
                    <a:pt x="392" y="471"/>
                    <a:pt x="392" y="471"/>
                  </a:cubicBezTo>
                  <a:cubicBezTo>
                    <a:pt x="393" y="467"/>
                    <a:pt x="395" y="450"/>
                    <a:pt x="396" y="440"/>
                  </a:cubicBezTo>
                  <a:cubicBezTo>
                    <a:pt x="397" y="435"/>
                    <a:pt x="401" y="428"/>
                    <a:pt x="412" y="424"/>
                  </a:cubicBezTo>
                  <a:cubicBezTo>
                    <a:pt x="421" y="421"/>
                    <a:pt x="433" y="417"/>
                    <a:pt x="447" y="412"/>
                  </a:cubicBezTo>
                  <a:cubicBezTo>
                    <a:pt x="448" y="411"/>
                    <a:pt x="448" y="411"/>
                    <a:pt x="448" y="411"/>
                  </a:cubicBezTo>
                  <a:cubicBezTo>
                    <a:pt x="454" y="419"/>
                    <a:pt x="462" y="422"/>
                    <a:pt x="472" y="422"/>
                  </a:cubicBezTo>
                  <a:cubicBezTo>
                    <a:pt x="482" y="422"/>
                    <a:pt x="490" y="419"/>
                    <a:pt x="496" y="411"/>
                  </a:cubicBezTo>
                  <a:cubicBezTo>
                    <a:pt x="496" y="412"/>
                    <a:pt x="496" y="412"/>
                    <a:pt x="496" y="412"/>
                  </a:cubicBezTo>
                  <a:cubicBezTo>
                    <a:pt x="511" y="417"/>
                    <a:pt x="523" y="421"/>
                    <a:pt x="532" y="424"/>
                  </a:cubicBezTo>
                  <a:cubicBezTo>
                    <a:pt x="542" y="428"/>
                    <a:pt x="547" y="435"/>
                    <a:pt x="547" y="440"/>
                  </a:cubicBezTo>
                  <a:cubicBezTo>
                    <a:pt x="548" y="450"/>
                    <a:pt x="551" y="467"/>
                    <a:pt x="551" y="471"/>
                  </a:cubicBezTo>
                  <a:cubicBezTo>
                    <a:pt x="551" y="552"/>
                    <a:pt x="551" y="552"/>
                    <a:pt x="551" y="552"/>
                  </a:cubicBezTo>
                  <a:lnTo>
                    <a:pt x="392" y="5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96">
              <a:extLst>
                <a:ext uri="{FF2B5EF4-FFF2-40B4-BE49-F238E27FC236}">
                  <a16:creationId xmlns:a16="http://schemas.microsoft.com/office/drawing/2014/main" xmlns="" id="{A0DD557E-8AD9-47DE-AB53-50836DCD67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601663"/>
              <a:ext cx="739775" cy="314325"/>
            </a:xfrm>
            <a:custGeom>
              <a:avLst/>
              <a:gdLst>
                <a:gd name="T0" fmla="*/ 44 w 455"/>
                <a:gd name="T1" fmla="*/ 192 h 192"/>
                <a:gd name="T2" fmla="*/ 74 w 455"/>
                <a:gd name="T3" fmla="*/ 95 h 192"/>
                <a:gd name="T4" fmla="*/ 60 w 455"/>
                <a:gd name="T5" fmla="*/ 57 h 192"/>
                <a:gd name="T6" fmla="*/ 111 w 455"/>
                <a:gd name="T7" fmla="*/ 28 h 192"/>
                <a:gd name="T8" fmla="*/ 135 w 455"/>
                <a:gd name="T9" fmla="*/ 39 h 192"/>
                <a:gd name="T10" fmla="*/ 160 w 455"/>
                <a:gd name="T11" fmla="*/ 28 h 192"/>
                <a:gd name="T12" fmla="*/ 211 w 455"/>
                <a:gd name="T13" fmla="*/ 57 h 192"/>
                <a:gd name="T14" fmla="*/ 197 w 455"/>
                <a:gd name="T15" fmla="*/ 95 h 192"/>
                <a:gd name="T16" fmla="*/ 227 w 455"/>
                <a:gd name="T17" fmla="*/ 192 h 192"/>
                <a:gd name="T18" fmla="*/ 269 w 455"/>
                <a:gd name="T19" fmla="*/ 133 h 192"/>
                <a:gd name="T20" fmla="*/ 240 w 455"/>
                <a:gd name="T21" fmla="*/ 84 h 192"/>
                <a:gd name="T22" fmla="*/ 259 w 455"/>
                <a:gd name="T23" fmla="*/ 40 h 192"/>
                <a:gd name="T24" fmla="*/ 295 w 455"/>
                <a:gd name="T25" fmla="*/ 28 h 192"/>
                <a:gd name="T26" fmla="*/ 343 w 455"/>
                <a:gd name="T27" fmla="*/ 28 h 192"/>
                <a:gd name="T28" fmla="*/ 379 w 455"/>
                <a:gd name="T29" fmla="*/ 40 h 192"/>
                <a:gd name="T30" fmla="*/ 398 w 455"/>
                <a:gd name="T31" fmla="*/ 84 h 192"/>
                <a:gd name="T32" fmla="*/ 369 w 455"/>
                <a:gd name="T33" fmla="*/ 133 h 192"/>
                <a:gd name="T34" fmla="*/ 411 w 455"/>
                <a:gd name="T35" fmla="*/ 192 h 192"/>
                <a:gd name="T36" fmla="*/ 441 w 455"/>
                <a:gd name="T37" fmla="*/ 95 h 192"/>
                <a:gd name="T38" fmla="*/ 419 w 455"/>
                <a:gd name="T39" fmla="*/ 54 h 192"/>
                <a:gd name="T40" fmla="*/ 351 w 455"/>
                <a:gd name="T41" fmla="*/ 5 h 192"/>
                <a:gd name="T42" fmla="*/ 324 w 455"/>
                <a:gd name="T43" fmla="*/ 12 h 192"/>
                <a:gd name="T44" fmla="*/ 314 w 455"/>
                <a:gd name="T45" fmla="*/ 12 h 192"/>
                <a:gd name="T46" fmla="*/ 287 w 455"/>
                <a:gd name="T47" fmla="*/ 5 h 192"/>
                <a:gd name="T48" fmla="*/ 227 w 455"/>
                <a:gd name="T49" fmla="*/ 34 h 192"/>
                <a:gd name="T50" fmla="*/ 167 w 455"/>
                <a:gd name="T51" fmla="*/ 5 h 192"/>
                <a:gd name="T52" fmla="*/ 140 w 455"/>
                <a:gd name="T53" fmla="*/ 12 h 192"/>
                <a:gd name="T54" fmla="*/ 130 w 455"/>
                <a:gd name="T55" fmla="*/ 12 h 192"/>
                <a:gd name="T56" fmla="*/ 103 w 455"/>
                <a:gd name="T57" fmla="*/ 5 h 192"/>
                <a:gd name="T58" fmla="*/ 35 w 455"/>
                <a:gd name="T59" fmla="*/ 54 h 192"/>
                <a:gd name="T60" fmla="*/ 13 w 455"/>
                <a:gd name="T61" fmla="*/ 95 h 192"/>
                <a:gd name="T62" fmla="*/ 43 w 455"/>
                <a:gd name="T63" fmla="*/ 192 h 192"/>
                <a:gd name="T64" fmla="*/ 411 w 455"/>
                <a:gd name="T65" fmla="*/ 167 h 192"/>
                <a:gd name="T66" fmla="*/ 393 w 455"/>
                <a:gd name="T67" fmla="*/ 131 h 192"/>
                <a:gd name="T68" fmla="*/ 411 w 455"/>
                <a:gd name="T69" fmla="*/ 106 h 192"/>
                <a:gd name="T70" fmla="*/ 423 w 455"/>
                <a:gd name="T71" fmla="*/ 112 h 192"/>
                <a:gd name="T72" fmla="*/ 245 w 455"/>
                <a:gd name="T73" fmla="*/ 131 h 192"/>
                <a:gd name="T74" fmla="*/ 227 w 455"/>
                <a:gd name="T75" fmla="*/ 167 h 192"/>
                <a:gd name="T76" fmla="*/ 215 w 455"/>
                <a:gd name="T77" fmla="*/ 112 h 192"/>
                <a:gd name="T78" fmla="*/ 227 w 455"/>
                <a:gd name="T79" fmla="*/ 106 h 192"/>
                <a:gd name="T80" fmla="*/ 245 w 455"/>
                <a:gd name="T81" fmla="*/ 131 h 192"/>
                <a:gd name="T82" fmla="*/ 43 w 455"/>
                <a:gd name="T83" fmla="*/ 106 h 192"/>
                <a:gd name="T84" fmla="*/ 56 w 455"/>
                <a:gd name="T85" fmla="*/ 112 h 192"/>
                <a:gd name="T86" fmla="*/ 44 w 455"/>
                <a:gd name="T87" fmla="*/ 167 h 192"/>
                <a:gd name="T88" fmla="*/ 26 w 455"/>
                <a:gd name="T89" fmla="*/ 13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5" h="192">
                  <a:moveTo>
                    <a:pt x="43" y="192"/>
                  </a:moveTo>
                  <a:cubicBezTo>
                    <a:pt x="44" y="192"/>
                    <a:pt x="44" y="192"/>
                    <a:pt x="44" y="192"/>
                  </a:cubicBezTo>
                  <a:cubicBezTo>
                    <a:pt x="62" y="192"/>
                    <a:pt x="83" y="174"/>
                    <a:pt x="86" y="133"/>
                  </a:cubicBezTo>
                  <a:cubicBezTo>
                    <a:pt x="87" y="114"/>
                    <a:pt x="80" y="102"/>
                    <a:pt x="74" y="95"/>
                  </a:cubicBezTo>
                  <a:cubicBezTo>
                    <a:pt x="68" y="89"/>
                    <a:pt x="62" y="86"/>
                    <a:pt x="56" y="84"/>
                  </a:cubicBezTo>
                  <a:cubicBezTo>
                    <a:pt x="57" y="77"/>
                    <a:pt x="59" y="65"/>
                    <a:pt x="60" y="57"/>
                  </a:cubicBezTo>
                  <a:cubicBezTo>
                    <a:pt x="60" y="52"/>
                    <a:pt x="65" y="44"/>
                    <a:pt x="75" y="40"/>
                  </a:cubicBezTo>
                  <a:cubicBezTo>
                    <a:pt x="87" y="36"/>
                    <a:pt x="103" y="31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7" y="35"/>
                    <a:pt x="125" y="39"/>
                    <a:pt x="135" y="39"/>
                  </a:cubicBezTo>
                  <a:cubicBezTo>
                    <a:pt x="145" y="39"/>
                    <a:pt x="153" y="35"/>
                    <a:pt x="159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7" y="31"/>
                    <a:pt x="183" y="36"/>
                    <a:pt x="195" y="40"/>
                  </a:cubicBezTo>
                  <a:cubicBezTo>
                    <a:pt x="206" y="44"/>
                    <a:pt x="210" y="52"/>
                    <a:pt x="211" y="57"/>
                  </a:cubicBezTo>
                  <a:cubicBezTo>
                    <a:pt x="211" y="65"/>
                    <a:pt x="213" y="77"/>
                    <a:pt x="214" y="84"/>
                  </a:cubicBezTo>
                  <a:cubicBezTo>
                    <a:pt x="208" y="86"/>
                    <a:pt x="202" y="90"/>
                    <a:pt x="197" y="95"/>
                  </a:cubicBezTo>
                  <a:cubicBezTo>
                    <a:pt x="191" y="102"/>
                    <a:pt x="184" y="114"/>
                    <a:pt x="185" y="133"/>
                  </a:cubicBezTo>
                  <a:cubicBezTo>
                    <a:pt x="188" y="174"/>
                    <a:pt x="208" y="192"/>
                    <a:pt x="227" y="192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46" y="192"/>
                    <a:pt x="266" y="174"/>
                    <a:pt x="269" y="133"/>
                  </a:cubicBezTo>
                  <a:cubicBezTo>
                    <a:pt x="271" y="114"/>
                    <a:pt x="264" y="102"/>
                    <a:pt x="257" y="95"/>
                  </a:cubicBezTo>
                  <a:cubicBezTo>
                    <a:pt x="252" y="89"/>
                    <a:pt x="246" y="86"/>
                    <a:pt x="240" y="84"/>
                  </a:cubicBezTo>
                  <a:cubicBezTo>
                    <a:pt x="241" y="77"/>
                    <a:pt x="243" y="65"/>
                    <a:pt x="243" y="57"/>
                  </a:cubicBezTo>
                  <a:cubicBezTo>
                    <a:pt x="244" y="52"/>
                    <a:pt x="248" y="44"/>
                    <a:pt x="259" y="40"/>
                  </a:cubicBezTo>
                  <a:cubicBezTo>
                    <a:pt x="271" y="36"/>
                    <a:pt x="287" y="31"/>
                    <a:pt x="295" y="28"/>
                  </a:cubicBezTo>
                  <a:cubicBezTo>
                    <a:pt x="295" y="28"/>
                    <a:pt x="295" y="28"/>
                    <a:pt x="295" y="28"/>
                  </a:cubicBezTo>
                  <a:cubicBezTo>
                    <a:pt x="301" y="35"/>
                    <a:pt x="309" y="39"/>
                    <a:pt x="319" y="39"/>
                  </a:cubicBezTo>
                  <a:cubicBezTo>
                    <a:pt x="329" y="39"/>
                    <a:pt x="337" y="35"/>
                    <a:pt x="343" y="28"/>
                  </a:cubicBezTo>
                  <a:cubicBezTo>
                    <a:pt x="343" y="28"/>
                    <a:pt x="343" y="28"/>
                    <a:pt x="343" y="28"/>
                  </a:cubicBezTo>
                  <a:cubicBezTo>
                    <a:pt x="351" y="31"/>
                    <a:pt x="367" y="36"/>
                    <a:pt x="379" y="40"/>
                  </a:cubicBezTo>
                  <a:cubicBezTo>
                    <a:pt x="389" y="44"/>
                    <a:pt x="394" y="52"/>
                    <a:pt x="394" y="57"/>
                  </a:cubicBezTo>
                  <a:cubicBezTo>
                    <a:pt x="395" y="65"/>
                    <a:pt x="397" y="77"/>
                    <a:pt x="398" y="84"/>
                  </a:cubicBezTo>
                  <a:cubicBezTo>
                    <a:pt x="392" y="86"/>
                    <a:pt x="386" y="90"/>
                    <a:pt x="381" y="95"/>
                  </a:cubicBezTo>
                  <a:cubicBezTo>
                    <a:pt x="375" y="102"/>
                    <a:pt x="367" y="114"/>
                    <a:pt x="369" y="133"/>
                  </a:cubicBezTo>
                  <a:cubicBezTo>
                    <a:pt x="372" y="174"/>
                    <a:pt x="392" y="192"/>
                    <a:pt x="411" y="192"/>
                  </a:cubicBezTo>
                  <a:cubicBezTo>
                    <a:pt x="411" y="192"/>
                    <a:pt x="411" y="192"/>
                    <a:pt x="411" y="192"/>
                  </a:cubicBezTo>
                  <a:cubicBezTo>
                    <a:pt x="430" y="192"/>
                    <a:pt x="450" y="174"/>
                    <a:pt x="453" y="133"/>
                  </a:cubicBezTo>
                  <a:cubicBezTo>
                    <a:pt x="455" y="114"/>
                    <a:pt x="448" y="102"/>
                    <a:pt x="441" y="95"/>
                  </a:cubicBezTo>
                  <a:cubicBezTo>
                    <a:pt x="436" y="89"/>
                    <a:pt x="429" y="85"/>
                    <a:pt x="423" y="83"/>
                  </a:cubicBezTo>
                  <a:cubicBezTo>
                    <a:pt x="422" y="79"/>
                    <a:pt x="420" y="63"/>
                    <a:pt x="419" y="54"/>
                  </a:cubicBezTo>
                  <a:cubicBezTo>
                    <a:pt x="417" y="38"/>
                    <a:pt x="405" y="24"/>
                    <a:pt x="387" y="17"/>
                  </a:cubicBezTo>
                  <a:cubicBezTo>
                    <a:pt x="375" y="13"/>
                    <a:pt x="359" y="8"/>
                    <a:pt x="351" y="5"/>
                  </a:cubicBezTo>
                  <a:cubicBezTo>
                    <a:pt x="350" y="5"/>
                    <a:pt x="350" y="5"/>
                    <a:pt x="350" y="5"/>
                  </a:cubicBezTo>
                  <a:cubicBezTo>
                    <a:pt x="336" y="0"/>
                    <a:pt x="328" y="6"/>
                    <a:pt x="324" y="12"/>
                  </a:cubicBezTo>
                  <a:cubicBezTo>
                    <a:pt x="323" y="14"/>
                    <a:pt x="322" y="14"/>
                    <a:pt x="319" y="14"/>
                  </a:cubicBezTo>
                  <a:cubicBezTo>
                    <a:pt x="316" y="14"/>
                    <a:pt x="315" y="14"/>
                    <a:pt x="314" y="12"/>
                  </a:cubicBezTo>
                  <a:cubicBezTo>
                    <a:pt x="310" y="6"/>
                    <a:pt x="302" y="0"/>
                    <a:pt x="287" y="5"/>
                  </a:cubicBezTo>
                  <a:cubicBezTo>
                    <a:pt x="287" y="5"/>
                    <a:pt x="287" y="5"/>
                    <a:pt x="287" y="5"/>
                  </a:cubicBezTo>
                  <a:cubicBezTo>
                    <a:pt x="279" y="8"/>
                    <a:pt x="263" y="13"/>
                    <a:pt x="251" y="17"/>
                  </a:cubicBezTo>
                  <a:cubicBezTo>
                    <a:pt x="241" y="21"/>
                    <a:pt x="233" y="27"/>
                    <a:pt x="227" y="34"/>
                  </a:cubicBezTo>
                  <a:cubicBezTo>
                    <a:pt x="221" y="27"/>
                    <a:pt x="213" y="21"/>
                    <a:pt x="203" y="17"/>
                  </a:cubicBezTo>
                  <a:cubicBezTo>
                    <a:pt x="191" y="13"/>
                    <a:pt x="175" y="8"/>
                    <a:pt x="167" y="5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52" y="0"/>
                    <a:pt x="144" y="6"/>
                    <a:pt x="140" y="12"/>
                  </a:cubicBezTo>
                  <a:cubicBezTo>
                    <a:pt x="139" y="14"/>
                    <a:pt x="138" y="14"/>
                    <a:pt x="135" y="14"/>
                  </a:cubicBezTo>
                  <a:cubicBezTo>
                    <a:pt x="132" y="14"/>
                    <a:pt x="131" y="14"/>
                    <a:pt x="130" y="12"/>
                  </a:cubicBezTo>
                  <a:cubicBezTo>
                    <a:pt x="126" y="6"/>
                    <a:pt x="118" y="0"/>
                    <a:pt x="104" y="5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95" y="8"/>
                    <a:pt x="79" y="13"/>
                    <a:pt x="67" y="17"/>
                  </a:cubicBezTo>
                  <a:cubicBezTo>
                    <a:pt x="49" y="24"/>
                    <a:pt x="37" y="38"/>
                    <a:pt x="35" y="54"/>
                  </a:cubicBezTo>
                  <a:cubicBezTo>
                    <a:pt x="34" y="63"/>
                    <a:pt x="32" y="79"/>
                    <a:pt x="31" y="83"/>
                  </a:cubicBezTo>
                  <a:cubicBezTo>
                    <a:pt x="25" y="86"/>
                    <a:pt x="19" y="89"/>
                    <a:pt x="13" y="95"/>
                  </a:cubicBezTo>
                  <a:cubicBezTo>
                    <a:pt x="7" y="102"/>
                    <a:pt x="0" y="114"/>
                    <a:pt x="1" y="133"/>
                  </a:cubicBezTo>
                  <a:cubicBezTo>
                    <a:pt x="4" y="174"/>
                    <a:pt x="24" y="192"/>
                    <a:pt x="43" y="192"/>
                  </a:cubicBezTo>
                  <a:close/>
                  <a:moveTo>
                    <a:pt x="429" y="131"/>
                  </a:moveTo>
                  <a:cubicBezTo>
                    <a:pt x="427" y="156"/>
                    <a:pt x="417" y="167"/>
                    <a:pt x="411" y="167"/>
                  </a:cubicBezTo>
                  <a:cubicBezTo>
                    <a:pt x="411" y="167"/>
                    <a:pt x="411" y="167"/>
                    <a:pt x="411" y="167"/>
                  </a:cubicBezTo>
                  <a:cubicBezTo>
                    <a:pt x="405" y="167"/>
                    <a:pt x="395" y="156"/>
                    <a:pt x="393" y="131"/>
                  </a:cubicBezTo>
                  <a:cubicBezTo>
                    <a:pt x="393" y="123"/>
                    <a:pt x="395" y="116"/>
                    <a:pt x="399" y="112"/>
                  </a:cubicBezTo>
                  <a:cubicBezTo>
                    <a:pt x="403" y="107"/>
                    <a:pt x="409" y="106"/>
                    <a:pt x="411" y="106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413" y="106"/>
                    <a:pt x="419" y="107"/>
                    <a:pt x="423" y="112"/>
                  </a:cubicBezTo>
                  <a:cubicBezTo>
                    <a:pt x="428" y="116"/>
                    <a:pt x="429" y="123"/>
                    <a:pt x="429" y="131"/>
                  </a:cubicBezTo>
                  <a:close/>
                  <a:moveTo>
                    <a:pt x="245" y="131"/>
                  </a:moveTo>
                  <a:cubicBezTo>
                    <a:pt x="243" y="156"/>
                    <a:pt x="234" y="167"/>
                    <a:pt x="227" y="167"/>
                  </a:cubicBezTo>
                  <a:cubicBezTo>
                    <a:pt x="227" y="167"/>
                    <a:pt x="227" y="167"/>
                    <a:pt x="227" y="167"/>
                  </a:cubicBezTo>
                  <a:cubicBezTo>
                    <a:pt x="221" y="167"/>
                    <a:pt x="211" y="156"/>
                    <a:pt x="210" y="131"/>
                  </a:cubicBezTo>
                  <a:cubicBezTo>
                    <a:pt x="209" y="123"/>
                    <a:pt x="211" y="116"/>
                    <a:pt x="215" y="112"/>
                  </a:cubicBezTo>
                  <a:cubicBezTo>
                    <a:pt x="219" y="107"/>
                    <a:pt x="225" y="106"/>
                    <a:pt x="227" y="106"/>
                  </a:cubicBezTo>
                  <a:cubicBezTo>
                    <a:pt x="227" y="106"/>
                    <a:pt x="227" y="106"/>
                    <a:pt x="227" y="106"/>
                  </a:cubicBezTo>
                  <a:cubicBezTo>
                    <a:pt x="229" y="106"/>
                    <a:pt x="235" y="107"/>
                    <a:pt x="239" y="112"/>
                  </a:cubicBezTo>
                  <a:cubicBezTo>
                    <a:pt x="244" y="116"/>
                    <a:pt x="245" y="123"/>
                    <a:pt x="245" y="131"/>
                  </a:cubicBezTo>
                  <a:close/>
                  <a:moveTo>
                    <a:pt x="31" y="112"/>
                  </a:moveTo>
                  <a:cubicBezTo>
                    <a:pt x="35" y="107"/>
                    <a:pt x="41" y="106"/>
                    <a:pt x="43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6" y="106"/>
                    <a:pt x="51" y="107"/>
                    <a:pt x="56" y="112"/>
                  </a:cubicBezTo>
                  <a:cubicBezTo>
                    <a:pt x="60" y="116"/>
                    <a:pt x="62" y="123"/>
                    <a:pt x="61" y="131"/>
                  </a:cubicBezTo>
                  <a:cubicBezTo>
                    <a:pt x="59" y="156"/>
                    <a:pt x="50" y="167"/>
                    <a:pt x="44" y="167"/>
                  </a:cubicBezTo>
                  <a:cubicBezTo>
                    <a:pt x="43" y="167"/>
                    <a:pt x="43" y="167"/>
                    <a:pt x="43" y="167"/>
                  </a:cubicBezTo>
                  <a:cubicBezTo>
                    <a:pt x="37" y="167"/>
                    <a:pt x="27" y="156"/>
                    <a:pt x="26" y="131"/>
                  </a:cubicBezTo>
                  <a:cubicBezTo>
                    <a:pt x="25" y="123"/>
                    <a:pt x="27" y="116"/>
                    <a:pt x="31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97">
              <a:extLst>
                <a:ext uri="{FF2B5EF4-FFF2-40B4-BE49-F238E27FC236}">
                  <a16:creationId xmlns:a16="http://schemas.microsoft.com/office/drawing/2014/main" xmlns="" id="{B958F070-3B39-4D8C-9B36-6725B321CD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4363" y="428625"/>
              <a:ext cx="141288" cy="179388"/>
            </a:xfrm>
            <a:custGeom>
              <a:avLst/>
              <a:gdLst>
                <a:gd name="T0" fmla="*/ 43 w 87"/>
                <a:gd name="T1" fmla="*/ 110 h 110"/>
                <a:gd name="T2" fmla="*/ 44 w 87"/>
                <a:gd name="T3" fmla="*/ 110 h 110"/>
                <a:gd name="T4" fmla="*/ 85 w 87"/>
                <a:gd name="T5" fmla="*/ 52 h 110"/>
                <a:gd name="T6" fmla="*/ 74 w 87"/>
                <a:gd name="T7" fmla="*/ 14 h 110"/>
                <a:gd name="T8" fmla="*/ 44 w 87"/>
                <a:gd name="T9" fmla="*/ 0 h 110"/>
                <a:gd name="T10" fmla="*/ 43 w 87"/>
                <a:gd name="T11" fmla="*/ 0 h 110"/>
                <a:gd name="T12" fmla="*/ 13 w 87"/>
                <a:gd name="T13" fmla="*/ 14 h 110"/>
                <a:gd name="T14" fmla="*/ 1 w 87"/>
                <a:gd name="T15" fmla="*/ 52 h 110"/>
                <a:gd name="T16" fmla="*/ 43 w 87"/>
                <a:gd name="T17" fmla="*/ 110 h 110"/>
                <a:gd name="T18" fmla="*/ 31 w 87"/>
                <a:gd name="T19" fmla="*/ 30 h 110"/>
                <a:gd name="T20" fmla="*/ 43 w 87"/>
                <a:gd name="T21" fmla="*/ 24 h 110"/>
                <a:gd name="T22" fmla="*/ 44 w 87"/>
                <a:gd name="T23" fmla="*/ 24 h 110"/>
                <a:gd name="T24" fmla="*/ 56 w 87"/>
                <a:gd name="T25" fmla="*/ 30 h 110"/>
                <a:gd name="T26" fmla="*/ 61 w 87"/>
                <a:gd name="T27" fmla="*/ 50 h 110"/>
                <a:gd name="T28" fmla="*/ 44 w 87"/>
                <a:gd name="T29" fmla="*/ 85 h 110"/>
                <a:gd name="T30" fmla="*/ 43 w 87"/>
                <a:gd name="T31" fmla="*/ 85 h 110"/>
                <a:gd name="T32" fmla="*/ 26 w 87"/>
                <a:gd name="T33" fmla="*/ 50 h 110"/>
                <a:gd name="T34" fmla="*/ 31 w 87"/>
                <a:gd name="T35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10">
                  <a:moveTo>
                    <a:pt x="43" y="110"/>
                  </a:moveTo>
                  <a:cubicBezTo>
                    <a:pt x="44" y="110"/>
                    <a:pt x="44" y="110"/>
                    <a:pt x="44" y="110"/>
                  </a:cubicBezTo>
                  <a:cubicBezTo>
                    <a:pt x="62" y="110"/>
                    <a:pt x="83" y="92"/>
                    <a:pt x="85" y="52"/>
                  </a:cubicBezTo>
                  <a:cubicBezTo>
                    <a:pt x="87" y="32"/>
                    <a:pt x="80" y="20"/>
                    <a:pt x="74" y="14"/>
                  </a:cubicBezTo>
                  <a:cubicBezTo>
                    <a:pt x="64" y="3"/>
                    <a:pt x="51" y="0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5" y="0"/>
                    <a:pt x="23" y="3"/>
                    <a:pt x="13" y="14"/>
                  </a:cubicBezTo>
                  <a:cubicBezTo>
                    <a:pt x="7" y="20"/>
                    <a:pt x="0" y="32"/>
                    <a:pt x="1" y="52"/>
                  </a:cubicBezTo>
                  <a:cubicBezTo>
                    <a:pt x="4" y="92"/>
                    <a:pt x="24" y="110"/>
                    <a:pt x="43" y="110"/>
                  </a:cubicBezTo>
                  <a:close/>
                  <a:moveTo>
                    <a:pt x="31" y="30"/>
                  </a:moveTo>
                  <a:cubicBezTo>
                    <a:pt x="35" y="26"/>
                    <a:pt x="41" y="24"/>
                    <a:pt x="4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4"/>
                    <a:pt x="51" y="26"/>
                    <a:pt x="56" y="30"/>
                  </a:cubicBezTo>
                  <a:cubicBezTo>
                    <a:pt x="60" y="35"/>
                    <a:pt x="62" y="41"/>
                    <a:pt x="61" y="50"/>
                  </a:cubicBezTo>
                  <a:cubicBezTo>
                    <a:pt x="59" y="74"/>
                    <a:pt x="50" y="85"/>
                    <a:pt x="44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7" y="85"/>
                    <a:pt x="27" y="74"/>
                    <a:pt x="26" y="50"/>
                  </a:cubicBezTo>
                  <a:cubicBezTo>
                    <a:pt x="25" y="41"/>
                    <a:pt x="27" y="35"/>
                    <a:pt x="3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98">
              <a:extLst>
                <a:ext uri="{FF2B5EF4-FFF2-40B4-BE49-F238E27FC236}">
                  <a16:creationId xmlns:a16="http://schemas.microsoft.com/office/drawing/2014/main" xmlns="" id="{1EA3EDEB-2C78-48E1-919B-DB5A8A8E10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4400" y="428625"/>
              <a:ext cx="141288" cy="179388"/>
            </a:xfrm>
            <a:custGeom>
              <a:avLst/>
              <a:gdLst>
                <a:gd name="T0" fmla="*/ 43 w 87"/>
                <a:gd name="T1" fmla="*/ 110 h 110"/>
                <a:gd name="T2" fmla="*/ 43 w 87"/>
                <a:gd name="T3" fmla="*/ 110 h 110"/>
                <a:gd name="T4" fmla="*/ 85 w 87"/>
                <a:gd name="T5" fmla="*/ 52 h 110"/>
                <a:gd name="T6" fmla="*/ 73 w 87"/>
                <a:gd name="T7" fmla="*/ 14 h 110"/>
                <a:gd name="T8" fmla="*/ 43 w 87"/>
                <a:gd name="T9" fmla="*/ 0 h 110"/>
                <a:gd name="T10" fmla="*/ 43 w 87"/>
                <a:gd name="T11" fmla="*/ 0 h 110"/>
                <a:gd name="T12" fmla="*/ 13 w 87"/>
                <a:gd name="T13" fmla="*/ 14 h 110"/>
                <a:gd name="T14" fmla="*/ 1 w 87"/>
                <a:gd name="T15" fmla="*/ 52 h 110"/>
                <a:gd name="T16" fmla="*/ 43 w 87"/>
                <a:gd name="T17" fmla="*/ 110 h 110"/>
                <a:gd name="T18" fmla="*/ 31 w 87"/>
                <a:gd name="T19" fmla="*/ 30 h 110"/>
                <a:gd name="T20" fmla="*/ 43 w 87"/>
                <a:gd name="T21" fmla="*/ 24 h 110"/>
                <a:gd name="T22" fmla="*/ 43 w 87"/>
                <a:gd name="T23" fmla="*/ 24 h 110"/>
                <a:gd name="T24" fmla="*/ 55 w 87"/>
                <a:gd name="T25" fmla="*/ 30 h 110"/>
                <a:gd name="T26" fmla="*/ 61 w 87"/>
                <a:gd name="T27" fmla="*/ 50 h 110"/>
                <a:gd name="T28" fmla="*/ 43 w 87"/>
                <a:gd name="T29" fmla="*/ 85 h 110"/>
                <a:gd name="T30" fmla="*/ 43 w 87"/>
                <a:gd name="T31" fmla="*/ 85 h 110"/>
                <a:gd name="T32" fmla="*/ 25 w 87"/>
                <a:gd name="T33" fmla="*/ 50 h 110"/>
                <a:gd name="T34" fmla="*/ 31 w 87"/>
                <a:gd name="T35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10">
                  <a:moveTo>
                    <a:pt x="43" y="110"/>
                  </a:moveTo>
                  <a:cubicBezTo>
                    <a:pt x="43" y="110"/>
                    <a:pt x="43" y="110"/>
                    <a:pt x="43" y="110"/>
                  </a:cubicBezTo>
                  <a:cubicBezTo>
                    <a:pt x="62" y="110"/>
                    <a:pt x="82" y="92"/>
                    <a:pt x="85" y="52"/>
                  </a:cubicBezTo>
                  <a:cubicBezTo>
                    <a:pt x="87" y="32"/>
                    <a:pt x="80" y="20"/>
                    <a:pt x="73" y="14"/>
                  </a:cubicBezTo>
                  <a:cubicBezTo>
                    <a:pt x="64" y="3"/>
                    <a:pt x="51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5" y="0"/>
                    <a:pt x="22" y="3"/>
                    <a:pt x="13" y="14"/>
                  </a:cubicBezTo>
                  <a:cubicBezTo>
                    <a:pt x="7" y="20"/>
                    <a:pt x="0" y="32"/>
                    <a:pt x="1" y="52"/>
                  </a:cubicBezTo>
                  <a:cubicBezTo>
                    <a:pt x="4" y="92"/>
                    <a:pt x="24" y="110"/>
                    <a:pt x="43" y="110"/>
                  </a:cubicBezTo>
                  <a:close/>
                  <a:moveTo>
                    <a:pt x="31" y="30"/>
                  </a:moveTo>
                  <a:cubicBezTo>
                    <a:pt x="35" y="26"/>
                    <a:pt x="41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5" y="24"/>
                    <a:pt x="51" y="26"/>
                    <a:pt x="55" y="30"/>
                  </a:cubicBezTo>
                  <a:cubicBezTo>
                    <a:pt x="60" y="35"/>
                    <a:pt x="61" y="41"/>
                    <a:pt x="61" y="50"/>
                  </a:cubicBezTo>
                  <a:cubicBezTo>
                    <a:pt x="59" y="74"/>
                    <a:pt x="50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7" y="85"/>
                    <a:pt x="27" y="74"/>
                    <a:pt x="25" y="50"/>
                  </a:cubicBezTo>
                  <a:cubicBezTo>
                    <a:pt x="25" y="41"/>
                    <a:pt x="27" y="35"/>
                    <a:pt x="3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Isosceles Triangle 2">
            <a:extLst>
              <a:ext uri="{FF2B5EF4-FFF2-40B4-BE49-F238E27FC236}">
                <a16:creationId xmlns:a16="http://schemas.microsoft.com/office/drawing/2014/main" xmlns="" id="{A70140C3-D292-4A10-A440-3C58DDF8EE9C}"/>
              </a:ext>
            </a:extLst>
          </p:cNvPr>
          <p:cNvSpPr/>
          <p:nvPr/>
        </p:nvSpPr>
        <p:spPr>
          <a:xfrm rot="5400000">
            <a:off x="6110085" y="3791116"/>
            <a:ext cx="1172664" cy="442406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36866CB-6597-4A50-B11A-15547E573932}"/>
              </a:ext>
            </a:extLst>
          </p:cNvPr>
          <p:cNvSpPr/>
          <p:nvPr/>
        </p:nvSpPr>
        <p:spPr>
          <a:xfrm>
            <a:off x="7681448" y="3975651"/>
            <a:ext cx="3645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171450" algn="ctr">
              <a:spcBef>
                <a:spcPts val="600"/>
              </a:spcBef>
              <a:defRPr/>
            </a:pPr>
            <a:r>
              <a:rPr lang="el-GR" sz="2800" b="1" dirty="0">
                <a:solidFill>
                  <a:prstClr val="black"/>
                </a:solidFill>
              </a:rPr>
              <a:t>2 εκατομμύρια </a:t>
            </a:r>
          </a:p>
          <a:p>
            <a:pPr marL="355600" lvl="0" indent="-171450" algn="ctr">
              <a:defRPr/>
            </a:pPr>
            <a:r>
              <a:rPr lang="el-GR" sz="2800" b="1" dirty="0">
                <a:solidFill>
                  <a:prstClr val="black"/>
                </a:solidFill>
              </a:rPr>
              <a:t>πολίτες</a:t>
            </a:r>
            <a:endParaRPr lang="el-GR" sz="2800" dirty="0">
              <a:solidFill>
                <a:prstClr val="black"/>
              </a:solidFill>
              <a:sym typeface="Georgi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756BEF9-8A97-4CCD-AFA0-C60B3D34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100" smtClean="0"/>
              <a:pPr algn="r"/>
              <a:t>7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xmlns="" val="418830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32152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Φάση 2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Georgia"/>
              <a:cs typeface="Georgia"/>
              <a:sym typeface="Georgia"/>
            </a:endParaRPr>
          </a:p>
        </p:txBody>
      </p:sp>
      <p:sp>
        <p:nvSpPr>
          <p:cNvPr id="6" name="Google Shape;703;p5">
            <a:extLst>
              <a:ext uri="{FF2B5EF4-FFF2-40B4-BE49-F238E27FC236}">
                <a16:creationId xmlns:a16="http://schemas.microsoft.com/office/drawing/2014/main" xmlns="" id="{A41B95DF-C189-487C-A6B8-6334F56EFB7E}"/>
              </a:ext>
            </a:extLst>
          </p:cNvPr>
          <p:cNvSpPr/>
          <p:nvPr/>
        </p:nvSpPr>
        <p:spPr>
          <a:xfrm>
            <a:off x="654095" y="1879127"/>
            <a:ext cx="11071456" cy="4293073"/>
          </a:xfrm>
          <a:prstGeom prst="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108000" tIns="504000" rIns="72000" bIns="36000" numCol="2" anchor="t" anchorCtr="0">
            <a:noAutofit/>
          </a:bodyPr>
          <a:lstStyle/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Επέκταση αναστολής πληρωμής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φορολογικών και ασφαλιστικών υποχρεώσεων 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Επέκταση αποζημίωσης ειδικού σκοπού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και κάλυψης ασφαλιστικών εισφορών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Μείωση ενοικίου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επιχειρήσεων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Ενίσχυση ρευστότητας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μέσω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112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επιστρεπτέας προκαταβολής</a:t>
            </a:r>
          </a:p>
          <a:p>
            <a:pPr marL="8112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επιδότησης επιτοκίου</a:t>
            </a:r>
          </a:p>
          <a:p>
            <a:pPr marL="8112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ΤΕΠΙΧ ΙΙ</a:t>
            </a:r>
          </a:p>
          <a:p>
            <a:pPr marL="8112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δανείων με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εγγύηση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από την Αναπτυξιακή Τράπεζα</a:t>
            </a:r>
          </a:p>
          <a:p>
            <a:pPr marL="8112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l-GR" dirty="0">
                <a:solidFill>
                  <a:prstClr val="white"/>
                </a:solidFill>
                <a:latin typeface="Calibri"/>
              </a:rPr>
              <a:t>παροχής </a:t>
            </a:r>
            <a:r>
              <a:rPr lang="el-GR" b="1" dirty="0" err="1">
                <a:solidFill>
                  <a:prstClr val="white"/>
                </a:solidFill>
                <a:latin typeface="Calibri"/>
              </a:rPr>
              <a:t>μικροπιστώσεων</a:t>
            </a:r>
            <a:r>
              <a:rPr lang="el-GR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l-GR" dirty="0">
                <a:solidFill>
                  <a:prstClr val="white"/>
                </a:solidFill>
                <a:latin typeface="Calibri"/>
              </a:rPr>
              <a:t>σε μικρές επιχειρήσεις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39772980-FC68-473B-A286-2C027AA07242}"/>
              </a:ext>
            </a:extLst>
          </p:cNvPr>
          <p:cNvSpPr/>
          <p:nvPr/>
        </p:nvSpPr>
        <p:spPr>
          <a:xfrm>
            <a:off x="593034" y="1651059"/>
            <a:ext cx="3921214" cy="442406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Georgia"/>
              </a:rPr>
              <a:t>Σήμερα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D6C0316-CD04-46C2-A377-3E1D2677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200" smtClean="0"/>
              <a:pPr algn="r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109391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33175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prstClr val="white"/>
                </a:solidFill>
                <a:cs typeface="Arial"/>
                <a:sym typeface="Georgia"/>
              </a:rPr>
              <a:t>Φάση 3</a:t>
            </a:r>
            <a:endParaRPr kumimoji="0" lang="el-GR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Georgia"/>
              <a:cs typeface="Georgia"/>
              <a:sym typeface="Georgia"/>
            </a:endParaRPr>
          </a:p>
        </p:txBody>
      </p:sp>
      <p:sp>
        <p:nvSpPr>
          <p:cNvPr id="6" name="Google Shape;703;p5">
            <a:extLst>
              <a:ext uri="{FF2B5EF4-FFF2-40B4-BE49-F238E27FC236}">
                <a16:creationId xmlns:a16="http://schemas.microsoft.com/office/drawing/2014/main" xmlns="" id="{A41B95DF-C189-487C-A6B8-6334F56EFB7E}"/>
              </a:ext>
            </a:extLst>
          </p:cNvPr>
          <p:cNvSpPr/>
          <p:nvPr/>
        </p:nvSpPr>
        <p:spPr>
          <a:xfrm>
            <a:off x="665825" y="1879128"/>
            <a:ext cx="10848514" cy="3327814"/>
          </a:xfrm>
          <a:prstGeom prst="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108000" tIns="504000" rIns="72000" bIns="36000" numCol="2" anchor="t" anchorCtr="0">
            <a:noAutofit/>
          </a:bodyPr>
          <a:lstStyle/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Συνέχιση και διεύρυνση των μέτρων στήριξης της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απασχόλησης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Περαιτέρω ενίσχυση της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ρευστότητας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των επιχειρήσεων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Λήψη στοχευμένων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φορολογικών μέτρων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endParaRPr kumimoji="0" lang="el-GR" sz="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Αντιμετώπιση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ιδιωτικού χρέους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39772980-FC68-473B-A286-2C027AA07242}"/>
              </a:ext>
            </a:extLst>
          </p:cNvPr>
          <p:cNvSpPr/>
          <p:nvPr/>
        </p:nvSpPr>
        <p:spPr>
          <a:xfrm>
            <a:off x="593034" y="1651059"/>
            <a:ext cx="3719084" cy="442406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Ιούνιος – Οκτώβριος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6B112F4-2BBA-481B-9399-9BA1D256A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100" smtClean="0"/>
              <a:pPr algn="r"/>
              <a:t>9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xmlns="" val="31490309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5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5&quot;&gt;&lt;elem m_fUsage=&quot;4.09510000000000040643E+00&quot;&gt;&lt;m_msothmcolidx val=&quot;0&quot;/&gt;&lt;m_rgb r=&quot;01&quot; g=&quot;34&quot; b=&quot;76&quot;/&gt;&lt;m_nBrightness endver=&quot;26206&quot; val=&quot;0&quot;/&gt;&lt;/elem&gt;&lt;elem m_fUsage=&quot;9.77910489000000326953E-01&quot;&gt;&lt;m_msothmcolidx val=&quot;0&quot;/&gt;&lt;m_rgb r=&quot;41&quot; g=&quot;7B&quot; b=&quot;85&quot;/&gt;&lt;m_nBrightness endver=&quot;26206&quot; val=&quot;0&quot;/&gt;&lt;/elem&gt;&lt;elem m_fUsage=&quot;5.31441000000000163261E-01&quot;&gt;&lt;m_msothmcolidx val=&quot;0&quot;/&gt;&lt;m_rgb r=&quot;A9&quot; g=&quot;CC&quot; b=&quot;EE&quot;/&gt;&lt;m_nBrightness endver=&quot;26206&quot; val=&quot;0&quot;/&gt;&lt;/elem&gt;&lt;elem m_fUsage=&quot;4.78296900000000135833E-01&quot;&gt;&lt;m_msothmcolidx val=&quot;0&quot;/&gt;&lt;m_rgb r=&quot;D4&quot; g=&quot;E5&quot; b=&quot;F7&quot;/&gt;&lt;m_nBrightness endver=&quot;26206&quot; val=&quot;0&quot;/&gt;&lt;/elem&gt;&lt;elem m_fUsage=&quot;4.30467210000000155556E-01&quot;&gt;&lt;m_msothmcolidx val=&quot;0&quot;/&gt;&lt;m_rgb r=&quot;9C&quot; g=&quot;C7&quot; b=&quot;CE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  <p:tag name="LASTSLIDEVIEWED" val="1581,6,Slide13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0E85c2Fwr_Nri9DBDphY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_5ikE5oeZkZtjdZwzpO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0hMuzXCrqwOMESfUKGN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WEmlU0Gob4GaNcPYiey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4Z2WcMv9AslLIMb6NDu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8.yVM5vbaR89LfEUMzL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gw9V.vPHmCmQ0w_aCbK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1qyswX6bVX5g.222Iva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rcI4qc7mdiOFVxYJvtH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2pGIE_YopIsCaG3Qki5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FEz_f9Iff7wJ.6830Bu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AiKbe.Ul6fPnzLKHcgg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I766NZS8J8Fsa6iQXRu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12023</TotalTime>
  <Words>2234</Words>
  <Application>Microsoft Office PowerPoint</Application>
  <PresentationFormat>Προσαρμογή</PresentationFormat>
  <Paragraphs>515</Paragraphs>
  <Slides>43</Slides>
  <Notes>3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47" baseType="lpstr">
      <vt:lpstr>Office Theme</vt:lpstr>
      <vt:lpstr>Simple Light</vt:lpstr>
      <vt:lpstr>1_Office Theme</vt:lpstr>
      <vt:lpstr>think-cell Slide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Konstantinos Takos</dc:creator>
  <cp:lastModifiedBy>admin</cp:lastModifiedBy>
  <cp:revision>1375</cp:revision>
  <cp:lastPrinted>2020-04-28T22:40:46Z</cp:lastPrinted>
  <dcterms:created xsi:type="dcterms:W3CDTF">2019-09-02T08:29:26Z</dcterms:created>
  <dcterms:modified xsi:type="dcterms:W3CDTF">2020-05-20T16:14:23Z</dcterms:modified>
</cp:coreProperties>
</file>