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Default Extension="jpg" ContentType="image/jpg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/Relationships>
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
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
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
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
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
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
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
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
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645"/>
            <a:ext cx="985519" cy="954405"/>
          </a:xfrm>
          <a:custGeom>
            <a:avLst/>
            <a:gdLst/>
            <a:ahLst/>
            <a:cxnLst/>
            <a:rect l="l" t="t" r="r" b="b"/>
            <a:pathLst>
              <a:path w="985519" h="954404">
                <a:moveTo>
                  <a:pt x="0" y="0"/>
                </a:moveTo>
                <a:lnTo>
                  <a:pt x="0" y="954354"/>
                </a:lnTo>
                <a:lnTo>
                  <a:pt x="985418" y="954354"/>
                </a:lnTo>
                <a:lnTo>
                  <a:pt x="0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08110" y="6374102"/>
            <a:ext cx="375716" cy="368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158747" y="4256824"/>
            <a:ext cx="1832102" cy="1795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645"/>
            <a:ext cx="985519" cy="954405"/>
          </a:xfrm>
          <a:custGeom>
            <a:avLst/>
            <a:gdLst/>
            <a:ahLst/>
            <a:cxnLst/>
            <a:rect l="l" t="t" r="r" b="b"/>
            <a:pathLst>
              <a:path w="985519" h="954404">
                <a:moveTo>
                  <a:pt x="0" y="0"/>
                </a:moveTo>
                <a:lnTo>
                  <a:pt x="0" y="954354"/>
                </a:lnTo>
                <a:lnTo>
                  <a:pt x="985418" y="954354"/>
                </a:lnTo>
                <a:lnTo>
                  <a:pt x="0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08110" y="6374102"/>
            <a:ext cx="375716" cy="36821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509" y="845566"/>
            <a:ext cx="1099698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9408" y="2528355"/>
            <a:ext cx="10473182" cy="138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151616" y="6460347"/>
            <a:ext cx="13589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slide" Target="slide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slide10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slide1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slide" Target="slide1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notesSlide" Target="../notesSlides/notesSlide13.xml"/><Relationship Id="rId4" Type="http://schemas.openxmlformats.org/officeDocument/2006/relationships/slide" Target="slide13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slide" Target="slide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Relationship Id="rId3" Type="http://schemas.openxmlformats.org/officeDocument/2006/relationships/notesSlide" Target="../notesSlides/notesSlide3.xml"/><Relationship Id="rId4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Relationship Id="rId3" Type="http://schemas.openxmlformats.org/officeDocument/2006/relationships/notesSlide" Target="../notesSlides/notesSlide4.xml"/><Relationship Id="rId4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Relationship Id="rId3" Type="http://schemas.openxmlformats.org/officeDocument/2006/relationships/notesSlide" Target="../notesSlides/notesSlide5.xml"/><Relationship Id="rId4" Type="http://schemas.openxmlformats.org/officeDocument/2006/relationships/slide" Target="slide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slide" Target="slide6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slide7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slide" Target="slide8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slide" Target="slide9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07834" y="932663"/>
            <a:ext cx="4679950" cy="14084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spc="-70" b="1" i="1">
                <a:latin typeface="Arial"/>
                <a:cs typeface="Arial"/>
              </a:rPr>
              <a:t>Σ</a:t>
            </a:r>
            <a:r>
              <a:rPr dirty="0" sz="3200" b="1" i="1">
                <a:latin typeface="Arial"/>
                <a:cs typeface="Arial"/>
              </a:rPr>
              <a:t>ταδιακή</a:t>
            </a:r>
            <a:r>
              <a:rPr dirty="0" sz="3200" spc="-35" b="1" i="1">
                <a:latin typeface="Arial"/>
                <a:cs typeface="Arial"/>
              </a:rPr>
              <a:t> </a:t>
            </a:r>
            <a:r>
              <a:rPr dirty="0" sz="3200" b="1" i="1">
                <a:latin typeface="Arial"/>
                <a:cs typeface="Arial"/>
              </a:rPr>
              <a:t>Επανε</a:t>
            </a:r>
            <a:r>
              <a:rPr dirty="0" sz="3200" spc="-10" b="1" i="1">
                <a:latin typeface="Arial"/>
                <a:cs typeface="Arial"/>
              </a:rPr>
              <a:t>κ</a:t>
            </a:r>
            <a:r>
              <a:rPr dirty="0" sz="3200" b="1" i="1">
                <a:latin typeface="Arial"/>
                <a:cs typeface="Arial"/>
              </a:rPr>
              <a:t>κί</a:t>
            </a:r>
            <a:r>
              <a:rPr dirty="0" sz="3200" spc="-15" b="1" i="1">
                <a:latin typeface="Arial"/>
                <a:cs typeface="Arial"/>
              </a:rPr>
              <a:t>ν</a:t>
            </a:r>
            <a:r>
              <a:rPr dirty="0" sz="3200" b="1" i="1">
                <a:latin typeface="Arial"/>
                <a:cs typeface="Arial"/>
              </a:rPr>
              <a:t>ηση</a:t>
            </a:r>
            <a:endParaRPr sz="3200">
              <a:latin typeface="Arial"/>
              <a:cs typeface="Arial"/>
            </a:endParaRPr>
          </a:p>
          <a:p>
            <a:pPr marL="1456055" marR="6350" indent="703580">
              <a:lnSpc>
                <a:spcPct val="100000"/>
              </a:lnSpc>
            </a:pPr>
            <a:r>
              <a:rPr dirty="0" sz="3200" b="1" i="1">
                <a:latin typeface="Arial"/>
                <a:cs typeface="Arial"/>
              </a:rPr>
              <a:t>Οι</a:t>
            </a:r>
            <a:r>
              <a:rPr dirty="0" sz="3200" spc="-125" b="1" i="1">
                <a:latin typeface="Arial"/>
                <a:cs typeface="Arial"/>
              </a:rPr>
              <a:t>κ</a:t>
            </a:r>
            <a:r>
              <a:rPr dirty="0" sz="3200" b="1" i="1">
                <a:latin typeface="Arial"/>
                <a:cs typeface="Arial"/>
              </a:rPr>
              <a:t>ονομ</a:t>
            </a:r>
            <a:r>
              <a:rPr dirty="0" sz="3200" spc="-15" b="1" i="1">
                <a:latin typeface="Arial"/>
                <a:cs typeface="Arial"/>
              </a:rPr>
              <a:t>ι</a:t>
            </a:r>
            <a:r>
              <a:rPr dirty="0" sz="3200" spc="-125" b="1" i="1">
                <a:latin typeface="Arial"/>
                <a:cs typeface="Arial"/>
              </a:rPr>
              <a:t>κ</a:t>
            </a:r>
            <a:r>
              <a:rPr dirty="0" sz="3200" b="1" i="1">
                <a:latin typeface="Arial"/>
                <a:cs typeface="Arial"/>
              </a:rPr>
              <a:t>ών</a:t>
            </a:r>
            <a:r>
              <a:rPr dirty="0" sz="3200" b="1" i="1">
                <a:latin typeface="Arial"/>
                <a:cs typeface="Arial"/>
              </a:rPr>
              <a:t> Δραστηρι</a:t>
            </a:r>
            <a:r>
              <a:rPr dirty="0" sz="3200" spc="-60" b="1" i="1">
                <a:latin typeface="Arial"/>
                <a:cs typeface="Arial"/>
              </a:rPr>
              <a:t>ο</a:t>
            </a:r>
            <a:r>
              <a:rPr dirty="0" sz="3200" b="1" i="1">
                <a:latin typeface="Arial"/>
                <a:cs typeface="Arial"/>
              </a:rPr>
              <a:t>τή</a:t>
            </a:r>
            <a:r>
              <a:rPr dirty="0" sz="3200" spc="35" b="1" i="1">
                <a:latin typeface="Arial"/>
                <a:cs typeface="Arial"/>
              </a:rPr>
              <a:t>τ</a:t>
            </a:r>
            <a:r>
              <a:rPr dirty="0" sz="3200" b="1" i="1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46411" y="5200077"/>
            <a:ext cx="1840864" cy="254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b="1">
                <a:latin typeface="Arial"/>
                <a:cs typeface="Arial"/>
              </a:rPr>
              <a:t>Δεκ</a:t>
            </a:r>
            <a:r>
              <a:rPr dirty="0" sz="1800" spc="20" b="1">
                <a:latin typeface="Arial"/>
                <a:cs typeface="Arial"/>
              </a:rPr>
              <a:t>έ</a:t>
            </a:r>
            <a:r>
              <a:rPr dirty="0" sz="1800" b="1">
                <a:latin typeface="Arial"/>
                <a:cs typeface="Arial"/>
              </a:rPr>
              <a:t>μβ</a:t>
            </a:r>
            <a:r>
              <a:rPr dirty="0" sz="1800" spc="-15" b="1">
                <a:latin typeface="Arial"/>
                <a:cs typeface="Arial"/>
              </a:rPr>
              <a:t>ρ</a:t>
            </a:r>
            <a:r>
              <a:rPr dirty="0" sz="1800" b="1">
                <a:latin typeface="Arial"/>
                <a:cs typeface="Arial"/>
              </a:rPr>
              <a:t>ιος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202</a:t>
            </a:r>
            <a:r>
              <a:rPr dirty="0" sz="1800" b="1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971" y="6460347"/>
            <a:ext cx="196215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Κυρώ</a:t>
            </a:r>
            <a:r>
              <a:rPr dirty="0" spc="-10"/>
              <a:t>σ</a:t>
            </a:r>
            <a:r>
              <a:rPr dirty="0"/>
              <a:t>εις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83279" y="1959190"/>
            <a:ext cx="6844030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Παρουσία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κοινού</a:t>
            </a:r>
            <a:r>
              <a:rPr dirty="0" sz="1500" spc="1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εντ</a:t>
            </a:r>
            <a:r>
              <a:rPr dirty="0" sz="1500" spc="-10" b="1">
                <a:latin typeface="Calibri"/>
                <a:cs typeface="Calibri"/>
              </a:rPr>
              <a:t>ό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2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των καταστη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άτων: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dirty="0" sz="1500">
                <a:latin typeface="Calibri"/>
                <a:cs typeface="Calibri"/>
              </a:rPr>
              <a:t>Πρό</a:t>
            </a:r>
            <a:r>
              <a:rPr dirty="0" sz="1500" spc="-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μο ύ</a:t>
            </a:r>
            <a:r>
              <a:rPr dirty="0" sz="1500" spc="-10">
                <a:latin typeface="Calibri"/>
                <a:cs typeface="Calibri"/>
              </a:rPr>
              <a:t>ψ</a:t>
            </a:r>
            <a:r>
              <a:rPr dirty="0" sz="1500">
                <a:latin typeface="Calibri"/>
                <a:cs typeface="Calibri"/>
              </a:rPr>
              <a:t>ους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 </a:t>
            </a:r>
            <a:r>
              <a:rPr dirty="0" sz="1500" spc="-10">
                <a:latin typeface="Calibri"/>
                <a:cs typeface="Calibri"/>
              </a:rPr>
              <a:t>2</a:t>
            </a:r>
            <a:r>
              <a:rPr dirty="0" sz="1500">
                <a:latin typeface="Calibri"/>
                <a:cs typeface="Calibri"/>
              </a:rPr>
              <a:t>.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0 έως </a:t>
            </a:r>
            <a:r>
              <a:rPr dirty="0" sz="1500" spc="-5">
                <a:latin typeface="Calibri"/>
                <a:cs typeface="Calibri"/>
              </a:rPr>
              <a:t>5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.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0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ευ</a:t>
            </a:r>
            <a:r>
              <a:rPr dirty="0" sz="1500" spc="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ώ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dirty="0" sz="1500" spc="-10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να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ολή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ουργία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1</a:t>
            </a:r>
            <a:r>
              <a:rPr dirty="0" sz="1500">
                <a:latin typeface="Calibri"/>
                <a:cs typeface="Calibri"/>
              </a:rPr>
              <a:t>5 έως </a:t>
            </a:r>
            <a:r>
              <a:rPr dirty="0" sz="1500" spc="-10">
                <a:latin typeface="Calibri"/>
                <a:cs typeface="Calibri"/>
              </a:rPr>
              <a:t>9</a:t>
            </a:r>
            <a:r>
              <a:rPr dirty="0" sz="1500">
                <a:latin typeface="Calibri"/>
                <a:cs typeface="Calibri"/>
              </a:rPr>
              <a:t>0 ημερολογιακές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μέρες.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66647" y="1959229"/>
            <a:ext cx="2286000" cy="720090"/>
          </a:xfrm>
          <a:custGeom>
            <a:avLst/>
            <a:gdLst/>
            <a:ahLst/>
            <a:cxnLst/>
            <a:rect l="l" t="t" r="r" b="b"/>
            <a:pathLst>
              <a:path w="2286000" h="720089">
                <a:moveTo>
                  <a:pt x="2166061" y="0"/>
                </a:moveTo>
                <a:lnTo>
                  <a:pt x="0" y="0"/>
                </a:lnTo>
                <a:lnTo>
                  <a:pt x="0" y="599948"/>
                </a:lnTo>
                <a:lnTo>
                  <a:pt x="120002" y="719963"/>
                </a:lnTo>
                <a:lnTo>
                  <a:pt x="2285949" y="719963"/>
                </a:lnTo>
                <a:lnTo>
                  <a:pt x="2285949" y="120015"/>
                </a:lnTo>
                <a:lnTo>
                  <a:pt x="216606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207414" y="2180361"/>
            <a:ext cx="164338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Επ</a:t>
            </a: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3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ειρήσεις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92771" y="2788157"/>
            <a:ext cx="2286000" cy="869950"/>
          </a:xfrm>
          <a:custGeom>
            <a:avLst/>
            <a:gdLst/>
            <a:ahLst/>
            <a:cxnLst/>
            <a:rect l="l" t="t" r="r" b="b"/>
            <a:pathLst>
              <a:path w="2286000" h="869950">
                <a:moveTo>
                  <a:pt x="2141080" y="0"/>
                </a:moveTo>
                <a:lnTo>
                  <a:pt x="0" y="0"/>
                </a:lnTo>
                <a:lnTo>
                  <a:pt x="0" y="724534"/>
                </a:lnTo>
                <a:lnTo>
                  <a:pt x="144919" y="869441"/>
                </a:lnTo>
                <a:lnTo>
                  <a:pt x="2285987" y="869441"/>
                </a:lnTo>
                <a:lnTo>
                  <a:pt x="2285987" y="144906"/>
                </a:lnTo>
                <a:lnTo>
                  <a:pt x="2141080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83944" y="3084322"/>
            <a:ext cx="174117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ανα</a:t>
            </a:r>
            <a:r>
              <a:rPr dirty="0" sz="2400" spc="-2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2400" spc="5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ές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09441" y="2788094"/>
            <a:ext cx="3044190" cy="908050"/>
          </a:xfrm>
          <a:custGeom>
            <a:avLst/>
            <a:gdLst/>
            <a:ahLst/>
            <a:cxnLst/>
            <a:rect l="l" t="t" r="r" b="b"/>
            <a:pathLst>
              <a:path w="3044190" h="908050">
                <a:moveTo>
                  <a:pt x="0" y="907605"/>
                </a:moveTo>
                <a:lnTo>
                  <a:pt x="3043682" y="907605"/>
                </a:lnTo>
                <a:lnTo>
                  <a:pt x="3043682" y="0"/>
                </a:lnTo>
                <a:lnTo>
                  <a:pt x="0" y="0"/>
                </a:lnTo>
                <a:lnTo>
                  <a:pt x="0" y="907605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518027" y="2794010"/>
            <a:ext cx="2705100" cy="65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0979" indent="-220979">
              <a:lnSpc>
                <a:spcPct val="100000"/>
              </a:lnSpc>
              <a:buFont typeface="Wingdings"/>
              <a:buChar char=""/>
              <a:tabLst>
                <a:tab pos="220979" algn="l"/>
              </a:tabLst>
            </a:pPr>
            <a:r>
              <a:rPr dirty="0" sz="1500" b="1">
                <a:latin typeface="Calibri"/>
                <a:cs typeface="Calibri"/>
              </a:rPr>
              <a:t>Παρουσία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εντ</a:t>
            </a:r>
            <a:r>
              <a:rPr dirty="0" sz="1500" spc="-10" b="1">
                <a:latin typeface="Calibri"/>
                <a:cs typeface="Calibri"/>
              </a:rPr>
              <a:t>ό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καταστή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ατος</a:t>
            </a:r>
            <a:endParaRPr sz="1500">
              <a:latin typeface="Calibri"/>
              <a:cs typeface="Calibri"/>
            </a:endParaRPr>
          </a:p>
          <a:p>
            <a:pPr marL="177800" indent="-177800">
              <a:lnSpc>
                <a:spcPct val="100000"/>
              </a:lnSpc>
              <a:buFont typeface="Wingdings"/>
              <a:buChar char=""/>
              <a:tabLst>
                <a:tab pos="220979" algn="l"/>
              </a:tabLst>
            </a:pPr>
            <a:r>
              <a:rPr dirty="0" sz="1500">
                <a:latin typeface="Calibri"/>
                <a:cs typeface="Calibri"/>
              </a:rPr>
              <a:t>Διο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κητ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κό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πρό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μο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ύψους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3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 ευ</a:t>
            </a:r>
            <a:r>
              <a:rPr dirty="0" sz="1500" spc="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48678" y="2782392"/>
            <a:ext cx="3792854" cy="913765"/>
          </a:xfrm>
          <a:custGeom>
            <a:avLst/>
            <a:gdLst/>
            <a:ahLst/>
            <a:cxnLst/>
            <a:rect l="l" t="t" r="r" b="b"/>
            <a:pathLst>
              <a:path w="3792854" h="913764">
                <a:moveTo>
                  <a:pt x="0" y="913307"/>
                </a:moveTo>
                <a:lnTo>
                  <a:pt x="3792601" y="913307"/>
                </a:lnTo>
                <a:lnTo>
                  <a:pt x="3792601" y="0"/>
                </a:lnTo>
                <a:lnTo>
                  <a:pt x="0" y="0"/>
                </a:lnTo>
                <a:lnTo>
                  <a:pt x="0" y="91330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557518" y="2791097"/>
            <a:ext cx="3411854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0979" indent="-220979">
              <a:lnSpc>
                <a:spcPct val="100000"/>
              </a:lnSpc>
              <a:buFont typeface="Wingdings"/>
              <a:buChar char=""/>
              <a:tabLst>
                <a:tab pos="220979" algn="l"/>
              </a:tabLst>
            </a:pP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η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ίδειξη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εν</a:t>
            </a:r>
            <a:r>
              <a:rPr dirty="0" sz="1500" spc="-10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ύ</a:t>
            </a:r>
            <a:r>
              <a:rPr dirty="0" sz="1500" spc="-10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ου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ο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άς</a:t>
            </a:r>
            <a:r>
              <a:rPr dirty="0" sz="1500" spc="3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S</a:t>
            </a:r>
            <a:r>
              <a:rPr dirty="0" sz="1500" spc="-10" b="1">
                <a:latin typeface="Calibri"/>
                <a:cs typeface="Calibri"/>
              </a:rPr>
              <a:t>M</a:t>
            </a:r>
            <a:r>
              <a:rPr dirty="0" sz="1500" b="1">
                <a:latin typeface="Calibri"/>
                <a:cs typeface="Calibri"/>
              </a:rPr>
              <a:t>S</a:t>
            </a:r>
            <a:endParaRPr sz="1500">
              <a:latin typeface="Calibri"/>
              <a:cs typeface="Calibri"/>
            </a:endParaRPr>
          </a:p>
          <a:p>
            <a:pPr marL="177800">
              <a:lnSpc>
                <a:spcPct val="100000"/>
              </a:lnSpc>
            </a:pPr>
            <a:r>
              <a:rPr dirty="0" sz="1500" b="1">
                <a:latin typeface="Calibri"/>
                <a:cs typeface="Calibri"/>
              </a:rPr>
              <a:t>του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π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ηθ</a:t>
            </a:r>
            <a:r>
              <a:rPr dirty="0" sz="1500" spc="-5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υτή</a:t>
            </a:r>
            <a:endParaRPr sz="1500">
              <a:latin typeface="Calibri"/>
              <a:cs typeface="Calibri"/>
            </a:endParaRPr>
          </a:p>
          <a:p>
            <a:pPr marL="220979" indent="-220979">
              <a:lnSpc>
                <a:spcPct val="100000"/>
              </a:lnSpc>
              <a:buFont typeface="Wingdings"/>
              <a:buChar char=""/>
              <a:tabLst>
                <a:tab pos="220979" algn="l"/>
              </a:tabLst>
            </a:pPr>
            <a:r>
              <a:rPr dirty="0" sz="1500">
                <a:latin typeface="Calibri"/>
                <a:cs typeface="Calibri"/>
              </a:rPr>
              <a:t>Διο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κητ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κό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πρό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μο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ύψους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3</a:t>
            </a:r>
            <a:r>
              <a:rPr dirty="0" sz="1500" spc="-5">
                <a:latin typeface="Calibri"/>
                <a:cs typeface="Calibri"/>
              </a:rPr>
              <a:t>0</a:t>
            </a:r>
            <a:r>
              <a:rPr dirty="0" sz="1500">
                <a:latin typeface="Calibri"/>
                <a:cs typeface="Calibri"/>
              </a:rPr>
              <a:t>0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ευ</a:t>
            </a:r>
            <a:r>
              <a:rPr dirty="0" sz="1500" spc="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Ό</a:t>
            </a:r>
            <a:r>
              <a:rPr dirty="0" spc="-15"/>
              <a:t>ρ</a:t>
            </a:r>
            <a:r>
              <a:rPr dirty="0"/>
              <a:t>γ</a:t>
            </a:r>
            <a:r>
              <a:rPr dirty="0" spc="-10"/>
              <a:t>α</a:t>
            </a:r>
            <a:r>
              <a:rPr dirty="0"/>
              <a:t>να Ε</a:t>
            </a:r>
            <a:r>
              <a:rPr dirty="0" spc="5"/>
              <a:t>π</a:t>
            </a:r>
            <a:r>
              <a:rPr dirty="0"/>
              <a:t>ιβ</a:t>
            </a:r>
            <a:r>
              <a:rPr dirty="0" spc="-30"/>
              <a:t>ο</a:t>
            </a:r>
            <a:r>
              <a:rPr dirty="0"/>
              <a:t>λής Κυρώ</a:t>
            </a:r>
            <a:r>
              <a:rPr dirty="0" spc="-10"/>
              <a:t>σ</a:t>
            </a:r>
            <a:r>
              <a:rPr dirty="0"/>
              <a:t>ε</a:t>
            </a:r>
            <a:r>
              <a:rPr dirty="0" spc="-20"/>
              <a:t>ω</a:t>
            </a:r>
            <a:r>
              <a:rPr dirty="0"/>
              <a:t>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03448" y="1959190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Γ</a:t>
            </a:r>
            <a:r>
              <a:rPr dirty="0" sz="1500" spc="-10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νική </a:t>
            </a:r>
            <a:r>
              <a:rPr dirty="0" sz="1500" spc="-10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ρα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ατεία</a:t>
            </a:r>
            <a:r>
              <a:rPr dirty="0" sz="1500" spc="3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π</a:t>
            </a:r>
            <a:r>
              <a:rPr dirty="0" sz="1500" spc="-10" b="1">
                <a:latin typeface="Calibri"/>
                <a:cs typeface="Calibri"/>
              </a:rPr>
              <a:t>ο</a:t>
            </a:r>
            <a:r>
              <a:rPr dirty="0" sz="1500" b="1">
                <a:latin typeface="Calibri"/>
                <a:cs typeface="Calibri"/>
              </a:rPr>
              <a:t>ρίου</a:t>
            </a:r>
            <a:r>
              <a:rPr dirty="0" sz="1500" spc="2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και Π</a:t>
            </a:r>
            <a:r>
              <a:rPr dirty="0" sz="1500" spc="-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οσ</a:t>
            </a:r>
            <a:r>
              <a:rPr dirty="0" sz="1500" spc="-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ασίας Κα</a:t>
            </a:r>
            <a:r>
              <a:rPr dirty="0" sz="1500" spc="-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ανα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ωτή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47647" y="195922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8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190114" y="2180361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47647" y="2788157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7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19887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190114" y="3009417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47647" y="361695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600075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4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190114" y="3838473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47647" y="444588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8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190114" y="4667529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47647" y="5274690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600049"/>
                </a:lnTo>
                <a:lnTo>
                  <a:pt x="120014" y="720051"/>
                </a:lnTo>
                <a:lnTo>
                  <a:pt x="1224152" y="720051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2190114" y="5496636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03448" y="2788119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Ελληνική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Αστ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νο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Δη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οτική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Αστ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νο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448" y="3616921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Πε</a:t>
            </a:r>
            <a:r>
              <a:rPr dirty="0" sz="1500" spc="-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ιφ</a:t>
            </a:r>
            <a:r>
              <a:rPr dirty="0" sz="1500" spc="-5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ιακές</a:t>
            </a:r>
            <a:r>
              <a:rPr dirty="0" sz="1500" spc="3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Ελεγ</a:t>
            </a:r>
            <a:r>
              <a:rPr dirty="0" sz="1500" spc="-5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τικές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Υπη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εσίες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448" y="4445850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Σώ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 Ε</a:t>
            </a:r>
            <a:r>
              <a:rPr dirty="0" sz="1500" spc="-10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ιθεώρησης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Ερ</a:t>
            </a:r>
            <a:r>
              <a:rPr dirty="0" sz="1500" spc="-10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ασίας</a:t>
            </a:r>
            <a:r>
              <a:rPr dirty="0" sz="1500" spc="1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(Σ.ΕΠ</a:t>
            </a:r>
            <a:r>
              <a:rPr dirty="0" sz="1500" spc="-5" b="1">
                <a:latin typeface="Calibri"/>
                <a:cs typeface="Calibri"/>
              </a:rPr>
              <a:t>.</a:t>
            </a:r>
            <a:r>
              <a:rPr dirty="0" sz="1500" b="1">
                <a:latin typeface="Calibri"/>
                <a:cs typeface="Calibri"/>
              </a:rPr>
              <a:t>Ε)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448" y="5274741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 b="1">
                <a:latin typeface="Calibri"/>
                <a:cs typeface="Calibri"/>
              </a:rPr>
              <a:t>Ανεξάρτη</a:t>
            </a:r>
            <a:r>
              <a:rPr dirty="0" sz="1500" spc="-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η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Αρχή Δη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οσίων Εσ</a:t>
            </a:r>
            <a:r>
              <a:rPr dirty="0" sz="1500" spc="-10" b="1">
                <a:latin typeface="Calibri"/>
                <a:cs typeface="Calibri"/>
              </a:rPr>
              <a:t>ό</a:t>
            </a:r>
            <a:r>
              <a:rPr dirty="0" sz="1500" b="1">
                <a:latin typeface="Calibri"/>
                <a:cs typeface="Calibri"/>
              </a:rPr>
              <a:t>δων</a:t>
            </a:r>
            <a:r>
              <a:rPr dirty="0" sz="1500" spc="1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(ΑΑΔΕ)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625198" y="6512624"/>
            <a:ext cx="13843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971" y="6460347"/>
            <a:ext cx="196215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2540">
              <a:lnSpc>
                <a:spcPct val="100000"/>
              </a:lnSpc>
            </a:pPr>
            <a:r>
              <a:rPr dirty="0" sz="4000" spc="-25" b="1" i="1">
                <a:solidFill>
                  <a:srgbClr val="FFFFFF"/>
                </a:solidFill>
                <a:latin typeface="Calibri"/>
                <a:cs typeface="Calibri"/>
              </a:rPr>
              <a:t>Πληρο</a:t>
            </a:r>
            <a:r>
              <a:rPr dirty="0" sz="4000" spc="-25" b="1" i="1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dirty="0" sz="4000" spc="-25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4000" spc="-2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4000" spc="-20" b="1" i="1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dirty="0" sz="4000" spc="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spc="-20" b="1" i="1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dirty="0" sz="4000" spc="-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spc="-20" b="1" i="1">
                <a:solidFill>
                  <a:srgbClr val="FFFFFF"/>
                </a:solidFill>
                <a:latin typeface="Calibri"/>
                <a:cs typeface="Calibri"/>
              </a:rPr>
              <a:t>Καταγγε</a:t>
            </a:r>
            <a:r>
              <a:rPr dirty="0" sz="4000" spc="-50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4000" spc="-20" b="1" i="1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50"/>
              </a:spcBef>
            </a:pPr>
            <a:r>
              <a:rPr dirty="0" sz="8800" spc="-45" b="1" i="1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672710"/>
            <a:ext cx="2922905" cy="2185670"/>
          </a:xfrm>
          <a:custGeom>
            <a:avLst/>
            <a:gdLst/>
            <a:ahLst/>
            <a:cxnLst/>
            <a:rect l="l" t="t" r="r" b="b"/>
            <a:pathLst>
              <a:path w="2922905" h="2185670">
                <a:moveTo>
                  <a:pt x="0" y="2185288"/>
                </a:moveTo>
                <a:lnTo>
                  <a:pt x="2922778" y="2185288"/>
                </a:lnTo>
                <a:lnTo>
                  <a:pt x="2922778" y="0"/>
                </a:lnTo>
                <a:lnTo>
                  <a:pt x="0" y="0"/>
                </a:lnTo>
                <a:lnTo>
                  <a:pt x="0" y="21852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4249420" cy="6858000"/>
          </a:xfrm>
          <a:custGeom>
            <a:avLst/>
            <a:gdLst/>
            <a:ahLst/>
            <a:cxnLst/>
            <a:rect l="l" t="t" r="r" b="b"/>
            <a:pathLst>
              <a:path w="4249420" h="6858000">
                <a:moveTo>
                  <a:pt x="4249419" y="0"/>
                </a:moveTo>
                <a:lnTo>
                  <a:pt x="0" y="0"/>
                </a:lnTo>
                <a:lnTo>
                  <a:pt x="0" y="6858000"/>
                </a:lnTo>
                <a:lnTo>
                  <a:pt x="4249419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02550" y="682523"/>
            <a:ext cx="1054849" cy="10337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722109" y="5329370"/>
            <a:ext cx="3852545" cy="606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0170" marR="5080" indent="-78105">
              <a:lnSpc>
                <a:spcPts val="2380"/>
              </a:lnSpc>
            </a:pPr>
            <a:r>
              <a:rPr dirty="0" sz="2200" spc="-15">
                <a:latin typeface="Arial"/>
                <a:cs typeface="Arial"/>
              </a:rPr>
              <a:t>Γενική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15">
                <a:latin typeface="Arial"/>
                <a:cs typeface="Arial"/>
              </a:rPr>
              <a:t>Γραμ</a:t>
            </a:r>
            <a:r>
              <a:rPr dirty="0" sz="2200" spc="-25">
                <a:latin typeface="Arial"/>
                <a:cs typeface="Arial"/>
              </a:rPr>
              <a:t>μ</a:t>
            </a:r>
            <a:r>
              <a:rPr dirty="0" sz="2200" spc="-15">
                <a:latin typeface="Arial"/>
                <a:cs typeface="Arial"/>
              </a:rPr>
              <a:t>ατε</a:t>
            </a:r>
            <a:r>
              <a:rPr dirty="0" sz="2200">
                <a:latin typeface="Arial"/>
                <a:cs typeface="Arial"/>
              </a:rPr>
              <a:t>ί</a:t>
            </a:r>
            <a:r>
              <a:rPr dirty="0" sz="2200" spc="-15">
                <a:latin typeface="Arial"/>
                <a:cs typeface="Arial"/>
              </a:rPr>
              <a:t>α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-15">
                <a:latin typeface="Arial"/>
                <a:cs typeface="Arial"/>
              </a:rPr>
              <a:t>Εμ</a:t>
            </a:r>
            <a:r>
              <a:rPr dirty="0" sz="2200" spc="-65">
                <a:latin typeface="Arial"/>
                <a:cs typeface="Arial"/>
              </a:rPr>
              <a:t>π</a:t>
            </a:r>
            <a:r>
              <a:rPr dirty="0" sz="2200" spc="-10">
                <a:latin typeface="Arial"/>
                <a:cs typeface="Arial"/>
              </a:rPr>
              <a:t>ορί</a:t>
            </a:r>
            <a:r>
              <a:rPr dirty="0" sz="2200" spc="-10">
                <a:latin typeface="Arial"/>
                <a:cs typeface="Arial"/>
              </a:rPr>
              <a:t>ο</a:t>
            </a:r>
            <a:r>
              <a:rPr dirty="0" sz="2200" spc="-15">
                <a:latin typeface="Arial"/>
                <a:cs typeface="Arial"/>
              </a:rPr>
              <a:t>υ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5">
                <a:latin typeface="Arial"/>
                <a:cs typeface="Arial"/>
              </a:rPr>
              <a:t>&amp;</a:t>
            </a:r>
            <a:r>
              <a:rPr dirty="0" sz="2200" spc="-15">
                <a:latin typeface="Arial"/>
                <a:cs typeface="Arial"/>
              </a:rPr>
              <a:t> Προσ</a:t>
            </a:r>
            <a:r>
              <a:rPr dirty="0" sz="2200" spc="-50">
                <a:latin typeface="Arial"/>
                <a:cs typeface="Arial"/>
              </a:rPr>
              <a:t>τ</a:t>
            </a:r>
            <a:r>
              <a:rPr dirty="0" sz="2200" spc="-15">
                <a:latin typeface="Arial"/>
                <a:cs typeface="Arial"/>
              </a:rPr>
              <a:t>ασ</a:t>
            </a:r>
            <a:r>
              <a:rPr dirty="0" sz="2200">
                <a:latin typeface="Arial"/>
                <a:cs typeface="Arial"/>
              </a:rPr>
              <a:t>ί</a:t>
            </a:r>
            <a:r>
              <a:rPr dirty="0" sz="2200" spc="-15">
                <a:latin typeface="Arial"/>
                <a:cs typeface="Arial"/>
              </a:rPr>
              <a:t>ας</a:t>
            </a:r>
            <a:r>
              <a:rPr dirty="0" sz="2200" spc="45">
                <a:latin typeface="Arial"/>
                <a:cs typeface="Arial"/>
              </a:rPr>
              <a:t> </a:t>
            </a:r>
            <a:r>
              <a:rPr dirty="0" sz="2200" spc="-40">
                <a:latin typeface="Arial"/>
                <a:cs typeface="Arial"/>
              </a:rPr>
              <a:t>Κ</a:t>
            </a:r>
            <a:r>
              <a:rPr dirty="0" sz="2200" spc="-15">
                <a:latin typeface="Arial"/>
                <a:cs typeface="Arial"/>
              </a:rPr>
              <a:t>α</a:t>
            </a:r>
            <a:r>
              <a:rPr dirty="0" sz="2200" spc="-50">
                <a:latin typeface="Arial"/>
                <a:cs typeface="Arial"/>
              </a:rPr>
              <a:t>τ</a:t>
            </a:r>
            <a:r>
              <a:rPr dirty="0" sz="2200" spc="-15">
                <a:latin typeface="Arial"/>
                <a:cs typeface="Arial"/>
              </a:rPr>
              <a:t>ανα</a:t>
            </a:r>
            <a:r>
              <a:rPr dirty="0" sz="2200" spc="-50">
                <a:latin typeface="Arial"/>
                <a:cs typeface="Arial"/>
              </a:rPr>
              <a:t>λ</a:t>
            </a:r>
            <a:r>
              <a:rPr dirty="0" sz="2200" spc="-60">
                <a:latin typeface="Arial"/>
                <a:cs typeface="Arial"/>
              </a:rPr>
              <a:t>ω</a:t>
            </a:r>
            <a:r>
              <a:rPr dirty="0" sz="2200" spc="-15">
                <a:latin typeface="Arial"/>
                <a:cs typeface="Arial"/>
              </a:rPr>
              <a:t>τή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8760" y="2116105"/>
            <a:ext cx="3255010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855"/>
              </a:lnSpc>
            </a:pPr>
            <a:r>
              <a:rPr dirty="0" sz="2400" b="1">
                <a:latin typeface="Arial"/>
                <a:cs typeface="Arial"/>
              </a:rPr>
              <a:t>Υ</a:t>
            </a:r>
            <a:r>
              <a:rPr dirty="0" sz="2400" spc="-80" b="1">
                <a:latin typeface="Arial"/>
                <a:cs typeface="Arial"/>
              </a:rPr>
              <a:t>π</a:t>
            </a:r>
            <a:r>
              <a:rPr dirty="0" sz="2400" b="1">
                <a:latin typeface="Arial"/>
                <a:cs typeface="Arial"/>
              </a:rPr>
              <a:t>ο</a:t>
            </a:r>
            <a:r>
              <a:rPr dirty="0" sz="2400" spc="-10" b="1">
                <a:latin typeface="Arial"/>
                <a:cs typeface="Arial"/>
              </a:rPr>
              <a:t>υ</a:t>
            </a:r>
            <a:r>
              <a:rPr dirty="0" sz="2400" b="1">
                <a:latin typeface="Arial"/>
                <a:cs typeface="Arial"/>
              </a:rPr>
              <a:t>ργείο</a:t>
            </a:r>
            <a:r>
              <a:rPr dirty="0" sz="2400" spc="-80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Α</a:t>
            </a:r>
            <a:r>
              <a:rPr dirty="0" sz="2400" b="1">
                <a:latin typeface="Arial"/>
                <a:cs typeface="Arial"/>
              </a:rPr>
              <a:t>νάπ</a:t>
            </a:r>
            <a:r>
              <a:rPr dirty="0" sz="2400" spc="-10" b="1">
                <a:latin typeface="Arial"/>
                <a:cs typeface="Arial"/>
              </a:rPr>
              <a:t>τ</a:t>
            </a:r>
            <a:r>
              <a:rPr dirty="0" sz="2400" b="1">
                <a:latin typeface="Arial"/>
                <a:cs typeface="Arial"/>
              </a:rPr>
              <a:t>υξ</a:t>
            </a:r>
            <a:r>
              <a:rPr dirty="0" sz="2400" spc="-10" b="1">
                <a:latin typeface="Arial"/>
                <a:cs typeface="Arial"/>
              </a:rPr>
              <a:t>η</a:t>
            </a:r>
            <a:r>
              <a:rPr dirty="0" sz="2400" b="1">
                <a:latin typeface="Arial"/>
                <a:cs typeface="Arial"/>
              </a:rPr>
              <a:t>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760" y="2571781"/>
            <a:ext cx="2221865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855"/>
              </a:lnSpc>
            </a:pPr>
            <a:r>
              <a:rPr dirty="0" sz="2400" b="1">
                <a:latin typeface="Arial"/>
                <a:cs typeface="Arial"/>
              </a:rPr>
              <a:t>&amp; Ε</a:t>
            </a:r>
            <a:r>
              <a:rPr dirty="0" sz="2400" spc="-10" b="1">
                <a:latin typeface="Arial"/>
                <a:cs typeface="Arial"/>
              </a:rPr>
              <a:t>π</a:t>
            </a:r>
            <a:r>
              <a:rPr dirty="0" sz="2400" b="1">
                <a:latin typeface="Arial"/>
                <a:cs typeface="Arial"/>
              </a:rPr>
              <a:t>ενδ</a:t>
            </a:r>
            <a:r>
              <a:rPr dirty="0" sz="2400" spc="-10" b="1">
                <a:latin typeface="Arial"/>
                <a:cs typeface="Arial"/>
              </a:rPr>
              <a:t>ύ</a:t>
            </a:r>
            <a:r>
              <a:rPr dirty="0" sz="2400" b="1">
                <a:latin typeface="Arial"/>
                <a:cs typeface="Arial"/>
              </a:rPr>
              <a:t>σεων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9912" y="1910714"/>
            <a:ext cx="5158105" cy="4020820"/>
          </a:xfrm>
          <a:custGeom>
            <a:avLst/>
            <a:gdLst/>
            <a:ahLst/>
            <a:cxnLst/>
            <a:rect l="l" t="t" r="r" b="b"/>
            <a:pathLst>
              <a:path w="5158105" h="4020820">
                <a:moveTo>
                  <a:pt x="4487900" y="0"/>
                </a:moveTo>
                <a:lnTo>
                  <a:pt x="0" y="0"/>
                </a:lnTo>
                <a:lnTo>
                  <a:pt x="0" y="3350133"/>
                </a:lnTo>
                <a:lnTo>
                  <a:pt x="670026" y="4020197"/>
                </a:lnTo>
                <a:lnTo>
                  <a:pt x="5157952" y="4020197"/>
                </a:lnTo>
                <a:lnTo>
                  <a:pt x="5157952" y="670051"/>
                </a:lnTo>
                <a:lnTo>
                  <a:pt x="4487900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19912" y="1910714"/>
            <a:ext cx="5158105" cy="4020820"/>
          </a:xfrm>
          <a:custGeom>
            <a:avLst/>
            <a:gdLst/>
            <a:ahLst/>
            <a:cxnLst/>
            <a:rect l="l" t="t" r="r" b="b"/>
            <a:pathLst>
              <a:path w="5158105" h="4020820">
                <a:moveTo>
                  <a:pt x="0" y="0"/>
                </a:moveTo>
                <a:lnTo>
                  <a:pt x="4487900" y="0"/>
                </a:lnTo>
                <a:lnTo>
                  <a:pt x="5157952" y="670051"/>
                </a:lnTo>
                <a:lnTo>
                  <a:pt x="5157952" y="4020197"/>
                </a:lnTo>
                <a:lnTo>
                  <a:pt x="670026" y="4020197"/>
                </a:lnTo>
                <a:lnTo>
                  <a:pt x="0" y="3350133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398767" y="1949957"/>
            <a:ext cx="5158105" cy="4020185"/>
          </a:xfrm>
          <a:custGeom>
            <a:avLst/>
            <a:gdLst/>
            <a:ahLst/>
            <a:cxnLst/>
            <a:rect l="l" t="t" r="r" b="b"/>
            <a:pathLst>
              <a:path w="5158105" h="4020185">
                <a:moveTo>
                  <a:pt x="4487799" y="0"/>
                </a:moveTo>
                <a:lnTo>
                  <a:pt x="0" y="0"/>
                </a:lnTo>
                <a:lnTo>
                  <a:pt x="0" y="3350132"/>
                </a:lnTo>
                <a:lnTo>
                  <a:pt x="670052" y="4020146"/>
                </a:lnTo>
                <a:lnTo>
                  <a:pt x="5157851" y="4020146"/>
                </a:lnTo>
                <a:lnTo>
                  <a:pt x="5157851" y="670051"/>
                </a:lnTo>
                <a:lnTo>
                  <a:pt x="4487799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047101" y="2360676"/>
            <a:ext cx="1228090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-15" b="1">
                <a:solidFill>
                  <a:srgbClr val="FFFFFF"/>
                </a:solidFill>
                <a:latin typeface="Calibri"/>
                <a:cs typeface="Calibri"/>
              </a:rPr>
              <a:t>Υπη</a:t>
            </a:r>
            <a:r>
              <a:rPr dirty="0" sz="2200" spc="-2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200" spc="-3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200" spc="-10" b="1">
                <a:solidFill>
                  <a:srgbClr val="FFFFFF"/>
                </a:solidFill>
                <a:latin typeface="Calibri"/>
                <a:cs typeface="Calibri"/>
              </a:rPr>
              <a:t>σίες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8450" y="3267183"/>
            <a:ext cx="1470025" cy="7734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dirty="0" sz="1700" spc="-5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ομμωτήρια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dirty="0" sz="1700" spc="-5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ουρεία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2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dirty="0" spc="-15"/>
              <a:t>τ</a:t>
            </a:r>
            <a:r>
              <a:rPr dirty="0" spc="-45"/>
              <a:t>ά</a:t>
            </a:r>
            <a:r>
              <a:rPr dirty="0"/>
              <a:t>διο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>
                <a:latin typeface="Calibri"/>
                <a:cs typeface="Calibri"/>
              </a:rPr>
              <a:t>1</a:t>
            </a:r>
            <a:r>
              <a:rPr dirty="0" spc="-15">
                <a:latin typeface="Calibri"/>
                <a:cs typeface="Calibri"/>
              </a:rPr>
              <a:t>3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 spc="-75"/>
              <a:t>κ</a:t>
            </a:r>
            <a:r>
              <a:rPr dirty="0"/>
              <a:t>αι </a:t>
            </a:r>
            <a:r>
              <a:rPr dirty="0" spc="-10"/>
              <a:t>1</a:t>
            </a:r>
            <a:r>
              <a:rPr dirty="0"/>
              <a:t>4</a:t>
            </a:r>
            <a:r>
              <a:rPr dirty="0" spc="-10"/>
              <a:t> </a:t>
            </a:r>
            <a:r>
              <a:rPr dirty="0"/>
              <a:t>Δε</a:t>
            </a:r>
            <a:r>
              <a:rPr dirty="0" spc="-40"/>
              <a:t>κ</a:t>
            </a:r>
            <a:r>
              <a:rPr dirty="0"/>
              <a:t>εμβρίου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061210" y="2470785"/>
            <a:ext cx="1970405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-15" b="1">
                <a:solidFill>
                  <a:srgbClr val="FFFFFF"/>
                </a:solidFill>
                <a:latin typeface="Calibri"/>
                <a:cs typeface="Calibri"/>
              </a:rPr>
              <a:t>Λιαν</a:t>
            </a:r>
            <a:r>
              <a:rPr dirty="0" sz="22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200" spc="-75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200" spc="-15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220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200" spc="-15" b="1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dirty="0" sz="2200" spc="-25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2200" spc="-10" b="1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0259" y="3214859"/>
            <a:ext cx="3248660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ειρή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dirty="0" sz="1700" spc="-5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dirty="0" sz="17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εμπο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ίου: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02283" y="3733274"/>
            <a:ext cx="4333875" cy="7734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1610" marR="5080" indent="-169545">
              <a:lnSpc>
                <a:spcPct val="100000"/>
              </a:lnSpc>
            </a:pPr>
            <a:r>
              <a:rPr dirty="0" sz="1700" spc="-25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Λιανική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ληση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όνο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με τ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 δι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δι</a:t>
            </a:r>
            <a:r>
              <a:rPr dirty="0" sz="17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ροαγοράς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αι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αρα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αβή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ωτερι</a:t>
            </a:r>
            <a:r>
              <a:rPr dirty="0" sz="17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ό 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ώρο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ου </a:t>
            </a:r>
            <a:r>
              <a:rPr dirty="0" sz="1700" spc="-5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τή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1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cl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ck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2283" y="4769593"/>
            <a:ext cx="2439670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700" spc="-25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Λιανι</a:t>
            </a:r>
            <a:r>
              <a:rPr dirty="0" sz="1700" spc="-5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7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εμπό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ιο βι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91616" y="2191385"/>
            <a:ext cx="864235" cy="864235"/>
          </a:xfrm>
          <a:custGeom>
            <a:avLst/>
            <a:gdLst/>
            <a:ahLst/>
            <a:cxnLst/>
            <a:rect l="l" t="t" r="r" b="b"/>
            <a:pathLst>
              <a:path w="864235" h="864235">
                <a:moveTo>
                  <a:pt x="198051" y="0"/>
                </a:moveTo>
                <a:lnTo>
                  <a:pt x="197993" y="139346"/>
                </a:lnTo>
                <a:lnTo>
                  <a:pt x="10" y="139445"/>
                </a:lnTo>
                <a:lnTo>
                  <a:pt x="0" y="863916"/>
                </a:lnTo>
                <a:lnTo>
                  <a:pt x="863852" y="863980"/>
                </a:lnTo>
                <a:lnTo>
                  <a:pt x="863857" y="827912"/>
                </a:lnTo>
                <a:lnTo>
                  <a:pt x="36004" y="827912"/>
                </a:lnTo>
                <a:lnTo>
                  <a:pt x="36004" y="450008"/>
                </a:lnTo>
                <a:lnTo>
                  <a:pt x="697458" y="449960"/>
                </a:lnTo>
                <a:lnTo>
                  <a:pt x="697458" y="414071"/>
                </a:lnTo>
                <a:lnTo>
                  <a:pt x="580492" y="414019"/>
                </a:lnTo>
                <a:lnTo>
                  <a:pt x="152996" y="414019"/>
                </a:lnTo>
                <a:lnTo>
                  <a:pt x="36041" y="414016"/>
                </a:lnTo>
                <a:lnTo>
                  <a:pt x="36004" y="180068"/>
                </a:lnTo>
                <a:lnTo>
                  <a:pt x="863949" y="179959"/>
                </a:lnTo>
                <a:lnTo>
                  <a:pt x="863955" y="139536"/>
                </a:lnTo>
                <a:lnTo>
                  <a:pt x="665962" y="139445"/>
                </a:lnTo>
                <a:lnTo>
                  <a:pt x="234047" y="139445"/>
                </a:lnTo>
                <a:lnTo>
                  <a:pt x="233997" y="35940"/>
                </a:lnTo>
                <a:lnTo>
                  <a:pt x="665962" y="35940"/>
                </a:lnTo>
                <a:lnTo>
                  <a:pt x="665962" y="99"/>
                </a:lnTo>
                <a:lnTo>
                  <a:pt x="198051" y="0"/>
                </a:lnTo>
                <a:close/>
              </a:path>
              <a:path w="864235" h="864235">
                <a:moveTo>
                  <a:pt x="697458" y="449960"/>
                </a:moveTo>
                <a:lnTo>
                  <a:pt x="661499" y="449960"/>
                </a:lnTo>
                <a:lnTo>
                  <a:pt x="661517" y="827865"/>
                </a:lnTo>
                <a:lnTo>
                  <a:pt x="36004" y="827912"/>
                </a:lnTo>
                <a:lnTo>
                  <a:pt x="697461" y="827912"/>
                </a:lnTo>
                <a:lnTo>
                  <a:pt x="697458" y="449960"/>
                </a:lnTo>
                <a:close/>
              </a:path>
              <a:path w="864235" h="864235">
                <a:moveTo>
                  <a:pt x="863949" y="179959"/>
                </a:moveTo>
                <a:lnTo>
                  <a:pt x="827915" y="179959"/>
                </a:lnTo>
                <a:lnTo>
                  <a:pt x="828014" y="827912"/>
                </a:lnTo>
                <a:lnTo>
                  <a:pt x="863857" y="827912"/>
                </a:lnTo>
                <a:lnTo>
                  <a:pt x="863949" y="179959"/>
                </a:lnTo>
                <a:close/>
              </a:path>
              <a:path w="864235" h="864235">
                <a:moveTo>
                  <a:pt x="522816" y="310514"/>
                </a:moveTo>
                <a:lnTo>
                  <a:pt x="422995" y="310514"/>
                </a:lnTo>
                <a:lnTo>
                  <a:pt x="437762" y="311352"/>
                </a:lnTo>
                <a:lnTo>
                  <a:pt x="451935" y="313802"/>
                </a:lnTo>
                <a:lnTo>
                  <a:pt x="490079" y="329877"/>
                </a:lnTo>
                <a:lnTo>
                  <a:pt x="519944" y="357051"/>
                </a:lnTo>
                <a:lnTo>
                  <a:pt x="539324" y="392766"/>
                </a:lnTo>
                <a:lnTo>
                  <a:pt x="543073" y="406127"/>
                </a:lnTo>
                <a:lnTo>
                  <a:pt x="152996" y="414019"/>
                </a:lnTo>
                <a:lnTo>
                  <a:pt x="580492" y="414019"/>
                </a:lnTo>
                <a:lnTo>
                  <a:pt x="570115" y="374054"/>
                </a:lnTo>
                <a:lnTo>
                  <a:pt x="549845" y="338521"/>
                </a:lnTo>
                <a:lnTo>
                  <a:pt x="531623" y="318162"/>
                </a:lnTo>
                <a:lnTo>
                  <a:pt x="522816" y="310514"/>
                </a:lnTo>
                <a:close/>
              </a:path>
              <a:path w="864235" h="864235">
                <a:moveTo>
                  <a:pt x="274501" y="274446"/>
                </a:moveTo>
                <a:lnTo>
                  <a:pt x="232101" y="280347"/>
                </a:lnTo>
                <a:lnTo>
                  <a:pt x="193958" y="296876"/>
                </a:lnTo>
                <a:lnTo>
                  <a:pt x="161674" y="322276"/>
                </a:lnTo>
                <a:lnTo>
                  <a:pt x="136852" y="354786"/>
                </a:lnTo>
                <a:lnTo>
                  <a:pt x="121066" y="392766"/>
                </a:lnTo>
                <a:lnTo>
                  <a:pt x="118129" y="406154"/>
                </a:lnTo>
                <a:lnTo>
                  <a:pt x="36041" y="414016"/>
                </a:lnTo>
                <a:lnTo>
                  <a:pt x="152997" y="414016"/>
                </a:lnTo>
                <a:lnTo>
                  <a:pt x="155903" y="400314"/>
                </a:lnTo>
                <a:lnTo>
                  <a:pt x="160262" y="387227"/>
                </a:lnTo>
                <a:lnTo>
                  <a:pt x="181270" y="352570"/>
                </a:lnTo>
                <a:lnTo>
                  <a:pt x="212450" y="326825"/>
                </a:lnTo>
                <a:lnTo>
                  <a:pt x="251601" y="312553"/>
                </a:lnTo>
                <a:lnTo>
                  <a:pt x="522816" y="310514"/>
                </a:lnTo>
                <a:lnTo>
                  <a:pt x="521277" y="309178"/>
                </a:lnTo>
                <a:lnTo>
                  <a:pt x="486006" y="287785"/>
                </a:lnTo>
                <a:lnTo>
                  <a:pt x="445630" y="276101"/>
                </a:lnTo>
                <a:lnTo>
                  <a:pt x="431313" y="274668"/>
                </a:lnTo>
                <a:lnTo>
                  <a:pt x="274501" y="274446"/>
                </a:lnTo>
                <a:close/>
              </a:path>
              <a:path w="864235" h="864235">
                <a:moveTo>
                  <a:pt x="665962" y="35940"/>
                </a:moveTo>
                <a:lnTo>
                  <a:pt x="629972" y="35940"/>
                </a:lnTo>
                <a:lnTo>
                  <a:pt x="630021" y="139445"/>
                </a:lnTo>
                <a:lnTo>
                  <a:pt x="234047" y="139445"/>
                </a:lnTo>
                <a:lnTo>
                  <a:pt x="665962" y="139445"/>
                </a:lnTo>
                <a:lnTo>
                  <a:pt x="665962" y="35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3018" y="451777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220" y="453607"/>
                </a:lnTo>
                <a:lnTo>
                  <a:pt x="673018" y="451777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2960" y="868680"/>
            <a:ext cx="10698480" cy="5440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7562" y="725195"/>
            <a:ext cx="11624437" cy="5013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345" y="441375"/>
            <a:ext cx="11159363" cy="56598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131" y="2802077"/>
            <a:ext cx="1162685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73050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8117" y="2802077"/>
            <a:ext cx="4202430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805815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τηρίων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 άλλ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αλ</a:t>
            </a:r>
            <a:r>
              <a:rPr dirty="0" sz="1400" spc="-3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πισ</a:t>
            </a:r>
            <a:r>
              <a:rPr dirty="0" sz="1400" spc="-2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ού.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2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dirty="0" spc="-15"/>
              <a:t>τ</a:t>
            </a:r>
            <a:r>
              <a:rPr dirty="0" spc="-45"/>
              <a:t>ά</a:t>
            </a:r>
            <a:r>
              <a:rPr dirty="0"/>
              <a:t>διο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>
                <a:latin typeface="Calibri"/>
                <a:cs typeface="Calibri"/>
              </a:rPr>
              <a:t>1</a:t>
            </a:r>
            <a:r>
              <a:rPr dirty="0" spc="-15">
                <a:latin typeface="Calibri"/>
                <a:cs typeface="Calibri"/>
              </a:rPr>
              <a:t>3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 spc="-75"/>
              <a:t>κ</a:t>
            </a:r>
            <a:r>
              <a:rPr dirty="0"/>
              <a:t>αι </a:t>
            </a:r>
            <a:r>
              <a:rPr dirty="0" spc="-10"/>
              <a:t>1</a:t>
            </a:r>
            <a:r>
              <a:rPr dirty="0"/>
              <a:t>4</a:t>
            </a:r>
            <a:r>
              <a:rPr dirty="0" spc="-10"/>
              <a:t> </a:t>
            </a:r>
            <a:r>
              <a:rPr dirty="0"/>
              <a:t>Δε</a:t>
            </a:r>
            <a:r>
              <a:rPr dirty="0" spc="-40"/>
              <a:t>κ</a:t>
            </a:r>
            <a:r>
              <a:rPr dirty="0"/>
              <a:t>εμβρίου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431076" y="3755212"/>
            <a:ext cx="1202055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40665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5163" y="3768293"/>
            <a:ext cx="4187825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τηρίων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γ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να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3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ρ</a:t>
            </a:r>
            <a:r>
              <a:rPr dirty="0" sz="1400" spc="-30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σι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131" y="4725492"/>
            <a:ext cx="1176020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98425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96.02.11.01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8117" y="4725492"/>
            <a:ext cx="4187825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588645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αλ</a:t>
            </a:r>
            <a:r>
              <a:rPr dirty="0" sz="1400" spc="-3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πι</a:t>
            </a:r>
            <a:r>
              <a:rPr dirty="0" sz="1400" spc="10">
                <a:latin typeface="Calibri"/>
                <a:cs typeface="Calibri"/>
              </a:rPr>
              <a:t>σ</a:t>
            </a:r>
            <a:r>
              <a:rPr dirty="0" sz="1400">
                <a:latin typeface="Calibri"/>
                <a:cs typeface="Calibri"/>
              </a:rPr>
              <a:t>τήρι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 γ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να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3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ν,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π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</a:t>
            </a:r>
            <a:r>
              <a:rPr dirty="0" sz="1400" spc="-15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α</a:t>
            </a:r>
            <a:r>
              <a:rPr dirty="0" sz="1400" spc="5">
                <a:latin typeface="Calibri"/>
                <a:cs typeface="Calibri"/>
              </a:rPr>
              <a:t>σ</a:t>
            </a:r>
            <a:r>
              <a:rPr dirty="0" sz="1400" spc="-10">
                <a:latin typeface="Calibri"/>
                <a:cs typeface="Calibri"/>
              </a:rPr>
              <a:t>χο</a:t>
            </a:r>
            <a:r>
              <a:rPr dirty="0" sz="140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έ</a:t>
            </a:r>
            <a:r>
              <a:rPr dirty="0" sz="1400">
                <a:latin typeface="Calibri"/>
                <a:cs typeface="Calibri"/>
              </a:rPr>
              <a:t>χ</a:t>
            </a:r>
            <a:r>
              <a:rPr dirty="0" sz="1400" spc="5">
                <a:latin typeface="Calibri"/>
                <a:cs typeface="Calibri"/>
              </a:rPr>
              <a:t>ρ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 δ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χ</a:t>
            </a:r>
            <a:r>
              <a:rPr dirty="0" sz="1400" spc="5">
                <a:latin typeface="Calibri"/>
                <a:cs typeface="Calibri"/>
              </a:rPr>
              <a:t>ν</a:t>
            </a:r>
            <a:r>
              <a:rPr dirty="0" sz="1400" spc="-30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έ</a:t>
            </a:r>
            <a:r>
              <a:rPr dirty="0" sz="140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86653" y="1916506"/>
            <a:ext cx="1106805" cy="814069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193675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71563" y="1936102"/>
            <a:ext cx="4019550" cy="7550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 marR="28321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τηρίων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ουρ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ανδρ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</a:t>
            </a:r>
            <a:r>
              <a:rPr dirty="0" sz="1400">
                <a:latin typeface="Calibri"/>
                <a:cs typeface="Calibri"/>
              </a:rPr>
              <a:t> α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ρ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3698" y="2820593"/>
            <a:ext cx="1132840" cy="77216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120014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96.02.12.01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73698" y="3746703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77470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96.02.12.02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84517" y="2820454"/>
            <a:ext cx="4019550" cy="77216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ουρ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ίου.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97597" y="3756355"/>
            <a:ext cx="4006850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ουρ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ίου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ή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ανδρ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ν,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π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endParaRPr sz="14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</a:pP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20">
                <a:latin typeface="Calibri"/>
                <a:cs typeface="Calibri"/>
              </a:rPr>
              <a:t>α</a:t>
            </a:r>
            <a:r>
              <a:rPr dirty="0" sz="1400" spc="5">
                <a:latin typeface="Calibri"/>
                <a:cs typeface="Calibri"/>
              </a:rPr>
              <a:t>σ</a:t>
            </a:r>
            <a:r>
              <a:rPr dirty="0" sz="1400" spc="-15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 </a:t>
            </a:r>
            <a:r>
              <a:rPr dirty="0" sz="1400" spc="-10">
                <a:latin typeface="Calibri"/>
                <a:cs typeface="Calibri"/>
              </a:rPr>
              <a:t>μέ</a:t>
            </a:r>
            <a:r>
              <a:rPr dirty="0" sz="1400">
                <a:latin typeface="Calibri"/>
                <a:cs typeface="Calibri"/>
              </a:rPr>
              <a:t>χρι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ι δ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χν</a:t>
            </a:r>
            <a:r>
              <a:rPr dirty="0" sz="1400" spc="-30">
                <a:latin typeface="Calibri"/>
                <a:cs typeface="Calibri"/>
              </a:rPr>
              <a:t>ί</a:t>
            </a:r>
            <a:r>
              <a:rPr dirty="0" sz="1400" spc="-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1076" y="5656211"/>
            <a:ext cx="1202055" cy="82296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07314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96.02.11.02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37360" y="5643155"/>
            <a:ext cx="4128135" cy="82296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45593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αλ</a:t>
            </a:r>
            <a:r>
              <a:rPr dirty="0" sz="1400" spc="-3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πι</a:t>
            </a:r>
            <a:r>
              <a:rPr dirty="0" sz="1400" spc="10">
                <a:latin typeface="Calibri"/>
                <a:cs typeface="Calibri"/>
              </a:rPr>
              <a:t>σ</a:t>
            </a:r>
            <a:r>
              <a:rPr dirty="0" sz="1400">
                <a:latin typeface="Calibri"/>
                <a:cs typeface="Calibri"/>
              </a:rPr>
              <a:t>τήρι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 γ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να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3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ν,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π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</a:t>
            </a:r>
            <a:r>
              <a:rPr dirty="0" sz="1400" spc="-15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α</a:t>
            </a:r>
            <a:r>
              <a:rPr dirty="0" sz="1400" spc="5">
                <a:latin typeface="Calibri"/>
                <a:cs typeface="Calibri"/>
              </a:rPr>
              <a:t>σ</a:t>
            </a:r>
            <a:r>
              <a:rPr dirty="0" sz="1400" spc="-10">
                <a:latin typeface="Calibri"/>
                <a:cs typeface="Calibri"/>
              </a:rPr>
              <a:t>χο</a:t>
            </a:r>
            <a:r>
              <a:rPr dirty="0" sz="140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>
                <a:latin typeface="Calibri"/>
                <a:cs typeface="Calibri"/>
              </a:rPr>
              <a:t>άνω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από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χ</a:t>
            </a:r>
            <a:r>
              <a:rPr dirty="0" sz="1400" spc="5">
                <a:latin typeface="Calibri"/>
                <a:cs typeface="Calibri"/>
              </a:rPr>
              <a:t>ν</a:t>
            </a:r>
            <a:r>
              <a:rPr dirty="0" sz="1400" spc="-30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10">
                <a:latin typeface="Calibri"/>
                <a:cs typeface="Calibri"/>
              </a:rPr>
              <a:t>μω</a:t>
            </a:r>
            <a:r>
              <a:rPr dirty="0" sz="1400" spc="-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έ</a:t>
            </a:r>
            <a:r>
              <a:rPr dirty="0" sz="140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73698" y="4657039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77470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96.02.12.03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10679" y="4657039"/>
            <a:ext cx="3993515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 marR="30226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ουρ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ίου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ή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ομ</a:t>
            </a:r>
            <a:r>
              <a:rPr dirty="0" sz="1400" spc="-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τηρί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ανδρ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ν,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π</a:t>
            </a:r>
            <a:r>
              <a:rPr dirty="0" sz="1400" spc="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 α</a:t>
            </a:r>
            <a:r>
              <a:rPr dirty="0" sz="1400" spc="-15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α</a:t>
            </a:r>
            <a:r>
              <a:rPr dirty="0" sz="1400" spc="5">
                <a:latin typeface="Calibri"/>
                <a:cs typeface="Calibri"/>
              </a:rPr>
              <a:t>σ</a:t>
            </a:r>
            <a:r>
              <a:rPr dirty="0" sz="1400" spc="-10">
                <a:latin typeface="Calibri"/>
                <a:cs typeface="Calibri"/>
              </a:rPr>
              <a:t>χο</a:t>
            </a:r>
            <a:r>
              <a:rPr dirty="0" sz="140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ί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>
                <a:latin typeface="Calibri"/>
                <a:cs typeface="Calibri"/>
              </a:rPr>
              <a:t>άνω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από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χ</a:t>
            </a:r>
            <a:r>
              <a:rPr dirty="0" sz="1400" spc="5">
                <a:latin typeface="Calibri"/>
                <a:cs typeface="Calibri"/>
              </a:rPr>
              <a:t>ν</a:t>
            </a:r>
            <a:r>
              <a:rPr dirty="0" sz="1400" spc="-30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21578" y="5606262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78105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71.20.14.00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58557" y="5606262"/>
            <a:ext cx="3993515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 marR="53594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Υπηρ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σί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χ</a:t>
            </a:r>
            <a:r>
              <a:rPr dirty="0" sz="1400" spc="5">
                <a:latin typeface="Calibri"/>
                <a:cs typeface="Calibri"/>
              </a:rPr>
              <a:t>ν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ού</a:t>
            </a:r>
            <a:r>
              <a:rPr dirty="0" sz="1400" spc="-5">
                <a:latin typeface="Calibri"/>
                <a:cs typeface="Calibri"/>
              </a:rPr>
              <a:t> ε</a:t>
            </a:r>
            <a:r>
              <a:rPr dirty="0" sz="1400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έ</a:t>
            </a:r>
            <a:r>
              <a:rPr dirty="0" sz="1400" spc="5">
                <a:latin typeface="Calibri"/>
                <a:cs typeface="Calibri"/>
              </a:rPr>
              <a:t>γ</a:t>
            </a:r>
            <a:r>
              <a:rPr dirty="0" sz="1400" spc="-10">
                <a:latin typeface="Calibri"/>
                <a:cs typeface="Calibri"/>
              </a:rPr>
              <a:t>χ</a:t>
            </a:r>
            <a:r>
              <a:rPr dirty="0" sz="1400">
                <a:latin typeface="Calibri"/>
                <a:cs typeface="Calibri"/>
              </a:rPr>
              <a:t>ου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οχη</a:t>
            </a:r>
            <a:r>
              <a:rPr dirty="0" sz="1400" spc="-15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ά</a:t>
            </a:r>
            <a:r>
              <a:rPr dirty="0" sz="1400" spc="-10">
                <a:latin typeface="Calibri"/>
                <a:cs typeface="Calibri"/>
              </a:rPr>
              <a:t>τω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οδι</a:t>
            </a:r>
            <a:r>
              <a:rPr dirty="0" sz="1400" spc="-3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>
                <a:latin typeface="Calibri"/>
                <a:cs typeface="Calibri"/>
              </a:rPr>
              <a:t> μ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φ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ώ</a:t>
            </a:r>
            <a:r>
              <a:rPr dirty="0" sz="140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6275" y="1907235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359410">
              <a:lnSpc>
                <a:spcPct val="100000"/>
              </a:lnSpc>
            </a:pPr>
            <a:r>
              <a:rPr dirty="0" sz="1550" spc="10" b="1">
                <a:solidFill>
                  <a:srgbClr val="FFFFFF"/>
                </a:solidFill>
                <a:latin typeface="Calibri"/>
                <a:cs typeface="Calibri"/>
              </a:rPr>
              <a:t>47.61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89480" y="1920189"/>
            <a:ext cx="4163060" cy="83121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982344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Λι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νι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ό 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μπό</a:t>
            </a:r>
            <a:r>
              <a:rPr dirty="0" sz="1400" spc="5">
                <a:latin typeface="Calibri"/>
                <a:cs typeface="Calibri"/>
              </a:rPr>
              <a:t>ρ</a:t>
            </a:r>
            <a:r>
              <a:rPr dirty="0" sz="1400">
                <a:latin typeface="Calibri"/>
                <a:cs typeface="Calibri"/>
              </a:rPr>
              <a:t>ιο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βι</a:t>
            </a:r>
            <a:r>
              <a:rPr dirty="0" sz="1400" spc="-20">
                <a:latin typeface="Calibri"/>
                <a:cs typeface="Calibri"/>
              </a:rPr>
              <a:t>β</a:t>
            </a:r>
            <a:r>
              <a:rPr dirty="0" sz="1400" spc="-15">
                <a:latin typeface="Calibri"/>
                <a:cs typeface="Calibri"/>
              </a:rPr>
              <a:t>λ</a:t>
            </a:r>
            <a:r>
              <a:rPr dirty="0" sz="1400">
                <a:latin typeface="Calibri"/>
                <a:cs typeface="Calibri"/>
              </a:rPr>
              <a:t>ί</a:t>
            </a:r>
            <a:r>
              <a:rPr dirty="0" sz="1400" spc="-10">
                <a:latin typeface="Calibri"/>
                <a:cs typeface="Calibri"/>
              </a:rPr>
              <a:t>ω</a:t>
            </a:r>
            <a:r>
              <a:rPr dirty="0" sz="1400">
                <a:latin typeface="Calibri"/>
                <a:cs typeface="Calibri"/>
              </a:rPr>
              <a:t>ν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σε</a:t>
            </a:r>
            <a:r>
              <a:rPr dirty="0" sz="1400" spc="-5">
                <a:latin typeface="Calibri"/>
                <a:cs typeface="Calibri"/>
              </a:rPr>
              <a:t> ε</a:t>
            </a:r>
            <a:r>
              <a:rPr dirty="0" sz="1400" spc="-15">
                <a:latin typeface="Calibri"/>
                <a:cs typeface="Calibri"/>
              </a:rPr>
              <a:t>ξ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 spc="-15">
                <a:latin typeface="Calibri"/>
                <a:cs typeface="Calibri"/>
              </a:rPr>
              <a:t>ι</a:t>
            </a:r>
            <a:r>
              <a:rPr dirty="0" sz="1400">
                <a:latin typeface="Calibri"/>
                <a:cs typeface="Calibri"/>
              </a:rPr>
              <a:t>δι</a:t>
            </a:r>
            <a:r>
              <a:rPr dirty="0" sz="1400" spc="-3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έ</a:t>
            </a:r>
            <a:r>
              <a:rPr dirty="0" sz="1400">
                <a:latin typeface="Calibri"/>
                <a:cs typeface="Calibri"/>
              </a:rPr>
              <a:t>να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5">
                <a:latin typeface="Calibri"/>
                <a:cs typeface="Calibri"/>
              </a:rPr>
              <a:t>κ</a:t>
            </a:r>
            <a:r>
              <a:rPr dirty="0" sz="140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τα</a:t>
            </a:r>
            <a:r>
              <a:rPr dirty="0" sz="1400" spc="5">
                <a:latin typeface="Calibri"/>
                <a:cs typeface="Calibri"/>
              </a:rPr>
              <a:t>σ</a:t>
            </a:r>
            <a:r>
              <a:rPr dirty="0" sz="1400">
                <a:latin typeface="Calibri"/>
                <a:cs typeface="Calibri"/>
              </a:rPr>
              <a:t>τή</a:t>
            </a:r>
            <a:r>
              <a:rPr dirty="0" sz="1400" spc="-2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dirty="0" spc="-15"/>
              <a:t>τ</a:t>
            </a:r>
            <a:r>
              <a:rPr dirty="0" spc="-45"/>
              <a:t>ά</a:t>
            </a:r>
            <a:r>
              <a:rPr dirty="0"/>
              <a:t>διο</a:t>
            </a:r>
            <a:r>
              <a:rPr dirty="0" spc="5"/>
              <a:t> </a:t>
            </a:r>
            <a:r>
              <a:rPr dirty="0"/>
              <a:t>– </a:t>
            </a:r>
            <a:r>
              <a:rPr dirty="0" spc="-2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dirty="0" spc="-10"/>
              <a:t> </a:t>
            </a:r>
            <a:r>
              <a:rPr dirty="0"/>
              <a:t>Δε</a:t>
            </a:r>
            <a:r>
              <a:rPr dirty="0" spc="-40"/>
              <a:t>κ</a:t>
            </a:r>
            <a:r>
              <a:rPr dirty="0"/>
              <a:t>εμβρίου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300443" y="2420480"/>
            <a:ext cx="1192530" cy="3536315"/>
          </a:xfrm>
          <a:custGeom>
            <a:avLst/>
            <a:gdLst/>
            <a:ahLst/>
            <a:cxnLst/>
            <a:rect l="l" t="t" r="r" b="b"/>
            <a:pathLst>
              <a:path w="1192530" h="3536315">
                <a:moveTo>
                  <a:pt x="0" y="3536188"/>
                </a:moveTo>
                <a:lnTo>
                  <a:pt x="1192187" y="3536188"/>
                </a:lnTo>
                <a:lnTo>
                  <a:pt x="1192187" y="0"/>
                </a:lnTo>
                <a:lnTo>
                  <a:pt x="0" y="0"/>
                </a:lnTo>
                <a:lnTo>
                  <a:pt x="0" y="3536188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68909" y="3252194"/>
            <a:ext cx="951865" cy="398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Κομμ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ήρια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και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κο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8909" y="4273528"/>
            <a:ext cx="1043940" cy="8712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Βιβ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ιοπω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  <a:p>
            <a:pPr marL="12700" marR="116839">
              <a:lnSpc>
                <a:spcPct val="100000"/>
              </a:lnSpc>
              <a:spcBef>
                <a:spcPts val="600"/>
              </a:spcBef>
            </a:pP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πρ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3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ην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 ανα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 α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όμων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.μ.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9024" y="5055285"/>
            <a:ext cx="6687184" cy="432434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107950">
              <a:lnSpc>
                <a:spcPct val="100000"/>
              </a:lnSpc>
            </a:pPr>
            <a:r>
              <a:rPr dirty="0" sz="1300" spc="-20">
                <a:latin typeface="Calibri"/>
                <a:cs typeface="Calibri"/>
              </a:rPr>
              <a:t>Άν</a:t>
            </a:r>
            <a:r>
              <a:rPr dirty="0" sz="1300" spc="-10">
                <a:latin typeface="Calibri"/>
                <a:cs typeface="Calibri"/>
              </a:rPr>
              <a:t>ω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των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100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τ.</a:t>
            </a:r>
            <a:r>
              <a:rPr dirty="0" sz="1300" spc="-20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9548" y="5071033"/>
            <a:ext cx="3221990" cy="432434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73025">
              <a:lnSpc>
                <a:spcPct val="100000"/>
              </a:lnSpc>
            </a:pPr>
            <a:r>
              <a:rPr dirty="0" sz="1300" spc="-10">
                <a:latin typeface="Calibri"/>
                <a:cs typeface="Calibri"/>
              </a:rPr>
              <a:t>+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1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ά</a:t>
            </a:r>
            <a:r>
              <a:rPr dirty="0" sz="1300" spc="-10">
                <a:latin typeface="Calibri"/>
                <a:cs typeface="Calibri"/>
              </a:rPr>
              <a:t>το</a:t>
            </a:r>
            <a:r>
              <a:rPr dirty="0" sz="1300" spc="-20">
                <a:latin typeface="Calibri"/>
                <a:cs typeface="Calibri"/>
              </a:rPr>
              <a:t>μ</a:t>
            </a:r>
            <a:r>
              <a:rPr dirty="0" sz="1300" spc="-10">
                <a:latin typeface="Calibri"/>
                <a:cs typeface="Calibri"/>
              </a:rPr>
              <a:t>ο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10">
                <a:latin typeface="Calibri"/>
                <a:cs typeface="Calibri"/>
              </a:rPr>
              <a:t>ά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15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τ.</a:t>
            </a:r>
            <a:r>
              <a:rPr dirty="0" sz="1300" spc="-20">
                <a:latin typeface="Calibri"/>
                <a:cs typeface="Calibri"/>
              </a:rPr>
              <a:t>μ</a:t>
            </a:r>
            <a:r>
              <a:rPr dirty="0" sz="130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9024" y="5548134"/>
            <a:ext cx="9949180" cy="400685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10795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π</a:t>
            </a:r>
            <a:r>
              <a:rPr dirty="0" sz="1300" spc="-5" b="1">
                <a:latin typeface="Calibri"/>
                <a:cs typeface="Calibri"/>
              </a:rPr>
              <a:t>λ</a:t>
            </a:r>
            <a:r>
              <a:rPr dirty="0" sz="1300" spc="-10" b="1">
                <a:latin typeface="Calibri"/>
                <a:cs typeface="Calibri"/>
              </a:rPr>
              <a:t>ηθυσμός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ων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π</a:t>
            </a: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5" b="1">
                <a:latin typeface="Calibri"/>
                <a:cs typeface="Calibri"/>
              </a:rPr>
              <a:t>λ</a:t>
            </a:r>
            <a:r>
              <a:rPr dirty="0" sz="1300" spc="-10" b="1">
                <a:latin typeface="Calibri"/>
                <a:cs typeface="Calibri"/>
              </a:rPr>
              <a:t>ατών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3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10" b="1">
                <a:latin typeface="Calibri"/>
                <a:cs typeface="Calibri"/>
              </a:rPr>
              <a:t>ίναι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10" b="1">
                <a:latin typeface="Calibri"/>
                <a:cs typeface="Calibri"/>
              </a:rPr>
              <a:t>νιαίος,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ανεξαρ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ήτως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10" b="1">
                <a:latin typeface="Calibri"/>
                <a:cs typeface="Calibri"/>
              </a:rPr>
              <a:t>πι</a:t>
            </a:r>
            <a:r>
              <a:rPr dirty="0" sz="1300" spc="-5" b="1">
                <a:latin typeface="Calibri"/>
                <a:cs typeface="Calibri"/>
              </a:rPr>
              <a:t>π</a:t>
            </a:r>
            <a:r>
              <a:rPr dirty="0" sz="1300" spc="-20" b="1">
                <a:latin typeface="Calibri"/>
                <a:cs typeface="Calibri"/>
              </a:rPr>
              <a:t>έ</a:t>
            </a:r>
            <a:r>
              <a:rPr dirty="0" sz="1300" spc="-10" b="1">
                <a:latin typeface="Calibri"/>
                <a:cs typeface="Calibri"/>
              </a:rPr>
              <a:t>δων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1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όφων.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6567" y="1961769"/>
            <a:ext cx="1166495" cy="424815"/>
          </a:xfrm>
          <a:custGeom>
            <a:avLst/>
            <a:gdLst/>
            <a:ahLst/>
            <a:cxnLst/>
            <a:rect l="l" t="t" r="r" b="b"/>
            <a:pathLst>
              <a:path w="1166495" h="424814">
                <a:moveTo>
                  <a:pt x="0" y="424561"/>
                </a:moveTo>
                <a:lnTo>
                  <a:pt x="1166228" y="424561"/>
                </a:lnTo>
                <a:lnTo>
                  <a:pt x="1166228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94817" y="1994154"/>
            <a:ext cx="862965" cy="388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Είδος 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ίρησης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89024" y="2420620"/>
            <a:ext cx="9957435" cy="1585595"/>
          </a:xfrm>
          <a:custGeom>
            <a:avLst/>
            <a:gdLst/>
            <a:ahLst/>
            <a:cxnLst/>
            <a:rect l="l" t="t" r="r" b="b"/>
            <a:pathLst>
              <a:path w="9957435" h="1585595">
                <a:moveTo>
                  <a:pt x="0" y="1585594"/>
                </a:moveTo>
                <a:lnTo>
                  <a:pt x="9957308" y="1585594"/>
                </a:lnTo>
                <a:lnTo>
                  <a:pt x="9957308" y="0"/>
                </a:lnTo>
                <a:lnTo>
                  <a:pt x="0" y="0"/>
                </a:lnTo>
                <a:lnTo>
                  <a:pt x="0" y="1585594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dirty="0" spc="-20"/>
              <a:t>Α</a:t>
            </a:r>
            <a:r>
              <a:rPr dirty="0" spc="-10"/>
              <a:t>πό</a:t>
            </a:r>
            <a:r>
              <a:rPr dirty="0" spc="-20"/>
              <a:t>σ</a:t>
            </a:r>
            <a:r>
              <a:rPr dirty="0" spc="-10"/>
              <a:t>τα</a:t>
            </a:r>
            <a:r>
              <a:rPr dirty="0" spc="-20"/>
              <a:t>σ</a:t>
            </a:r>
            <a:r>
              <a:rPr dirty="0" spc="-10"/>
              <a:t>η</a:t>
            </a:r>
            <a:r>
              <a:rPr dirty="0" spc="15"/>
              <a:t> </a:t>
            </a:r>
            <a:r>
              <a:rPr dirty="0" spc="-20"/>
              <a:t>μ</a:t>
            </a:r>
            <a:r>
              <a:rPr dirty="0" spc="-10"/>
              <a:t>εταξύ</a:t>
            </a:r>
            <a:r>
              <a:rPr dirty="0" spc="10"/>
              <a:t> </a:t>
            </a:r>
            <a:r>
              <a:rPr dirty="0" spc="-20"/>
              <a:t>θ</a:t>
            </a:r>
            <a:r>
              <a:rPr dirty="0" spc="-10"/>
              <a:t>έ</a:t>
            </a:r>
            <a:r>
              <a:rPr dirty="0" spc="-20"/>
              <a:t>σ</a:t>
            </a:r>
            <a:r>
              <a:rPr dirty="0" spc="-10"/>
              <a:t>ε</a:t>
            </a:r>
            <a:r>
              <a:rPr dirty="0" spc="-20"/>
              <a:t>ω</a:t>
            </a:r>
            <a:r>
              <a:rPr dirty="0" spc="-10"/>
              <a:t>ν</a:t>
            </a:r>
            <a:r>
              <a:rPr dirty="0" spc="10"/>
              <a:t> </a:t>
            </a:r>
            <a:r>
              <a:rPr dirty="0" spc="-10"/>
              <a:t>ερ</a:t>
            </a:r>
            <a:r>
              <a:rPr dirty="0" spc="-20"/>
              <a:t>γ</a:t>
            </a:r>
            <a:r>
              <a:rPr dirty="0" spc="-10"/>
              <a:t>α</a:t>
            </a:r>
            <a:r>
              <a:rPr dirty="0" spc="-20"/>
              <a:t>σ</a:t>
            </a:r>
            <a:r>
              <a:rPr dirty="0" spc="-10"/>
              <a:t>ία</a:t>
            </a:r>
            <a:r>
              <a:rPr dirty="0" spc="-20"/>
              <a:t>ς</a:t>
            </a:r>
            <a:r>
              <a:rPr dirty="0" spc="-5"/>
              <a:t>:</a:t>
            </a:r>
            <a:r>
              <a:rPr dirty="0" spc="40"/>
              <a:t> </a:t>
            </a:r>
            <a:r>
              <a:rPr dirty="0" spc="-10"/>
              <a:t>2</a:t>
            </a:r>
            <a:r>
              <a:rPr dirty="0" spc="20"/>
              <a:t> </a:t>
            </a:r>
            <a:r>
              <a:rPr dirty="0" spc="-20"/>
              <a:t>μ</a:t>
            </a:r>
            <a:r>
              <a:rPr dirty="0" spc="-10"/>
              <a:t>έτρα.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dirty="0" spc="-5"/>
              <a:t>Ο</a:t>
            </a:r>
            <a:r>
              <a:rPr dirty="0" spc="-5"/>
              <a:t>ι</a:t>
            </a:r>
            <a:r>
              <a:rPr dirty="0" spc="5"/>
              <a:t> </a:t>
            </a:r>
            <a:r>
              <a:rPr dirty="0" spc="-10"/>
              <a:t>πελάτες</a:t>
            </a:r>
            <a:r>
              <a:rPr dirty="0" spc="-5"/>
              <a:t> </a:t>
            </a:r>
            <a:r>
              <a:rPr dirty="0" spc="-20"/>
              <a:t>θ</a:t>
            </a:r>
            <a:r>
              <a:rPr dirty="0" spc="-10"/>
              <a:t>α</a:t>
            </a:r>
            <a:r>
              <a:rPr dirty="0" spc="10"/>
              <a:t> </a:t>
            </a:r>
            <a:r>
              <a:rPr dirty="0" spc="-10"/>
              <a:t>προ</a:t>
            </a:r>
            <a:r>
              <a:rPr dirty="0" spc="-20"/>
              <a:t>σ</a:t>
            </a:r>
            <a:r>
              <a:rPr dirty="0" spc="-10"/>
              <a:t>έρχο</a:t>
            </a:r>
            <a:r>
              <a:rPr dirty="0" spc="-20"/>
              <a:t>ν</a:t>
            </a:r>
            <a:r>
              <a:rPr dirty="0" spc="-10"/>
              <a:t>ται</a:t>
            </a:r>
            <a:r>
              <a:rPr dirty="0" spc="30"/>
              <a:t> </a:t>
            </a:r>
            <a:r>
              <a:rPr dirty="0" spc="-20"/>
              <a:t>μ</a:t>
            </a:r>
            <a:r>
              <a:rPr dirty="0" spc="-10"/>
              <a:t>ό</a:t>
            </a:r>
            <a:r>
              <a:rPr dirty="0" spc="-20"/>
              <a:t>ν</a:t>
            </a:r>
            <a:r>
              <a:rPr dirty="0" spc="-10"/>
              <a:t>ο</a:t>
            </a:r>
            <a:r>
              <a:rPr dirty="0" spc="30"/>
              <a:t> 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10"/>
              <a:t>τό</a:t>
            </a:r>
            <a:r>
              <a:rPr dirty="0" spc="-5"/>
              <a:t>π</a:t>
            </a:r>
            <a:r>
              <a:rPr dirty="0" spc="-5"/>
              <a:t>ιν</a:t>
            </a:r>
            <a:r>
              <a:rPr dirty="0" spc="10"/>
              <a:t> </a:t>
            </a:r>
            <a:r>
              <a:rPr dirty="0" spc="-10"/>
              <a:t>ρα</a:t>
            </a:r>
            <a:r>
              <a:rPr dirty="0" spc="-20"/>
              <a:t>ν</a:t>
            </a:r>
            <a:r>
              <a:rPr dirty="0" spc="-10"/>
              <a:t>τε</a:t>
            </a:r>
            <a:r>
              <a:rPr dirty="0" spc="-20"/>
              <a:t>β</a:t>
            </a:r>
            <a:r>
              <a:rPr dirty="0" spc="-10"/>
              <a:t>ού</a:t>
            </a:r>
            <a:r>
              <a:rPr dirty="0" spc="20"/>
              <a:t> </a:t>
            </a:r>
            <a:r>
              <a:rPr dirty="0" spc="-20"/>
              <a:t>μ</a:t>
            </a:r>
            <a:r>
              <a:rPr dirty="0" spc="-10"/>
              <a:t>έ</a:t>
            </a:r>
            <a:r>
              <a:rPr dirty="0" spc="-20"/>
              <a:t>σ</a:t>
            </a:r>
            <a:r>
              <a:rPr dirty="0" spc="-10"/>
              <a:t>ω</a:t>
            </a:r>
            <a:r>
              <a:rPr dirty="0"/>
              <a:t> </a:t>
            </a:r>
            <a:r>
              <a:rPr dirty="0" spc="-10"/>
              <a:t>τηλε</a:t>
            </a:r>
            <a:r>
              <a:rPr dirty="0" spc="-15"/>
              <a:t>φ</a:t>
            </a:r>
            <a:r>
              <a:rPr dirty="0" spc="-10"/>
              <a:t>ώ</a:t>
            </a:r>
            <a:r>
              <a:rPr dirty="0" spc="-20"/>
              <a:t>ν</a:t>
            </a:r>
            <a:r>
              <a:rPr dirty="0" spc="-10"/>
              <a:t>ου</a:t>
            </a:r>
            <a:r>
              <a:rPr dirty="0" spc="35"/>
              <a:t> 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5"/>
              <a:t>ι</a:t>
            </a:r>
            <a:r>
              <a:rPr dirty="0" spc="5"/>
              <a:t> </a:t>
            </a:r>
            <a:r>
              <a:rPr dirty="0" spc="-10"/>
              <a:t>ηλε</a:t>
            </a:r>
            <a:r>
              <a:rPr dirty="0" spc="-20"/>
              <a:t>κ</a:t>
            </a:r>
            <a:r>
              <a:rPr dirty="0" spc="-10"/>
              <a:t>τρονικών</a:t>
            </a:r>
            <a:r>
              <a:rPr dirty="0" spc="60"/>
              <a:t> </a:t>
            </a:r>
            <a:r>
              <a:rPr dirty="0" spc="-20"/>
              <a:t>μ</a:t>
            </a:r>
            <a:r>
              <a:rPr dirty="0" spc="-10"/>
              <a:t>έ</a:t>
            </a:r>
            <a:r>
              <a:rPr dirty="0" spc="-20"/>
              <a:t>σ</a:t>
            </a:r>
            <a:r>
              <a:rPr dirty="0" spc="-10"/>
              <a:t>ω</a:t>
            </a:r>
            <a:r>
              <a:rPr dirty="0" spc="-20"/>
              <a:t>ν</a:t>
            </a:r>
            <a:r>
              <a:rPr dirty="0" spc="-5"/>
              <a:t>.</a:t>
            </a:r>
          </a:p>
          <a:p>
            <a:pPr marL="1015365" marR="5080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dirty="0" spc="-5"/>
              <a:t>Ο</a:t>
            </a:r>
            <a:r>
              <a:rPr dirty="0" spc="-5"/>
              <a:t>ι</a:t>
            </a:r>
            <a:r>
              <a:rPr dirty="0" spc="5"/>
              <a:t> </a:t>
            </a:r>
            <a:r>
              <a:rPr dirty="0" spc="-10"/>
              <a:t>επιχειρήσ</a:t>
            </a:r>
            <a:r>
              <a:rPr dirty="0" spc="-20"/>
              <a:t>ε</a:t>
            </a:r>
            <a:r>
              <a:rPr dirty="0" spc="-5"/>
              <a:t>ις</a:t>
            </a:r>
            <a:r>
              <a:rPr dirty="0" spc="10"/>
              <a:t> </a:t>
            </a:r>
            <a:r>
              <a:rPr dirty="0" spc="-10"/>
              <a:t>οφ</a:t>
            </a:r>
            <a:r>
              <a:rPr dirty="0" spc="-20"/>
              <a:t>ε</a:t>
            </a:r>
            <a:r>
              <a:rPr dirty="0" spc="-10"/>
              <a:t>ίλο</a:t>
            </a:r>
            <a:r>
              <a:rPr dirty="0" spc="-20"/>
              <a:t>υ</a:t>
            </a:r>
            <a:r>
              <a:rPr dirty="0" spc="-10"/>
              <a:t>ν</a:t>
            </a:r>
            <a:r>
              <a:rPr dirty="0" spc="30"/>
              <a:t> 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10"/>
              <a:t>τά</a:t>
            </a:r>
            <a:r>
              <a:rPr dirty="0" spc="15"/>
              <a:t> </a:t>
            </a:r>
            <a:r>
              <a:rPr dirty="0" spc="-10"/>
              <a:t>την</a:t>
            </a:r>
            <a:r>
              <a:rPr dirty="0" spc="10"/>
              <a:t> </a:t>
            </a:r>
            <a:r>
              <a:rPr dirty="0" spc="-10"/>
              <a:t>η</a:t>
            </a:r>
            <a:r>
              <a:rPr dirty="0" spc="-20"/>
              <a:t>μ</a:t>
            </a:r>
            <a:r>
              <a:rPr dirty="0" spc="-10"/>
              <a:t>ερή</a:t>
            </a:r>
            <a:r>
              <a:rPr dirty="0" spc="-20"/>
              <a:t>σ</a:t>
            </a:r>
            <a:r>
              <a:rPr dirty="0" spc="-10"/>
              <a:t>ια</a:t>
            </a:r>
            <a:r>
              <a:rPr dirty="0" spc="25"/>
              <a:t> </a:t>
            </a:r>
            <a:r>
              <a:rPr dirty="0" spc="-10"/>
              <a:t>έ</a:t>
            </a:r>
            <a:r>
              <a:rPr dirty="0" spc="-20"/>
              <a:t>ν</a:t>
            </a:r>
            <a:r>
              <a:rPr dirty="0" spc="-10"/>
              <a:t>αρξη</a:t>
            </a:r>
            <a:r>
              <a:rPr dirty="0" spc="30"/>
              <a:t> </a:t>
            </a:r>
            <a:r>
              <a:rPr dirty="0" spc="-10"/>
              <a:t>λειτο</a:t>
            </a:r>
            <a:r>
              <a:rPr dirty="0" spc="-20"/>
              <a:t>υ</a:t>
            </a:r>
            <a:r>
              <a:rPr dirty="0" spc="-10"/>
              <a:t>ργίας</a:t>
            </a:r>
            <a:r>
              <a:rPr dirty="0" spc="45"/>
              <a:t> </a:t>
            </a:r>
            <a:r>
              <a:rPr dirty="0" spc="-10"/>
              <a:t>του</a:t>
            </a:r>
            <a:r>
              <a:rPr dirty="0" spc="-20"/>
              <a:t>ς</a:t>
            </a:r>
            <a:r>
              <a:rPr dirty="0" spc="-5"/>
              <a:t>,</a:t>
            </a:r>
            <a:r>
              <a:rPr dirty="0" spc="20"/>
              <a:t> </a:t>
            </a:r>
            <a:r>
              <a:rPr dirty="0" spc="-20"/>
              <a:t>ν</a:t>
            </a:r>
            <a:r>
              <a:rPr dirty="0" spc="-10"/>
              <a:t>α</a:t>
            </a:r>
            <a:r>
              <a:rPr dirty="0" spc="10"/>
              <a:t> </a:t>
            </a:r>
            <a:r>
              <a:rPr dirty="0" spc="-20"/>
              <a:t>σ</a:t>
            </a:r>
            <a:r>
              <a:rPr dirty="0" spc="-20"/>
              <a:t>υ</a:t>
            </a:r>
            <a:r>
              <a:rPr dirty="0" spc="-20"/>
              <a:t>μ</a:t>
            </a:r>
            <a:r>
              <a:rPr dirty="0" spc="-10"/>
              <a:t>πληρώ</a:t>
            </a:r>
            <a:r>
              <a:rPr dirty="0" spc="-15"/>
              <a:t>ν</a:t>
            </a:r>
            <a:r>
              <a:rPr dirty="0" spc="-10"/>
              <a:t>ο</a:t>
            </a:r>
            <a:r>
              <a:rPr dirty="0" spc="-20"/>
              <a:t>υ</a:t>
            </a:r>
            <a:r>
              <a:rPr dirty="0" spc="-10"/>
              <a:t>ν</a:t>
            </a:r>
            <a:r>
              <a:rPr dirty="0" spc="45"/>
              <a:t> 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10"/>
              <a:t>τάλογο</a:t>
            </a:r>
            <a:r>
              <a:rPr dirty="0" spc="15"/>
              <a:t> </a:t>
            </a:r>
            <a:r>
              <a:rPr dirty="0" spc="-20"/>
              <a:t>μ</a:t>
            </a:r>
            <a:r>
              <a:rPr dirty="0" spc="-10"/>
              <a:t>ε</a:t>
            </a:r>
            <a:r>
              <a:rPr dirty="0"/>
              <a:t> </a:t>
            </a:r>
            <a:r>
              <a:rPr dirty="0" spc="-10"/>
              <a:t>τα</a:t>
            </a:r>
            <a:r>
              <a:rPr dirty="0"/>
              <a:t> </a:t>
            </a:r>
            <a:r>
              <a:rPr dirty="0" spc="-10"/>
              <a:t>ρα</a:t>
            </a:r>
            <a:r>
              <a:rPr dirty="0" spc="-20"/>
              <a:t>ν</a:t>
            </a:r>
            <a:r>
              <a:rPr dirty="0" spc="-10"/>
              <a:t>τε</a:t>
            </a:r>
            <a:r>
              <a:rPr dirty="0" spc="-20"/>
              <a:t>β</a:t>
            </a:r>
            <a:r>
              <a:rPr dirty="0" spc="-10"/>
              <a:t>ού</a:t>
            </a:r>
            <a:r>
              <a:rPr dirty="0" spc="20"/>
              <a:t> </a:t>
            </a:r>
            <a:r>
              <a:rPr dirty="0" spc="-10"/>
              <a:t>των</a:t>
            </a:r>
            <a:r>
              <a:rPr dirty="0" spc="10"/>
              <a:t> </a:t>
            </a:r>
            <a:r>
              <a:rPr dirty="0" spc="-10"/>
              <a:t>πελατώ</a:t>
            </a:r>
            <a:r>
              <a:rPr dirty="0" spc="-20"/>
              <a:t>ν</a:t>
            </a:r>
            <a:r>
              <a:rPr dirty="0" spc="-5"/>
              <a:t>,</a:t>
            </a:r>
            <a:r>
              <a:rPr dirty="0"/>
              <a:t> </a:t>
            </a:r>
            <a:r>
              <a:rPr dirty="0" spc="-10"/>
              <a:t>ο</a:t>
            </a:r>
            <a:r>
              <a:rPr dirty="0" spc="15"/>
              <a:t> </a:t>
            </a:r>
            <a:r>
              <a:rPr dirty="0" spc="-10"/>
              <a:t>οπο</a:t>
            </a:r>
            <a:r>
              <a:rPr dirty="0"/>
              <a:t>ί</a:t>
            </a:r>
            <a:r>
              <a:rPr dirty="0" spc="-10"/>
              <a:t>ος</a:t>
            </a:r>
            <a:r>
              <a:rPr dirty="0" spc="-5"/>
              <a:t> </a:t>
            </a:r>
            <a:r>
              <a:rPr dirty="0" spc="-20"/>
              <a:t>θ</a:t>
            </a:r>
            <a:r>
              <a:rPr dirty="0" spc="-10"/>
              <a:t>α</a:t>
            </a:r>
            <a:r>
              <a:rPr dirty="0" spc="10"/>
              <a:t> </a:t>
            </a:r>
            <a:r>
              <a:rPr dirty="0" spc="-10"/>
              <a:t>επι</a:t>
            </a:r>
            <a:r>
              <a:rPr dirty="0" spc="-5"/>
              <a:t>δ</a:t>
            </a:r>
            <a:r>
              <a:rPr dirty="0" spc="-10"/>
              <a:t>εικ</a:t>
            </a:r>
            <a:r>
              <a:rPr dirty="0" spc="-20"/>
              <a:t>ν</a:t>
            </a:r>
            <a:r>
              <a:rPr dirty="0" spc="-20"/>
              <a:t>ύ</a:t>
            </a:r>
            <a:r>
              <a:rPr dirty="0" spc="-10"/>
              <a:t>εται</a:t>
            </a:r>
            <a:r>
              <a:rPr dirty="0" spc="5"/>
              <a:t> </a:t>
            </a:r>
            <a:r>
              <a:rPr dirty="0" spc="-20"/>
              <a:t>σ</a:t>
            </a:r>
            <a:r>
              <a:rPr dirty="0" spc="-10"/>
              <a:t>τα</a:t>
            </a:r>
            <a:r>
              <a:rPr dirty="0" spc="15"/>
              <a:t> </a:t>
            </a:r>
            <a:r>
              <a:rPr dirty="0" spc="-10"/>
              <a:t>ελ</a:t>
            </a:r>
            <a:r>
              <a:rPr dirty="0" spc="-20"/>
              <a:t>ε</a:t>
            </a:r>
            <a:r>
              <a:rPr dirty="0" spc="-10"/>
              <a:t>γκτικά</a:t>
            </a:r>
            <a:r>
              <a:rPr dirty="0" spc="10"/>
              <a:t> </a:t>
            </a:r>
            <a:r>
              <a:rPr dirty="0" spc="-10"/>
              <a:t>όργα</a:t>
            </a:r>
            <a:r>
              <a:rPr dirty="0" spc="-20"/>
              <a:t>ν</a:t>
            </a:r>
            <a:r>
              <a:rPr dirty="0" spc="-10"/>
              <a:t>α.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dirty="0" spc="-10"/>
              <a:t>Υποχρε</a:t>
            </a:r>
            <a:r>
              <a:rPr dirty="0" spc="-20"/>
              <a:t>ω</a:t>
            </a:r>
            <a:r>
              <a:rPr dirty="0" spc="-5"/>
              <a:t>τ</a:t>
            </a:r>
            <a:r>
              <a:rPr dirty="0"/>
              <a:t>ι</a:t>
            </a:r>
            <a:r>
              <a:rPr dirty="0" spc="-10"/>
              <a:t>κή</a:t>
            </a:r>
            <a:r>
              <a:rPr dirty="0"/>
              <a:t> </a:t>
            </a:r>
            <a:r>
              <a:rPr dirty="0" spc="-10"/>
              <a:t>χρή</a:t>
            </a:r>
            <a:r>
              <a:rPr dirty="0" spc="-20"/>
              <a:t>σ</a:t>
            </a:r>
            <a:r>
              <a:rPr dirty="0" spc="-10"/>
              <a:t>η</a:t>
            </a:r>
            <a:r>
              <a:rPr dirty="0" spc="15"/>
              <a:t> </a:t>
            </a:r>
            <a:r>
              <a:rPr dirty="0" spc="-20"/>
              <a:t>μ</a:t>
            </a:r>
            <a:r>
              <a:rPr dirty="0" spc="-10"/>
              <a:t>ά</a:t>
            </a:r>
            <a:r>
              <a:rPr dirty="0" spc="-20"/>
              <a:t>σ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10"/>
              <a:t>ς</a:t>
            </a:r>
            <a:r>
              <a:rPr dirty="0" spc="20"/>
              <a:t> </a:t>
            </a:r>
            <a:r>
              <a:rPr dirty="0" spc="-10"/>
              <a:t>προ</a:t>
            </a:r>
            <a:r>
              <a:rPr dirty="0" spc="-20"/>
              <a:t>σ</a:t>
            </a:r>
            <a:r>
              <a:rPr dirty="0" spc="-10"/>
              <a:t>τα</a:t>
            </a:r>
            <a:r>
              <a:rPr dirty="0" spc="-20"/>
              <a:t>σ</a:t>
            </a:r>
            <a:r>
              <a:rPr dirty="0" spc="-10"/>
              <a:t>ίας</a:t>
            </a:r>
            <a:r>
              <a:rPr dirty="0" spc="20"/>
              <a:t> </a:t>
            </a:r>
            <a:r>
              <a:rPr dirty="0" spc="-10"/>
              <a:t>για</a:t>
            </a:r>
            <a:r>
              <a:rPr dirty="0" spc="15"/>
              <a:t> </a:t>
            </a:r>
            <a:r>
              <a:rPr dirty="0" spc="-10"/>
              <a:t>το</a:t>
            </a:r>
            <a:r>
              <a:rPr dirty="0" spc="5"/>
              <a:t> </a:t>
            </a:r>
            <a:r>
              <a:rPr dirty="0" spc="-10"/>
              <a:t>προ</a:t>
            </a:r>
            <a:r>
              <a:rPr dirty="0" spc="-20"/>
              <a:t>σ</a:t>
            </a:r>
            <a:r>
              <a:rPr dirty="0" spc="-10"/>
              <a:t>ωπ</a:t>
            </a:r>
            <a:r>
              <a:rPr dirty="0"/>
              <a:t>ι</a:t>
            </a:r>
            <a:r>
              <a:rPr dirty="0" spc="-10"/>
              <a:t>κό</a:t>
            </a:r>
            <a:r>
              <a:rPr dirty="0"/>
              <a:t> </a:t>
            </a:r>
            <a:r>
              <a:rPr dirty="0" spc="-10"/>
              <a:t>κ</a:t>
            </a:r>
            <a:r>
              <a:rPr dirty="0" spc="-15"/>
              <a:t>α</a:t>
            </a:r>
            <a:r>
              <a:rPr dirty="0" spc="-5"/>
              <a:t>ι</a:t>
            </a:r>
            <a:r>
              <a:rPr dirty="0" spc="20"/>
              <a:t> </a:t>
            </a:r>
            <a:r>
              <a:rPr dirty="0" spc="-10"/>
              <a:t>τους</a:t>
            </a:r>
            <a:r>
              <a:rPr dirty="0" spc="30"/>
              <a:t> </a:t>
            </a:r>
            <a:r>
              <a:rPr dirty="0" spc="-10"/>
              <a:t>πελάτε</a:t>
            </a:r>
            <a:r>
              <a:rPr dirty="0" spc="-20"/>
              <a:t>ς</a:t>
            </a:r>
            <a:r>
              <a:rPr dirty="0" spc="-5"/>
              <a:t>.</a:t>
            </a:r>
          </a:p>
          <a:p>
            <a:pPr marL="1053465" indent="-215900">
              <a:lnSpc>
                <a:spcPct val="100000"/>
              </a:lnSpc>
              <a:buFont typeface="Wingdings"/>
              <a:buChar char=""/>
              <a:tabLst>
                <a:tab pos="1054100" algn="l"/>
              </a:tabLst>
            </a:pPr>
            <a:r>
              <a:rPr dirty="0" spc="-10"/>
              <a:t>Ωράρ</a:t>
            </a:r>
            <a:r>
              <a:rPr dirty="0"/>
              <a:t>ι</a:t>
            </a:r>
            <a:r>
              <a:rPr dirty="0" spc="-10"/>
              <a:t>ο</a:t>
            </a:r>
            <a:r>
              <a:rPr dirty="0" spc="15"/>
              <a:t> </a:t>
            </a:r>
            <a:r>
              <a:rPr dirty="0" spc="-10"/>
              <a:t>λειτο</a:t>
            </a:r>
            <a:r>
              <a:rPr dirty="0" spc="-20"/>
              <a:t>υ</a:t>
            </a:r>
            <a:r>
              <a:rPr dirty="0" spc="-10"/>
              <a:t>ργίας</a:t>
            </a:r>
            <a:r>
              <a:rPr dirty="0" spc="30"/>
              <a:t> </a:t>
            </a:r>
            <a:r>
              <a:rPr dirty="0" spc="-5">
                <a:latin typeface="Calibri"/>
                <a:cs typeface="Calibri"/>
              </a:rPr>
              <a:t>(</a:t>
            </a:r>
            <a:r>
              <a:rPr dirty="0" spc="-10"/>
              <a:t>προαιρετ</a:t>
            </a:r>
            <a:r>
              <a:rPr dirty="0"/>
              <a:t>ι</a:t>
            </a:r>
            <a:r>
              <a:rPr dirty="0" spc="-10"/>
              <a:t>κό)</a:t>
            </a:r>
            <a:r>
              <a:rPr dirty="0" spc="30"/>
              <a:t> </a:t>
            </a:r>
            <a:r>
              <a:rPr dirty="0" spc="-10"/>
              <a:t>από</a:t>
            </a:r>
            <a:r>
              <a:rPr dirty="0" spc="5"/>
              <a:t> </a:t>
            </a:r>
            <a:r>
              <a:rPr dirty="0" spc="-10"/>
              <a:t>7</a:t>
            </a:r>
            <a:r>
              <a:rPr dirty="0" spc="5"/>
              <a:t> </a:t>
            </a:r>
            <a:r>
              <a:rPr dirty="0" spc="-10"/>
              <a:t>π.</a:t>
            </a:r>
            <a:r>
              <a:rPr dirty="0" spc="-15"/>
              <a:t>μ</a:t>
            </a:r>
            <a:r>
              <a:rPr dirty="0" spc="-5"/>
              <a:t>.</a:t>
            </a:r>
            <a:r>
              <a:rPr dirty="0"/>
              <a:t> </a:t>
            </a:r>
            <a:r>
              <a:rPr dirty="0" spc="-10"/>
              <a:t>έ</a:t>
            </a:r>
            <a:r>
              <a:rPr dirty="0" spc="-20"/>
              <a:t>ω</a:t>
            </a:r>
            <a:r>
              <a:rPr dirty="0" spc="-10"/>
              <a:t>ς</a:t>
            </a:r>
            <a:r>
              <a:rPr dirty="0"/>
              <a:t> </a:t>
            </a:r>
            <a:r>
              <a:rPr dirty="0" spc="25"/>
              <a:t> </a:t>
            </a:r>
            <a:r>
              <a:rPr dirty="0" spc="-10">
                <a:latin typeface="Calibri"/>
                <a:cs typeface="Calibri"/>
              </a:rPr>
              <a:t>9</a:t>
            </a:r>
            <a:r>
              <a:rPr dirty="0" spc="5">
                <a:latin typeface="Calibri"/>
                <a:cs typeface="Calibri"/>
              </a:rPr>
              <a:t> </a:t>
            </a:r>
            <a:r>
              <a:rPr dirty="0" spc="-20"/>
              <a:t>μ</a:t>
            </a:r>
            <a:r>
              <a:rPr dirty="0" spc="-5"/>
              <a:t>.</a:t>
            </a:r>
            <a:r>
              <a:rPr dirty="0" spc="-20"/>
              <a:t>μ</a:t>
            </a:r>
            <a:r>
              <a:rPr dirty="0" spc="-5">
                <a:latin typeface="Calibri"/>
                <a:cs typeface="Calibri"/>
              </a:rPr>
              <a:t>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dirty="0" spc="-10"/>
              <a:t>Προ</a:t>
            </a:r>
            <a:r>
              <a:rPr dirty="0" spc="-20"/>
              <a:t>α</a:t>
            </a:r>
            <a:r>
              <a:rPr dirty="0" spc="-10"/>
              <a:t>ιρετική</a:t>
            </a:r>
            <a:r>
              <a:rPr dirty="0" spc="25"/>
              <a:t> </a:t>
            </a:r>
            <a:r>
              <a:rPr dirty="0" spc="-10"/>
              <a:t>λειτο</a:t>
            </a:r>
            <a:r>
              <a:rPr dirty="0" spc="-20"/>
              <a:t>υ</a:t>
            </a:r>
            <a:r>
              <a:rPr dirty="0" spc="-10"/>
              <a:t>ργία</a:t>
            </a:r>
            <a:r>
              <a:rPr dirty="0"/>
              <a:t> </a:t>
            </a:r>
            <a:r>
              <a:rPr dirty="0" spc="20"/>
              <a:t> </a:t>
            </a:r>
            <a:r>
              <a:rPr dirty="0" spc="-5"/>
              <a:t>τ</a:t>
            </a:r>
            <a:r>
              <a:rPr dirty="0"/>
              <a:t>ι</a:t>
            </a:r>
            <a:r>
              <a:rPr dirty="0" spc="-10"/>
              <a:t>ς</a:t>
            </a:r>
            <a:r>
              <a:rPr dirty="0" spc="10"/>
              <a:t> </a:t>
            </a:r>
            <a:r>
              <a:rPr dirty="0" spc="-10"/>
              <a:t>Κ</a:t>
            </a:r>
            <a:r>
              <a:rPr dirty="0" spc="-20"/>
              <a:t>υ</a:t>
            </a:r>
            <a:r>
              <a:rPr dirty="0" spc="-10"/>
              <a:t>ρια</a:t>
            </a:r>
            <a:r>
              <a:rPr dirty="0" spc="-15"/>
              <a:t>κ</a:t>
            </a:r>
            <a:r>
              <a:rPr dirty="0" spc="-10"/>
              <a:t>ές</a:t>
            </a:r>
            <a:r>
              <a:rPr dirty="0" spc="20"/>
              <a:t> </a:t>
            </a:r>
            <a:r>
              <a:rPr dirty="0" spc="-5"/>
              <a:t>,1</a:t>
            </a:r>
            <a:r>
              <a:rPr dirty="0" spc="5"/>
              <a:t>3</a:t>
            </a:r>
            <a:r>
              <a:rPr dirty="0" spc="-10">
                <a:latin typeface="Calibri"/>
                <a:cs typeface="Calibri"/>
              </a:rPr>
              <a:t>-</a:t>
            </a:r>
            <a:r>
              <a:rPr dirty="0" spc="-10">
                <a:latin typeface="Calibri"/>
                <a:cs typeface="Calibri"/>
              </a:rPr>
              <a:t>20</a:t>
            </a:r>
            <a:r>
              <a:rPr dirty="0" spc="-10">
                <a:latin typeface="Calibri"/>
                <a:cs typeface="Calibri"/>
              </a:rPr>
              <a:t>-</a:t>
            </a:r>
            <a:r>
              <a:rPr dirty="0" spc="-10"/>
              <a:t>27</a:t>
            </a:r>
            <a:r>
              <a:rPr dirty="0" spc="30"/>
              <a:t> </a:t>
            </a:r>
            <a:r>
              <a:rPr dirty="0" spc="-10"/>
              <a:t>Δεκ</a:t>
            </a:r>
            <a:r>
              <a:rPr dirty="0" spc="-20"/>
              <a:t>ε</a:t>
            </a:r>
            <a:r>
              <a:rPr dirty="0" spc="-20"/>
              <a:t>μ</a:t>
            </a:r>
            <a:r>
              <a:rPr dirty="0" spc="-15"/>
              <a:t>β</a:t>
            </a:r>
            <a:r>
              <a:rPr dirty="0" spc="-10"/>
              <a:t>ρίο</a:t>
            </a:r>
            <a:r>
              <a:rPr dirty="0" spc="-20"/>
              <a:t>υ</a:t>
            </a:r>
            <a:r>
              <a:rPr dirty="0" spc="-5"/>
              <a:t>.</a:t>
            </a:r>
          </a:p>
        </p:txBody>
      </p:sp>
      <p:sp>
        <p:nvSpPr>
          <p:cNvPr id="15" name="object 15"/>
          <p:cNvSpPr/>
          <p:nvPr/>
        </p:nvSpPr>
        <p:spPr>
          <a:xfrm>
            <a:off x="1598802" y="1967738"/>
            <a:ext cx="9939655" cy="424815"/>
          </a:xfrm>
          <a:custGeom>
            <a:avLst/>
            <a:gdLst/>
            <a:ahLst/>
            <a:cxnLst/>
            <a:rect l="l" t="t" r="r" b="b"/>
            <a:pathLst>
              <a:path w="9939655" h="424814">
                <a:moveTo>
                  <a:pt x="0" y="424561"/>
                </a:moveTo>
                <a:lnTo>
                  <a:pt x="9939147" y="424561"/>
                </a:lnTo>
                <a:lnTo>
                  <a:pt x="9939147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667382" y="2099310"/>
            <a:ext cx="171323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Ειδικοί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ό</a:t>
            </a:r>
            <a:r>
              <a:rPr dirty="0" sz="1300" spc="-1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οι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λ</a:t>
            </a: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5" b="1">
                <a:latin typeface="Calibri"/>
                <a:cs typeface="Calibri"/>
              </a:rPr>
              <a:t>ι</a:t>
            </a:r>
            <a:r>
              <a:rPr dirty="0" sz="1300" spc="-15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ου</a:t>
            </a:r>
            <a:r>
              <a:rPr dirty="0" sz="1300" spc="-20" b="1">
                <a:latin typeface="Calibri"/>
                <a:cs typeface="Calibri"/>
              </a:rPr>
              <a:t>ργ</a:t>
            </a:r>
            <a:r>
              <a:rPr dirty="0" sz="1300" spc="-10" b="1">
                <a:latin typeface="Calibri"/>
                <a:cs typeface="Calibri"/>
              </a:rPr>
              <a:t>ίας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800">
                <a:latin typeface="Arial"/>
                <a:cs typeface="Arial"/>
              </a:rPr>
              <a:t>7</a:t>
            </a:fld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2833" y="1567307"/>
            <a:ext cx="6867525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Μέ</a:t>
            </a:r>
            <a:r>
              <a:rPr dirty="0" sz="2000" spc="-15" b="1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ρα Τή</a:t>
            </a:r>
            <a:r>
              <a:rPr dirty="0" sz="2000" spc="10" b="1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dirty="0" sz="2000" spc="-4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dirty="0" sz="2000" spc="25" b="1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σε</a:t>
            </a:r>
            <a:r>
              <a:rPr dirty="0" sz="2000" spc="-15" b="1">
                <a:solidFill>
                  <a:srgbClr val="001F5F"/>
                </a:solidFill>
                <a:latin typeface="Calibri"/>
                <a:cs typeface="Calibri"/>
              </a:rPr>
              <a:t>ω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spc="-65" b="1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αι Αν</a:t>
            </a:r>
            <a:r>
              <a:rPr dirty="0" sz="2000" spc="15" b="1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ογία</a:t>
            </a:r>
            <a:r>
              <a:rPr dirty="0" sz="2000" spc="-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ηθ</a:t>
            </a:r>
            <a:r>
              <a:rPr dirty="0" sz="2000" spc="5" b="1">
                <a:solidFill>
                  <a:srgbClr val="001F5F"/>
                </a:solidFill>
                <a:latin typeface="Calibri"/>
                <a:cs typeface="Calibri"/>
              </a:rPr>
              <a:t>υ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dirty="0" sz="2000" spc="5" b="1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ά τ.μ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593278" y="4062272"/>
          <a:ext cx="9945370" cy="894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86803"/>
                <a:gridCol w="3258185"/>
              </a:tblGrid>
              <a:tr h="446824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dirty="0" sz="1300" spc="-10" b="1">
                          <a:latin typeface="Calibri"/>
                          <a:cs typeface="Calibri"/>
                        </a:rPr>
                        <a:t>Τετ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ρα</a:t>
                      </a:r>
                      <a:r>
                        <a:rPr dirty="0" sz="1300" spc="-10" b="1">
                          <a:latin typeface="Calibri"/>
                          <a:cs typeface="Calibri"/>
                        </a:rPr>
                        <a:t>γ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ωνικά</a:t>
                      </a:r>
                      <a:r>
                        <a:rPr dirty="0" sz="1300" spc="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μέ</a:t>
                      </a:r>
                      <a:r>
                        <a:rPr dirty="0" sz="1300" spc="-10" b="1">
                          <a:latin typeface="Calibri"/>
                          <a:cs typeface="Calibri"/>
                        </a:rPr>
                        <a:t>τ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ρα</a:t>
                      </a:r>
                      <a:r>
                        <a:rPr dirty="0" sz="13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 b="1">
                          <a:latin typeface="Calibri"/>
                          <a:cs typeface="Calibri"/>
                        </a:rPr>
                        <a:t>ε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μβα</a:t>
                      </a:r>
                      <a:r>
                        <a:rPr dirty="0" sz="1300" spc="5" b="1">
                          <a:latin typeface="Calibri"/>
                          <a:cs typeface="Calibri"/>
                        </a:rPr>
                        <a:t>δ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ού</a:t>
                      </a:r>
                      <a:r>
                        <a:rPr dirty="0" sz="13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κυρίως</a:t>
                      </a:r>
                      <a:r>
                        <a:rPr dirty="0" sz="13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χ</a:t>
                      </a:r>
                      <a:r>
                        <a:rPr dirty="0" sz="1300" spc="5" b="1">
                          <a:latin typeface="Calibri"/>
                          <a:cs typeface="Calibri"/>
                        </a:rPr>
                        <a:t>ώ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ρ</a:t>
                      </a:r>
                      <a:r>
                        <a:rPr dirty="0" sz="1300" spc="-5" b="1">
                          <a:latin typeface="Calibri"/>
                          <a:cs typeface="Calibri"/>
                        </a:rPr>
                        <a:t>ο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dirty="0" sz="13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π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λην</a:t>
                      </a:r>
                      <a:r>
                        <a:rPr dirty="0" sz="13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β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οη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θ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ητ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ι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κών</a:t>
                      </a:r>
                      <a:r>
                        <a:rPr dirty="0" sz="13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πχ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γρ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α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φ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ε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ία,</a:t>
                      </a:r>
                      <a:r>
                        <a:rPr dirty="0" sz="13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απο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θ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ήκη)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9CC6CE"/>
                    </a:solidFill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dirty="0" sz="1300" b="1">
                          <a:latin typeface="Calibri"/>
                          <a:cs typeface="Calibri"/>
                        </a:rPr>
                        <a:t>Πληθυσμός</a:t>
                      </a:r>
                      <a:r>
                        <a:rPr dirty="0" sz="1300" spc="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ατ</a:t>
                      </a:r>
                      <a:r>
                        <a:rPr dirty="0" sz="1300" spc="-5" b="1">
                          <a:latin typeface="Calibri"/>
                          <a:cs typeface="Calibri"/>
                        </a:rPr>
                        <a:t>ό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μ</a:t>
                      </a:r>
                      <a:r>
                        <a:rPr dirty="0" sz="1300" spc="5" b="1">
                          <a:latin typeface="Calibri"/>
                          <a:cs typeface="Calibri"/>
                        </a:rPr>
                        <a:t>ω</a:t>
                      </a:r>
                      <a:r>
                        <a:rPr dirty="0" sz="1300" b="1">
                          <a:latin typeface="Calibri"/>
                          <a:cs typeface="Calibri"/>
                        </a:rPr>
                        <a:t>ν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dirty="0" sz="13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π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ελ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ά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τε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ς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9CC6CE"/>
                    </a:solidFill>
                  </a:tcPr>
                </a:tc>
              </a:tr>
              <a:tr h="446824"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</a:pPr>
                      <a:r>
                        <a:rPr dirty="0" sz="1300">
                          <a:latin typeface="Calibri"/>
                          <a:cs typeface="Calibri"/>
                        </a:rPr>
                        <a:t>Έως</a:t>
                      </a:r>
                      <a:r>
                        <a:rPr dirty="0" sz="13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3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τ.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μ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BEE"/>
                    </a:solidFill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dirty="0" sz="1300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3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άτο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μ</a:t>
                      </a:r>
                      <a:r>
                        <a:rPr dirty="0" sz="1300">
                          <a:latin typeface="Calibri"/>
                          <a:cs typeface="Calibri"/>
                        </a:rPr>
                        <a:t>α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B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dirty="0" spc="-1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dirty="0" spc="-15"/>
              <a:t>τ</a:t>
            </a:r>
            <a:r>
              <a:rPr dirty="0" spc="-45"/>
              <a:t>ά</a:t>
            </a:r>
            <a:r>
              <a:rPr dirty="0"/>
              <a:t>διο</a:t>
            </a:r>
            <a:r>
              <a:rPr dirty="0" spc="5"/>
              <a:t> </a:t>
            </a:r>
            <a:r>
              <a:rPr dirty="0"/>
              <a:t>– </a:t>
            </a:r>
            <a:r>
              <a:rPr dirty="0" spc="-2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dirty="0" spc="-10"/>
              <a:t> </a:t>
            </a:r>
            <a:r>
              <a:rPr dirty="0"/>
              <a:t>Δε</a:t>
            </a:r>
            <a:r>
              <a:rPr dirty="0" spc="-40"/>
              <a:t>κ</a:t>
            </a:r>
            <a:r>
              <a:rPr dirty="0"/>
              <a:t>εμβρίου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1538224" y="2630601"/>
            <a:ext cx="1106170" cy="3035935"/>
          </a:xfrm>
          <a:custGeom>
            <a:avLst/>
            <a:gdLst/>
            <a:ahLst/>
            <a:cxnLst/>
            <a:rect l="l" t="t" r="r" b="b"/>
            <a:pathLst>
              <a:path w="1106170" h="3035935">
                <a:moveTo>
                  <a:pt x="0" y="3035808"/>
                </a:moveTo>
                <a:lnTo>
                  <a:pt x="1105687" y="3035808"/>
                </a:lnTo>
                <a:lnTo>
                  <a:pt x="1105687" y="0"/>
                </a:lnTo>
                <a:lnTo>
                  <a:pt x="0" y="0"/>
                </a:lnTo>
                <a:lnTo>
                  <a:pt x="0" y="3035808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606677" y="3943350"/>
            <a:ext cx="944880" cy="4451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71.20.14.00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ΤΕΟ)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01163" y="2634322"/>
            <a:ext cx="8066405" cy="720090"/>
          </a:xfrm>
          <a:custGeom>
            <a:avLst/>
            <a:gdLst/>
            <a:ahLst/>
            <a:cxnLst/>
            <a:rect l="l" t="t" r="r" b="b"/>
            <a:pathLst>
              <a:path w="8066405" h="720089">
                <a:moveTo>
                  <a:pt x="0" y="720001"/>
                </a:moveTo>
                <a:lnTo>
                  <a:pt x="8066150" y="720001"/>
                </a:lnTo>
                <a:lnTo>
                  <a:pt x="8066150" y="0"/>
                </a:lnTo>
                <a:lnTo>
                  <a:pt x="0" y="0"/>
                </a:lnTo>
                <a:lnTo>
                  <a:pt x="0" y="720001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541780" y="1833117"/>
            <a:ext cx="8994140" cy="1295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Μέ</a:t>
            </a:r>
            <a:r>
              <a:rPr dirty="0" sz="2000" spc="-15" b="1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ρα Τή</a:t>
            </a:r>
            <a:r>
              <a:rPr dirty="0" sz="2000" spc="10" b="1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dirty="0" sz="2000" spc="-4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dirty="0" sz="2000" spc="25" b="1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σε</a:t>
            </a:r>
            <a:r>
              <a:rPr dirty="0" sz="2000" spc="-15" b="1">
                <a:solidFill>
                  <a:srgbClr val="001F5F"/>
                </a:solidFill>
                <a:latin typeface="Calibri"/>
                <a:cs typeface="Calibri"/>
              </a:rPr>
              <a:t>ω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spc="-65" b="1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αι</a:t>
            </a:r>
            <a:r>
              <a:rPr dirty="0" sz="20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Αν</a:t>
            </a:r>
            <a:r>
              <a:rPr dirty="0" sz="2000" spc="15" b="1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ογία</a:t>
            </a:r>
            <a:r>
              <a:rPr dirty="0" sz="2000" spc="-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ηθ</a:t>
            </a:r>
            <a:r>
              <a:rPr dirty="0" sz="2000" spc="5" b="1">
                <a:solidFill>
                  <a:srgbClr val="001F5F"/>
                </a:solidFill>
                <a:latin typeface="Calibri"/>
                <a:cs typeface="Calibri"/>
              </a:rPr>
              <a:t>υ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dirty="0" sz="2000" spc="-10" b="1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dirty="0" sz="2000" spc="-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dirty="0" sz="2000" spc="5" b="1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ά τ.μ</a:t>
            </a:r>
            <a:r>
              <a:rPr dirty="0" sz="2000" b="1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77470">
              <a:lnSpc>
                <a:spcPct val="100000"/>
              </a:lnSpc>
              <a:spcBef>
                <a:spcPts val="1345"/>
              </a:spcBef>
              <a:tabLst>
                <a:tab pos="1259205" algn="l"/>
              </a:tabLst>
            </a:pPr>
            <a:r>
              <a:rPr dirty="0" sz="1500" spc="-5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ΑΔ	</a:t>
            </a:r>
            <a:r>
              <a:rPr dirty="0" baseline="3703" sz="2250" b="1">
                <a:latin typeface="Calibri"/>
                <a:cs typeface="Calibri"/>
              </a:rPr>
              <a:t>Ει</a:t>
            </a:r>
            <a:r>
              <a:rPr dirty="0" baseline="3703" sz="2250" spc="7" b="1">
                <a:latin typeface="Calibri"/>
                <a:cs typeface="Calibri"/>
              </a:rPr>
              <a:t>δ</a:t>
            </a:r>
            <a:r>
              <a:rPr dirty="0" baseline="3703" sz="2250" b="1">
                <a:latin typeface="Calibri"/>
                <a:cs typeface="Calibri"/>
              </a:rPr>
              <a:t>ικές Απαιτήσεις</a:t>
            </a:r>
            <a:endParaRPr baseline="3703" sz="22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488440" indent="-220979">
              <a:lnSpc>
                <a:spcPct val="100000"/>
              </a:lnSpc>
              <a:spcBef>
                <a:spcPts val="1235"/>
              </a:spcBef>
              <a:buFont typeface="Wingdings"/>
              <a:buChar char=""/>
              <a:tabLst>
                <a:tab pos="1489075" algn="l"/>
              </a:tabLst>
            </a:pPr>
            <a:r>
              <a:rPr dirty="0" sz="1500">
                <a:latin typeface="Calibri"/>
                <a:cs typeface="Calibri"/>
              </a:rPr>
              <a:t>Οι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πελά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έρχον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μόνο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</a:t>
            </a:r>
            <a:r>
              <a:rPr dirty="0" sz="1500" spc="-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όπ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ραν</a:t>
            </a:r>
            <a:r>
              <a:rPr dirty="0" sz="1500" spc="-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ού μέ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ηλε</a:t>
            </a:r>
            <a:r>
              <a:rPr dirty="0" sz="1500" spc="-10">
                <a:latin typeface="Calibri"/>
                <a:cs typeface="Calibri"/>
              </a:rPr>
              <a:t>φ</a:t>
            </a:r>
            <a:r>
              <a:rPr dirty="0" sz="1500">
                <a:latin typeface="Calibri"/>
                <a:cs typeface="Calibri"/>
              </a:rPr>
              <a:t>ώνου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και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ρονικών μέ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ων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1163" y="3404958"/>
            <a:ext cx="8066405" cy="72009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286385" marR="179070" indent="-178435">
              <a:lnSpc>
                <a:spcPct val="100000"/>
              </a:lnSpc>
            </a:pPr>
            <a:r>
              <a:rPr dirty="0" sz="1500" spc="65">
                <a:latin typeface="Wingdings"/>
                <a:cs typeface="Wingdings"/>
              </a:rPr>
              <a:t></a:t>
            </a:r>
            <a:r>
              <a:rPr dirty="0" sz="1500">
                <a:latin typeface="Calibri"/>
                <a:cs typeface="Calibri"/>
              </a:rPr>
              <a:t>Οι ε</a:t>
            </a:r>
            <a:r>
              <a:rPr dirty="0" sz="1500" spc="-5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10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ειρή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εις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οφε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λουν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κατά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ημερή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ια 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αρξη λε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τουρ</a:t>
            </a:r>
            <a:r>
              <a:rPr dirty="0" sz="1500" spc="5">
                <a:latin typeface="Calibri"/>
                <a:cs typeface="Calibri"/>
              </a:rPr>
              <a:t>γ</a:t>
            </a:r>
            <a:r>
              <a:rPr dirty="0" sz="1500">
                <a:latin typeface="Calibri"/>
                <a:cs typeface="Calibri"/>
              </a:rPr>
              <a:t>ίας</a:t>
            </a:r>
            <a:r>
              <a:rPr dirty="0" sz="1500" spc="-10">
                <a:latin typeface="Calibri"/>
                <a:cs typeface="Calibri"/>
              </a:rPr>
              <a:t> τ</a:t>
            </a:r>
            <a:r>
              <a:rPr dirty="0" sz="1500">
                <a:latin typeface="Calibri"/>
                <a:cs typeface="Calibri"/>
              </a:rPr>
              <a:t>ους</a:t>
            </a:r>
            <a:r>
              <a:rPr dirty="0" sz="1500" spc="-5">
                <a:latin typeface="Calibri"/>
                <a:cs typeface="Calibri"/>
              </a:rPr>
              <a:t> ν</a:t>
            </a:r>
            <a:r>
              <a:rPr dirty="0" sz="1500">
                <a:latin typeface="Calibri"/>
                <a:cs typeface="Calibri"/>
              </a:rPr>
              <a:t>α </a:t>
            </a:r>
            <a:r>
              <a:rPr dirty="0" sz="1500" spc="-10">
                <a:latin typeface="Calibri"/>
                <a:cs typeface="Calibri"/>
              </a:rPr>
              <a:t>δ</a:t>
            </a:r>
            <a:r>
              <a:rPr dirty="0" sz="1500">
                <a:latin typeface="Calibri"/>
                <a:cs typeface="Calibri"/>
              </a:rPr>
              <a:t>ια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ηρούν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κατάλογο με</a:t>
            </a:r>
            <a:r>
              <a:rPr dirty="0" sz="1500">
                <a:latin typeface="Calibri"/>
                <a:cs typeface="Calibri"/>
              </a:rPr>
              <a:t> τα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ραν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εβού,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ο οποίος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δε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κνύεται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τα ελεγκτ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κά</a:t>
            </a:r>
            <a:r>
              <a:rPr dirty="0" sz="1500" spc="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όργανα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163" y="4175721"/>
            <a:ext cx="8066405" cy="72009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>
                <a:latin typeface="Calibri"/>
                <a:cs typeface="Calibri"/>
              </a:rPr>
              <a:t>Υπο</a:t>
            </a:r>
            <a:r>
              <a:rPr dirty="0" sz="1500" spc="-10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ρεω</a:t>
            </a:r>
            <a:r>
              <a:rPr dirty="0" sz="1500" spc="-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ική 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χρή</a:t>
            </a:r>
            <a:r>
              <a:rPr dirty="0" sz="1500" spc="-1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μά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κας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ροσ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ίας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 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ροσ</a:t>
            </a:r>
            <a:r>
              <a:rPr dirty="0" sz="1500" spc="-10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κό εργα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ίας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9545" y="4946408"/>
            <a:ext cx="8056245" cy="72009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dirty="0" sz="1500">
                <a:latin typeface="Calibri"/>
                <a:cs typeface="Calibri"/>
              </a:rPr>
              <a:t>Γάντ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μιας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χρή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εως και </a:t>
            </a:r>
            <a:r>
              <a:rPr dirty="0" sz="1500" spc="-10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ρήση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ηπ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ικού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907" y="2181491"/>
            <a:ext cx="8074659" cy="415290"/>
          </a:xfrm>
          <a:custGeom>
            <a:avLst/>
            <a:gdLst/>
            <a:ahLst/>
            <a:cxnLst/>
            <a:rect l="l" t="t" r="r" b="b"/>
            <a:pathLst>
              <a:path w="8074659" h="415289">
                <a:moveTo>
                  <a:pt x="0" y="414896"/>
                </a:moveTo>
                <a:lnTo>
                  <a:pt x="8074279" y="414896"/>
                </a:lnTo>
                <a:lnTo>
                  <a:pt x="8074279" y="0"/>
                </a:lnTo>
                <a:lnTo>
                  <a:pt x="0" y="0"/>
                </a:lnTo>
                <a:lnTo>
                  <a:pt x="0" y="414896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538224" y="2171826"/>
            <a:ext cx="1106170" cy="424815"/>
          </a:xfrm>
          <a:custGeom>
            <a:avLst/>
            <a:gdLst/>
            <a:ahLst/>
            <a:cxnLst/>
            <a:rect l="l" t="t" r="r" b="b"/>
            <a:pathLst>
              <a:path w="1106170" h="424814">
                <a:moveTo>
                  <a:pt x="0" y="424561"/>
                </a:moveTo>
                <a:lnTo>
                  <a:pt x="1105852" y="424561"/>
                </a:lnTo>
                <a:lnTo>
                  <a:pt x="1105852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800">
                <a:latin typeface="Arial"/>
                <a:cs typeface="Arial"/>
              </a:rPr>
              <a:t>7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4600" y="407669"/>
            <a:ext cx="8674100" cy="875030"/>
          </a:xfrm>
          <a:custGeom>
            <a:avLst/>
            <a:gdLst/>
            <a:ahLst/>
            <a:cxnLst/>
            <a:rect l="l" t="t" r="r" b="b"/>
            <a:pathLst>
              <a:path w="8674100" h="875030">
                <a:moveTo>
                  <a:pt x="8528304" y="0"/>
                </a:moveTo>
                <a:lnTo>
                  <a:pt x="0" y="0"/>
                </a:lnTo>
                <a:lnTo>
                  <a:pt x="0" y="728726"/>
                </a:lnTo>
                <a:lnTo>
                  <a:pt x="145796" y="874521"/>
                </a:lnTo>
                <a:lnTo>
                  <a:pt x="8674100" y="874521"/>
                </a:lnTo>
                <a:lnTo>
                  <a:pt x="8674100" y="145795"/>
                </a:lnTo>
                <a:lnTo>
                  <a:pt x="85283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77717" y="522884"/>
            <a:ext cx="5008880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Μέτρα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Λε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του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ας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Λιαν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Εμπορί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θοδο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ick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awa</a:t>
            </a:r>
            <a:r>
              <a:rPr dirty="0" sz="2400" spc="65" b="1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100" y="1981149"/>
            <a:ext cx="1235075" cy="464185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436880">
              <a:lnSpc>
                <a:spcPct val="162500"/>
              </a:lnSpc>
            </a:pP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Λια</a:t>
            </a:r>
            <a:r>
              <a:rPr dirty="0" sz="1600" spc="-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ικό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 εμπ</a:t>
            </a:r>
            <a:r>
              <a:rPr dirty="0" sz="1600" spc="-5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12517" y="2769361"/>
            <a:ext cx="7230745" cy="914400"/>
          </a:xfrm>
          <a:custGeom>
            <a:avLst/>
            <a:gdLst/>
            <a:ahLst/>
            <a:cxnLst/>
            <a:rect l="l" t="t" r="r" b="b"/>
            <a:pathLst>
              <a:path w="7230745" h="914400">
                <a:moveTo>
                  <a:pt x="0" y="914400"/>
                </a:moveTo>
                <a:lnTo>
                  <a:pt x="7230618" y="914400"/>
                </a:lnTo>
                <a:lnTo>
                  <a:pt x="7230618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12517" y="3683761"/>
            <a:ext cx="7221855" cy="887094"/>
          </a:xfrm>
          <a:custGeom>
            <a:avLst/>
            <a:gdLst/>
            <a:ahLst/>
            <a:cxnLst/>
            <a:rect l="l" t="t" r="r" b="b"/>
            <a:pathLst>
              <a:path w="7221855" h="887095">
                <a:moveTo>
                  <a:pt x="0" y="886688"/>
                </a:moveTo>
                <a:lnTo>
                  <a:pt x="7221728" y="886688"/>
                </a:lnTo>
                <a:lnTo>
                  <a:pt x="7221728" y="0"/>
                </a:lnTo>
                <a:lnTo>
                  <a:pt x="0" y="0"/>
                </a:lnTo>
                <a:lnTo>
                  <a:pt x="0" y="886688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21660" y="4898516"/>
            <a:ext cx="7214870" cy="888365"/>
          </a:xfrm>
          <a:custGeom>
            <a:avLst/>
            <a:gdLst/>
            <a:ahLst/>
            <a:cxnLst/>
            <a:rect l="l" t="t" r="r" b="b"/>
            <a:pathLst>
              <a:path w="7214870" h="888364">
                <a:moveTo>
                  <a:pt x="0" y="888326"/>
                </a:moveTo>
                <a:lnTo>
                  <a:pt x="7214615" y="888326"/>
                </a:lnTo>
                <a:lnTo>
                  <a:pt x="7214615" y="0"/>
                </a:lnTo>
                <a:lnTo>
                  <a:pt x="0" y="0"/>
                </a:lnTo>
                <a:lnTo>
                  <a:pt x="0" y="88832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25598" y="1449933"/>
            <a:ext cx="7223759" cy="479425"/>
          </a:xfrm>
          <a:custGeom>
            <a:avLst/>
            <a:gdLst/>
            <a:ahLst/>
            <a:cxnLst/>
            <a:rect l="l" t="t" r="r" b="b"/>
            <a:pathLst>
              <a:path w="7223759" h="479425">
                <a:moveTo>
                  <a:pt x="0" y="479196"/>
                </a:moveTo>
                <a:lnTo>
                  <a:pt x="7223759" y="479196"/>
                </a:lnTo>
                <a:lnTo>
                  <a:pt x="7223759" y="0"/>
                </a:lnTo>
                <a:lnTo>
                  <a:pt x="0" y="0"/>
                </a:lnTo>
                <a:lnTo>
                  <a:pt x="0" y="479196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616835" y="4570450"/>
            <a:ext cx="7217409" cy="328295"/>
          </a:xfrm>
          <a:custGeom>
            <a:avLst/>
            <a:gdLst/>
            <a:ahLst/>
            <a:cxnLst/>
            <a:rect l="l" t="t" r="r" b="b"/>
            <a:pathLst>
              <a:path w="7217409" h="328295">
                <a:moveTo>
                  <a:pt x="0" y="328066"/>
                </a:moveTo>
                <a:lnTo>
                  <a:pt x="7217409" y="328066"/>
                </a:lnTo>
                <a:lnTo>
                  <a:pt x="7217409" y="0"/>
                </a:lnTo>
                <a:lnTo>
                  <a:pt x="0" y="0"/>
                </a:lnTo>
                <a:lnTo>
                  <a:pt x="0" y="32806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708275" y="2034550"/>
            <a:ext cx="6992620" cy="4407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3679" indent="-220979">
              <a:lnSpc>
                <a:spcPct val="100000"/>
              </a:lnSpc>
              <a:buFont typeface="Wingdings"/>
              <a:buChar char=""/>
              <a:tabLst>
                <a:tab pos="233679" algn="l"/>
              </a:tabLst>
            </a:pPr>
            <a:r>
              <a:rPr dirty="0" sz="1500" b="1">
                <a:latin typeface="Calibri"/>
                <a:cs typeface="Calibri"/>
              </a:rPr>
              <a:t>Έναρξη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λειτουργίας από </a:t>
            </a:r>
            <a:r>
              <a:rPr dirty="0" sz="1500" spc="-5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υριακή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spc="-5" b="1">
                <a:latin typeface="Calibri"/>
                <a:cs typeface="Calibri"/>
              </a:rPr>
              <a:t>1</a:t>
            </a:r>
            <a:r>
              <a:rPr dirty="0" sz="1500" b="1">
                <a:latin typeface="Calibri"/>
                <a:cs typeface="Calibri"/>
              </a:rPr>
              <a:t>3 Δ</a:t>
            </a:r>
            <a:r>
              <a:rPr dirty="0" sz="1500" spc="-10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κε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β</a:t>
            </a:r>
            <a:r>
              <a:rPr dirty="0" sz="1500" spc="-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</a:t>
            </a:r>
            <a:r>
              <a:rPr dirty="0" sz="1500" spc="1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3679" indent="-220979">
              <a:lnSpc>
                <a:spcPts val="1800"/>
              </a:lnSpc>
              <a:buFont typeface="Wingdings"/>
              <a:buChar char=""/>
              <a:tabLst>
                <a:tab pos="233679" algn="l"/>
              </a:tabLst>
            </a:pPr>
            <a:r>
              <a:rPr dirty="0" sz="1500" b="1">
                <a:latin typeface="Calibri"/>
                <a:cs typeface="Calibri"/>
              </a:rPr>
              <a:t>Πρ</a:t>
            </a:r>
            <a:r>
              <a:rPr dirty="0" sz="1500" spc="-5" b="1">
                <a:latin typeface="Calibri"/>
                <a:cs typeface="Calibri"/>
              </a:rPr>
              <a:t>ο</a:t>
            </a:r>
            <a:r>
              <a:rPr dirty="0" sz="1500" b="1">
                <a:latin typeface="Calibri"/>
                <a:cs typeface="Calibri"/>
              </a:rPr>
              <a:t>αιρετική</a:t>
            </a:r>
            <a:r>
              <a:rPr dirty="0" sz="1500" spc="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λειτουργία καταστη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άτων, τις 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υριακές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spc="-5" b="1">
                <a:latin typeface="Calibri"/>
                <a:cs typeface="Calibri"/>
              </a:rPr>
              <a:t>1</a:t>
            </a:r>
            <a:r>
              <a:rPr dirty="0" sz="1500" spc="5" b="1">
                <a:latin typeface="Calibri"/>
                <a:cs typeface="Calibri"/>
              </a:rPr>
              <a:t>3</a:t>
            </a:r>
            <a:r>
              <a:rPr dirty="0" sz="1500" spc="-5" b="1">
                <a:latin typeface="Calibri"/>
                <a:cs typeface="Calibri"/>
              </a:rPr>
              <a:t>-</a:t>
            </a:r>
            <a:r>
              <a:rPr dirty="0" sz="1500" spc="-5" b="1">
                <a:latin typeface="Calibri"/>
                <a:cs typeface="Calibri"/>
              </a:rPr>
              <a:t>2</a:t>
            </a:r>
            <a:r>
              <a:rPr dirty="0" sz="1500" b="1">
                <a:latin typeface="Calibri"/>
                <a:cs typeface="Calibri"/>
              </a:rPr>
              <a:t>0</a:t>
            </a:r>
            <a:r>
              <a:rPr dirty="0" sz="1500" spc="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και </a:t>
            </a:r>
            <a:r>
              <a:rPr dirty="0" sz="1500" spc="-10" b="1">
                <a:latin typeface="Calibri"/>
                <a:cs typeface="Calibri"/>
              </a:rPr>
              <a:t>2</a:t>
            </a:r>
            <a:r>
              <a:rPr dirty="0" sz="1500" b="1">
                <a:latin typeface="Calibri"/>
                <a:cs typeface="Calibri"/>
              </a:rPr>
              <a:t>7 Δ</a:t>
            </a:r>
            <a:r>
              <a:rPr dirty="0" sz="1500" spc="-10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κε</a:t>
            </a:r>
            <a:r>
              <a:rPr dirty="0" sz="1500" spc="-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β</a:t>
            </a:r>
            <a:r>
              <a:rPr dirty="0" sz="1500" spc="-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ίου.</a:t>
            </a:r>
            <a:endParaRPr sz="1500">
              <a:latin typeface="Calibri"/>
              <a:cs typeface="Calibri"/>
            </a:endParaRPr>
          </a:p>
          <a:p>
            <a:pPr marL="239395" indent="-226695">
              <a:lnSpc>
                <a:spcPts val="1920"/>
              </a:lnSpc>
              <a:buFont typeface="Wingdings"/>
              <a:buChar char=""/>
              <a:tabLst>
                <a:tab pos="240029" algn="l"/>
              </a:tabLst>
            </a:pPr>
            <a:r>
              <a:rPr dirty="0" sz="1600" spc="-10">
                <a:latin typeface="Calibri"/>
                <a:cs typeface="Calibri"/>
              </a:rPr>
              <a:t>Ωρ</a:t>
            </a:r>
            <a:r>
              <a:rPr dirty="0" sz="1600" spc="-15">
                <a:latin typeface="Calibri"/>
                <a:cs typeface="Calibri"/>
              </a:rPr>
              <a:t>ά</a:t>
            </a:r>
            <a:r>
              <a:rPr dirty="0" sz="1600" spc="-10">
                <a:latin typeface="Calibri"/>
                <a:cs typeface="Calibri"/>
              </a:rPr>
              <a:t>ρ</a:t>
            </a:r>
            <a:r>
              <a:rPr dirty="0" sz="1600">
                <a:latin typeface="Calibri"/>
                <a:cs typeface="Calibri"/>
              </a:rPr>
              <a:t>ι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λε</a:t>
            </a:r>
            <a:r>
              <a:rPr dirty="0" sz="1600">
                <a:latin typeface="Calibri"/>
                <a:cs typeface="Calibri"/>
              </a:rPr>
              <a:t>ι</a:t>
            </a:r>
            <a:r>
              <a:rPr dirty="0" sz="1600" spc="-10">
                <a:latin typeface="Calibri"/>
                <a:cs typeface="Calibri"/>
              </a:rPr>
              <a:t>τουργίας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(π</a:t>
            </a:r>
            <a:r>
              <a:rPr dirty="0" sz="1600" spc="-5">
                <a:latin typeface="Calibri"/>
                <a:cs typeface="Calibri"/>
              </a:rPr>
              <a:t>ρ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 spc="-20">
                <a:latin typeface="Calibri"/>
                <a:cs typeface="Calibri"/>
              </a:rPr>
              <a:t>α</a:t>
            </a:r>
            <a:r>
              <a:rPr dirty="0" sz="1600" spc="-10">
                <a:latin typeface="Calibri"/>
                <a:cs typeface="Calibri"/>
              </a:rPr>
              <a:t>ιρ</a:t>
            </a:r>
            <a:r>
              <a:rPr dirty="0" sz="1600" spc="-5">
                <a:latin typeface="Calibri"/>
                <a:cs typeface="Calibri"/>
              </a:rPr>
              <a:t>ε</a:t>
            </a:r>
            <a:r>
              <a:rPr dirty="0" sz="1600" spc="-10">
                <a:latin typeface="Calibri"/>
                <a:cs typeface="Calibri"/>
              </a:rPr>
              <a:t>τι</a:t>
            </a:r>
            <a:r>
              <a:rPr dirty="0" sz="1600" spc="-20">
                <a:latin typeface="Calibri"/>
                <a:cs typeface="Calibri"/>
              </a:rPr>
              <a:t>κ</a:t>
            </a:r>
            <a:r>
              <a:rPr dirty="0" sz="1600" spc="-10">
                <a:latin typeface="Calibri"/>
                <a:cs typeface="Calibri"/>
              </a:rPr>
              <a:t>ό)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α</a:t>
            </a:r>
            <a:r>
              <a:rPr dirty="0" sz="1600" spc="-10">
                <a:latin typeface="Calibri"/>
                <a:cs typeface="Calibri"/>
              </a:rPr>
              <a:t>πό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7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π.</a:t>
            </a:r>
            <a:r>
              <a:rPr dirty="0" sz="1600" spc="-15">
                <a:latin typeface="Calibri"/>
                <a:cs typeface="Calibri"/>
              </a:rPr>
              <a:t>μ</a:t>
            </a:r>
            <a:r>
              <a:rPr dirty="0" sz="1600" spc="-5">
                <a:latin typeface="Calibri"/>
                <a:cs typeface="Calibri"/>
              </a:rPr>
              <a:t>.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έ</a:t>
            </a:r>
            <a:r>
              <a:rPr dirty="0" sz="1600" spc="-10">
                <a:latin typeface="Calibri"/>
                <a:cs typeface="Calibri"/>
              </a:rPr>
              <a:t>ω</a:t>
            </a:r>
            <a:r>
              <a:rPr dirty="0" sz="1600" spc="-10">
                <a:latin typeface="Calibri"/>
                <a:cs typeface="Calibri"/>
              </a:rPr>
              <a:t>ς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9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μ.μ</a:t>
            </a:r>
            <a:endParaRPr sz="1600">
              <a:latin typeface="Calibri"/>
              <a:cs typeface="Calibri"/>
            </a:endParaRPr>
          </a:p>
          <a:p>
            <a:pPr algn="just" marL="190500" marR="158115" indent="-177800">
              <a:lnSpc>
                <a:spcPct val="100000"/>
              </a:lnSpc>
              <a:spcBef>
                <a:spcPts val="535"/>
              </a:spcBef>
              <a:buFont typeface="Wingdings"/>
              <a:buChar char=""/>
              <a:tabLst>
                <a:tab pos="233679" algn="l"/>
              </a:tabLst>
            </a:pPr>
            <a:r>
              <a:rPr dirty="0" sz="1500">
                <a:latin typeface="Calibri"/>
                <a:cs typeface="Calibri"/>
              </a:rPr>
              <a:t>Η εξ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άσε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ς υποχρεωτ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κή </a:t>
            </a:r>
            <a:r>
              <a:rPr dirty="0" sz="1500" spc="-5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ροαγορά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αγαθών (ηλεκτρον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κή και τ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λεφω</a:t>
            </a:r>
            <a:r>
              <a:rPr dirty="0" sz="1500" spc="-5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ική</a:t>
            </a:r>
            <a:r>
              <a:rPr dirty="0" sz="1500">
                <a:latin typeface="Calibri"/>
                <a:cs typeface="Calibri"/>
              </a:rPr>
              <a:t> παραγγελία) και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παραλα</a:t>
            </a:r>
            <a:r>
              <a:rPr dirty="0" sz="1500" spc="-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εί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οδο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του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κατα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ή</a:t>
            </a:r>
            <a:r>
              <a:rPr dirty="0" sz="1500">
                <a:latin typeface="Calibri"/>
                <a:cs typeface="Calibri"/>
              </a:rPr>
              <a:t>ματος 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ένα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(1)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και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μόνο</a:t>
            </a:r>
            <a:r>
              <a:rPr dirty="0" sz="1500">
                <a:latin typeface="Calibri"/>
                <a:cs typeface="Calibri"/>
              </a:rPr>
              <a:t> άτομο.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750"/>
              </a:lnSpc>
            </a:pPr>
            <a:r>
              <a:rPr dirty="0" sz="1500" spc="65">
                <a:latin typeface="Wingdings"/>
                <a:cs typeface="Wingdings"/>
              </a:rPr>
              <a:t></a:t>
            </a:r>
            <a:r>
              <a:rPr dirty="0" sz="1500" spc="-10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παγορεύεται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δ</a:t>
            </a:r>
            <a:r>
              <a:rPr dirty="0" sz="1500">
                <a:latin typeface="Calibri"/>
                <a:cs typeface="Calibri"/>
              </a:rPr>
              <a:t>ος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πελα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 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 κα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0">
                <a:latin typeface="Calibri"/>
                <a:cs typeface="Calibri"/>
              </a:rPr>
              <a:t>στ</a:t>
            </a:r>
            <a:r>
              <a:rPr dirty="0" sz="1500">
                <a:latin typeface="Calibri"/>
                <a:cs typeface="Calibri"/>
              </a:rPr>
              <a:t>ημα.</a:t>
            </a:r>
            <a:endParaRPr sz="1500">
              <a:latin typeface="Calibri"/>
              <a:cs typeface="Calibri"/>
            </a:endParaRPr>
          </a:p>
          <a:p>
            <a:pPr marL="190500" marR="5080" indent="-177800">
              <a:lnSpc>
                <a:spcPts val="1800"/>
              </a:lnSpc>
              <a:spcBef>
                <a:spcPts val="5"/>
              </a:spcBef>
              <a:buFont typeface="Wingdings"/>
              <a:buChar char=""/>
              <a:tabLst>
                <a:tab pos="233679" algn="l"/>
              </a:tabLst>
            </a:pPr>
            <a:r>
              <a:rPr dirty="0" sz="1500">
                <a:latin typeface="Calibri"/>
                <a:cs typeface="Calibri"/>
              </a:rPr>
              <a:t>Η επ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χε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ρηση καταχωρεί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παραγγελία και αποσ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έλλει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τον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ελάτη,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τε 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μολόγιο</a:t>
            </a:r>
            <a:r>
              <a:rPr dirty="0" sz="1500">
                <a:latin typeface="Calibri"/>
                <a:cs typeface="Calibri"/>
              </a:rPr>
              <a:t> εί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μήνυμα,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που </a:t>
            </a:r>
            <a:r>
              <a:rPr dirty="0" sz="1500" spc="-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 </a:t>
            </a:r>
            <a:r>
              <a:rPr dirty="0" sz="1500" spc="-10">
                <a:latin typeface="Calibri"/>
                <a:cs typeface="Calibri"/>
              </a:rPr>
              <a:t>φ</a:t>
            </a:r>
            <a:r>
              <a:rPr dirty="0" sz="1500">
                <a:latin typeface="Calibri"/>
                <a:cs typeface="Calibri"/>
              </a:rPr>
              <a:t>έρει 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 εξής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το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χε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α: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α)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Επωνυμία</a:t>
            </a:r>
            <a:r>
              <a:rPr dirty="0" sz="1500" spc="2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–</a:t>
            </a:r>
            <a:r>
              <a:rPr dirty="0" sz="1500">
                <a:latin typeface="Calibri"/>
                <a:cs typeface="Calibri"/>
              </a:rPr>
              <a:t>Διεύ</a:t>
            </a:r>
            <a:r>
              <a:rPr dirty="0" sz="1500" spc="-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υν</a:t>
            </a:r>
            <a:r>
              <a:rPr dirty="0" sz="1500" spc="-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2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–</a:t>
            </a:r>
            <a:r>
              <a:rPr dirty="0" sz="1500">
                <a:latin typeface="Calibri"/>
                <a:cs typeface="Calibri"/>
              </a:rPr>
              <a:t>ΑΦ</a:t>
            </a:r>
            <a:r>
              <a:rPr dirty="0" sz="1500" spc="-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Χρονικό</a:t>
            </a:r>
            <a:r>
              <a:rPr dirty="0" sz="1500">
                <a:latin typeface="Calibri"/>
                <a:cs typeface="Calibri"/>
              </a:rPr>
              <a:t> δ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άσ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ημα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παραλα</a:t>
            </a:r>
            <a:r>
              <a:rPr dirty="0" sz="1500" spc="-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10">
                <a:latin typeface="Calibri"/>
                <a:cs typeface="Calibri"/>
              </a:rPr>
              <a:t>ς</a:t>
            </a:r>
            <a:r>
              <a:rPr dirty="0" sz="150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3679" indent="-220979">
              <a:lnSpc>
                <a:spcPts val="1739"/>
              </a:lnSpc>
              <a:buFont typeface="Wingdings"/>
              <a:buChar char=""/>
              <a:tabLst>
                <a:tab pos="233679" algn="l"/>
              </a:tabLst>
            </a:pPr>
            <a:r>
              <a:rPr dirty="0" sz="1500">
                <a:latin typeface="Calibri"/>
                <a:cs typeface="Calibri"/>
              </a:rPr>
              <a:t>Πληρωμή μόνο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ηλεκτρονικά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και με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P</a:t>
            </a:r>
            <a:r>
              <a:rPr dirty="0" sz="1500" spc="-5">
                <a:latin typeface="Calibri"/>
                <a:cs typeface="Calibri"/>
              </a:rPr>
              <a:t>OS</a:t>
            </a:r>
            <a:r>
              <a:rPr dirty="0" sz="150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7490" indent="-220979">
              <a:lnSpc>
                <a:spcPct val="100000"/>
              </a:lnSpc>
              <a:spcBef>
                <a:spcPts val="175"/>
              </a:spcBef>
              <a:buFont typeface="Wingdings"/>
              <a:buChar char=""/>
              <a:tabLst>
                <a:tab pos="238125" algn="l"/>
              </a:tabLst>
            </a:pP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δύο</a:t>
            </a:r>
            <a:r>
              <a:rPr dirty="0" sz="1500" spc="-1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(</a:t>
            </a:r>
            <a:r>
              <a:rPr dirty="0" sz="1500" spc="-5" b="1">
                <a:latin typeface="Calibri"/>
                <a:cs typeface="Calibri"/>
              </a:rPr>
              <a:t>2</a:t>
            </a:r>
            <a:r>
              <a:rPr dirty="0" sz="1500" b="1">
                <a:latin typeface="Calibri"/>
                <a:cs typeface="Calibri"/>
              </a:rPr>
              <a:t>) </a:t>
            </a:r>
            <a:r>
              <a:rPr dirty="0" sz="1500">
                <a:latin typeface="Calibri"/>
                <a:cs typeface="Calibri"/>
              </a:rPr>
              <a:t>μέτρων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μεταξύ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πελατών και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έως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9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άτ</a:t>
            </a:r>
            <a:r>
              <a:rPr dirty="0" sz="1500" spc="-10" b="1">
                <a:latin typeface="Calibri"/>
                <a:cs typeface="Calibri"/>
              </a:rPr>
              <a:t>ο</a:t>
            </a:r>
            <a:r>
              <a:rPr dirty="0" sz="1500" spc="-5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20" b="1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παρόν</a:t>
            </a:r>
            <a:r>
              <a:rPr dirty="0" sz="1500" spc="-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(ουρά).</a:t>
            </a:r>
            <a:endParaRPr sz="1500">
              <a:latin typeface="Calibri"/>
              <a:cs typeface="Calibri"/>
            </a:endParaRPr>
          </a:p>
          <a:p>
            <a:pPr marL="200025" marR="46990" indent="-178435">
              <a:lnSpc>
                <a:spcPct val="100000"/>
              </a:lnSpc>
              <a:spcBef>
                <a:spcPts val="180"/>
              </a:spcBef>
            </a:pPr>
            <a:r>
              <a:rPr dirty="0" sz="1500" spc="65">
                <a:latin typeface="Wingdings"/>
                <a:cs typeface="Wingdings"/>
              </a:rPr>
              <a:t>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τολή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SM</a:t>
            </a:r>
            <a:r>
              <a:rPr dirty="0" sz="1500">
                <a:latin typeface="Calibri"/>
                <a:cs typeface="Calibri"/>
              </a:rPr>
              <a:t>S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1303</a:t>
            </a:r>
            <a:r>
              <a:rPr dirty="0" sz="1500">
                <a:latin typeface="Calibri"/>
                <a:cs typeface="Calibri"/>
              </a:rPr>
              <a:t>3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με τ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λογή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2 «Μετά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αση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ουρ</a:t>
            </a:r>
            <a:r>
              <a:rPr dirty="0" sz="1500" spc="5">
                <a:latin typeface="Calibri"/>
                <a:cs typeface="Calibri"/>
              </a:rPr>
              <a:t>γ</a:t>
            </a:r>
            <a:r>
              <a:rPr dirty="0" sz="1500">
                <a:latin typeface="Calibri"/>
                <a:cs typeface="Calibri"/>
              </a:rPr>
              <a:t>ία κα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ημα</a:t>
            </a:r>
            <a:r>
              <a:rPr dirty="0" sz="1500">
                <a:latin typeface="Calibri"/>
                <a:cs typeface="Calibri"/>
              </a:rPr>
              <a:t> προμη</a:t>
            </a:r>
            <a:r>
              <a:rPr dirty="0" sz="1500" spc="-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ειών αγαθών πρώτης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ανάγκης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-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ούπερ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μάρκετ,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μί</a:t>
            </a:r>
            <a:r>
              <a:rPr dirty="0" sz="1500" spc="-5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ι μάρκετ)»,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 έν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υπ</a:t>
            </a:r>
            <a:r>
              <a:rPr dirty="0" sz="1500" spc="2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- 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αί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κί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με </a:t>
            </a:r>
            <a:r>
              <a:rPr dirty="0" sz="1500" spc="-10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ρόγραφη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αί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κί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ς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πλέον</a:t>
            </a:r>
            <a:r>
              <a:rPr dirty="0" sz="1500" spc="-10">
                <a:latin typeface="Calibri"/>
                <a:cs typeface="Calibri"/>
              </a:rPr>
              <a:t> δ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δ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ξης</a:t>
            </a:r>
            <a:r>
              <a:rPr dirty="0" sz="1500">
                <a:latin typeface="Calibri"/>
                <a:cs typeface="Calibri"/>
              </a:rPr>
              <a:t> προαγοράς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του </a:t>
            </a:r>
            <a:r>
              <a:rPr dirty="0" sz="1500" spc="-5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ρομη</a:t>
            </a:r>
            <a:r>
              <a:rPr dirty="0" sz="1500" spc="-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ευτή.</a:t>
            </a:r>
            <a:endParaRPr sz="1500">
              <a:latin typeface="Calibri"/>
              <a:cs typeface="Calibri"/>
            </a:endParaRPr>
          </a:p>
          <a:p>
            <a:pPr marL="216535" indent="-178435">
              <a:lnSpc>
                <a:spcPts val="1280"/>
              </a:lnSpc>
            </a:pPr>
            <a:r>
              <a:rPr dirty="0" sz="1500" spc="65">
                <a:latin typeface="Wingdings"/>
                <a:cs typeface="Wingdings"/>
              </a:rPr>
              <a:t></a:t>
            </a:r>
            <a:r>
              <a:rPr dirty="0" sz="1500">
                <a:latin typeface="Calibri"/>
                <a:cs typeface="Calibri"/>
              </a:rPr>
              <a:t>Δεν ε</a:t>
            </a: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ρέπεται η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ουρ</a:t>
            </a:r>
            <a:r>
              <a:rPr dirty="0" sz="1500" spc="5">
                <a:latin typeface="Calibri"/>
                <a:cs typeface="Calibri"/>
              </a:rPr>
              <a:t>γ</a:t>
            </a:r>
            <a:r>
              <a:rPr dirty="0" sz="1500">
                <a:latin typeface="Calibri"/>
                <a:cs typeface="Calibri"/>
              </a:rPr>
              <a:t>ία 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κατα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μάτ</a:t>
            </a:r>
            <a:r>
              <a:rPr dirty="0" sz="1500" spc="-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κλει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τά εμπο</a:t>
            </a:r>
            <a:r>
              <a:rPr dirty="0" sz="1500" spc="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ικά κέν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ρα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και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endParaRPr sz="1500">
              <a:latin typeface="Calibri"/>
              <a:cs typeface="Calibri"/>
            </a:endParaRPr>
          </a:p>
          <a:p>
            <a:pPr algn="ctr" marR="58419">
              <a:lnSpc>
                <a:spcPct val="100000"/>
              </a:lnSpc>
            </a:pP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λειτουρ</a:t>
            </a:r>
            <a:r>
              <a:rPr dirty="0" sz="1600" spc="-20">
                <a:latin typeface="Calibri"/>
                <a:cs typeface="Calibri"/>
              </a:rPr>
              <a:t>γ</a:t>
            </a:r>
            <a:r>
              <a:rPr dirty="0" sz="1600" spc="-10">
                <a:latin typeface="Calibri"/>
                <a:cs typeface="Calibri"/>
              </a:rPr>
              <a:t>ούν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με </a:t>
            </a:r>
            <a:r>
              <a:rPr dirty="0" sz="1500" spc="-1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υμφω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ί</a:t>
            </a:r>
            <a:r>
              <a:rPr dirty="0" sz="1500" spc="-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ς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-  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υνεργασ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ς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όλων</a:t>
            </a:r>
            <a:r>
              <a:rPr dirty="0" sz="1500" spc="-10">
                <a:latin typeface="Calibri"/>
                <a:cs typeface="Calibri"/>
              </a:rPr>
              <a:t> τ</a:t>
            </a:r>
            <a:r>
              <a:rPr dirty="0" sz="1500">
                <a:latin typeface="Calibri"/>
                <a:cs typeface="Calibri"/>
              </a:rPr>
              <a:t>ων κα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στ</a:t>
            </a:r>
            <a:r>
              <a:rPr dirty="0" sz="1500">
                <a:latin typeface="Calibri"/>
                <a:cs typeface="Calibri"/>
              </a:rPr>
              <a:t>ημά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 λια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ικού</a:t>
            </a:r>
            <a:endParaRPr sz="1500">
              <a:latin typeface="Calibri"/>
              <a:cs typeface="Calibri"/>
            </a:endParaRPr>
          </a:p>
          <a:p>
            <a:pPr marL="216535">
              <a:lnSpc>
                <a:spcPct val="100000"/>
              </a:lnSpc>
            </a:pPr>
            <a:r>
              <a:rPr dirty="0" sz="1500">
                <a:latin typeface="Calibri"/>
                <a:cs typeface="Calibri"/>
              </a:rPr>
              <a:t>εμπο</a:t>
            </a:r>
            <a:r>
              <a:rPr dirty="0" sz="1500" spc="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ίου,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τύπου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«κατά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μα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ός κατα</a:t>
            </a:r>
            <a:r>
              <a:rPr dirty="0" sz="1500" spc="-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ή</a:t>
            </a:r>
            <a:r>
              <a:rPr dirty="0" sz="1500">
                <a:latin typeface="Calibri"/>
                <a:cs typeface="Calibri"/>
              </a:rPr>
              <a:t>ματο</a:t>
            </a:r>
            <a:r>
              <a:rPr dirty="0" sz="1500" spc="-10">
                <a:latin typeface="Calibri"/>
                <a:cs typeface="Calibri"/>
              </a:rPr>
              <a:t>ς</a:t>
            </a:r>
            <a:r>
              <a:rPr dirty="0" sz="1500">
                <a:latin typeface="Calibri"/>
                <a:cs typeface="Calibri"/>
              </a:rPr>
              <a:t>»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(s</a:t>
            </a:r>
            <a:r>
              <a:rPr dirty="0" sz="1500" spc="5">
                <a:latin typeface="Calibri"/>
                <a:cs typeface="Calibri"/>
              </a:rPr>
              <a:t>h</a:t>
            </a:r>
            <a:r>
              <a:rPr dirty="0" sz="1500" spc="-5">
                <a:latin typeface="Calibri"/>
                <a:cs typeface="Calibri"/>
              </a:rPr>
              <a:t>o</a:t>
            </a:r>
            <a:r>
              <a:rPr dirty="0" sz="1500">
                <a:latin typeface="Calibri"/>
                <a:cs typeface="Calibri"/>
              </a:rPr>
              <a:t>ps</a:t>
            </a:r>
            <a:r>
              <a:rPr dirty="0" sz="1500" spc="-5">
                <a:latin typeface="Calibri"/>
                <a:cs typeface="Calibri"/>
              </a:rPr>
              <a:t>-</a:t>
            </a:r>
            <a:r>
              <a:rPr dirty="0" sz="1500">
                <a:latin typeface="Calibri"/>
                <a:cs typeface="Calibri"/>
              </a:rPr>
              <a:t>in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a</a:t>
            </a:r>
            <a:r>
              <a:rPr dirty="0" sz="1500" spc="-5">
                <a:latin typeface="Calibri"/>
                <a:cs typeface="Calibri"/>
              </a:rPr>
              <a:t>-s</a:t>
            </a:r>
            <a:r>
              <a:rPr dirty="0" sz="1500">
                <a:latin typeface="Calibri"/>
                <a:cs typeface="Calibri"/>
              </a:rPr>
              <a:t>h</a:t>
            </a:r>
            <a:r>
              <a:rPr dirty="0" sz="1500" spc="-5">
                <a:latin typeface="Calibri"/>
                <a:cs typeface="Calibri"/>
              </a:rPr>
              <a:t>o</a:t>
            </a:r>
            <a:r>
              <a:rPr dirty="0" sz="1500">
                <a:latin typeface="Calibri"/>
                <a:cs typeface="Calibri"/>
              </a:rPr>
              <a:t>p).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21355" y="1583055"/>
            <a:ext cx="1523365" cy="215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5" b="1">
                <a:latin typeface="Calibri"/>
                <a:cs typeface="Calibri"/>
              </a:rPr>
              <a:t>δ</a:t>
            </a:r>
            <a:r>
              <a:rPr dirty="0" sz="1500" b="1">
                <a:latin typeface="Calibri"/>
                <a:cs typeface="Calibri"/>
              </a:rPr>
              <a:t>ικές Απαιτήσεις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20800" y="1436865"/>
            <a:ext cx="1196340" cy="492759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127000" marR="93345" indent="269240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ιχείρη</a:t>
            </a:r>
            <a:r>
              <a:rPr dirty="0" sz="1500" spc="-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12517" y="1959470"/>
            <a:ext cx="7223759" cy="810260"/>
          </a:xfrm>
          <a:custGeom>
            <a:avLst/>
            <a:gdLst/>
            <a:ahLst/>
            <a:cxnLst/>
            <a:rect l="l" t="t" r="r" b="b"/>
            <a:pathLst>
              <a:path w="7223759" h="810260">
                <a:moveTo>
                  <a:pt x="0" y="809891"/>
                </a:moveTo>
                <a:lnTo>
                  <a:pt x="7223759" y="809891"/>
                </a:lnTo>
                <a:lnTo>
                  <a:pt x="7223759" y="0"/>
                </a:lnTo>
                <a:lnTo>
                  <a:pt x="0" y="0"/>
                </a:lnTo>
                <a:lnTo>
                  <a:pt x="0" y="809891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638551" y="5786844"/>
            <a:ext cx="7195820" cy="796925"/>
          </a:xfrm>
          <a:custGeom>
            <a:avLst/>
            <a:gdLst/>
            <a:ahLst/>
            <a:cxnLst/>
            <a:rect l="l" t="t" r="r" b="b"/>
            <a:pathLst>
              <a:path w="7195820" h="796925">
                <a:moveTo>
                  <a:pt x="0" y="796836"/>
                </a:moveTo>
                <a:lnTo>
                  <a:pt x="7195693" y="796836"/>
                </a:lnTo>
                <a:lnTo>
                  <a:pt x="7195693" y="0"/>
                </a:lnTo>
                <a:lnTo>
                  <a:pt x="0" y="0"/>
                </a:lnTo>
                <a:lnTo>
                  <a:pt x="0" y="79683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800">
                <a:latin typeface="Arial"/>
                <a:cs typeface="Arial"/>
              </a:rPr>
              <a:t>7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Δήμα, Μαριέττα</dc:creator>
  <dcterms:created xsi:type="dcterms:W3CDTF">2020-12-11T10:15:47Z</dcterms:created>
  <dcterms:modified xsi:type="dcterms:W3CDTF">2020-12-11T10:15:47Z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2020-12-11T00:00:00Z</vt:filetime>
  </property>
  <property fmtid="{D5CDD505-2E9C-101B-9397-08002B2CF9AE}" pid="3" name="LastSaved">
    <vt:filetime>2020-12-11T00:00:00Z</vt:filetime>
  </property>
</Properties>
</file>